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3"/>
  </p:notesMasterIdLst>
  <p:handoutMasterIdLst>
    <p:handoutMasterId r:id="rId14"/>
  </p:handoutMasterIdLst>
  <p:sldIdLst>
    <p:sldId id="340" r:id="rId6"/>
    <p:sldId id="445" r:id="rId7"/>
    <p:sldId id="449" r:id="rId8"/>
    <p:sldId id="447" r:id="rId9"/>
    <p:sldId id="450" r:id="rId10"/>
    <p:sldId id="451" r:id="rId11"/>
    <p:sldId id="446" r:id="rId12"/>
  </p:sldIdLst>
  <p:sldSz cx="12192000" cy="6858000"/>
  <p:notesSz cx="7315200" cy="9601200"/>
  <p:custDataLst>
    <p:tags r:id="rId15"/>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Lst>
        </p14:section>
        <p14:section name="Module 2" id="{802E5F98-B458-43BC-82D3-4C1BA50911FE}">
          <p14:sldIdLst>
            <p14:sldId id="445"/>
            <p14:sldId id="449"/>
            <p14:sldId id="447"/>
            <p14:sldId id="450"/>
            <p14:sldId id="451"/>
            <p14:sldId id="446"/>
          </p14:sldIdLst>
        </p14:section>
      </p14:sectionLst>
    </p:ext>
    <p:ext uri="{EFAFB233-063F-42B5-8137-9DF3F51BA10A}">
      <p15:sldGuideLst xmlns:p15="http://schemas.microsoft.com/office/powerpoint/2012/main" xmlns="">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26" autoAdjust="0"/>
    <p:restoredTop sz="94799" autoAdjust="0"/>
  </p:normalViewPr>
  <p:slideViewPr>
    <p:cSldViewPr snapToGrid="0" showGuides="1">
      <p:cViewPr>
        <p:scale>
          <a:sx n="96" d="100"/>
          <a:sy n="96" d="100"/>
        </p:scale>
        <p:origin x="-192" y="-14"/>
      </p:cViewPr>
      <p:guideLst>
        <p:guide orient="horz" pos="2047"/>
        <p:guide orient="horz" pos="1593"/>
        <p:guide orient="horz" pos="2568"/>
        <p:guide orient="horz" pos="3072"/>
        <p:guide orient="horz" pos="3589"/>
        <p:guide/>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tags" Target="tags/tag1.xml"/><Relationship Id="rId95"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1/5/2021</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1/5/2021</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696835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1688699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t>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extLst/>
          </a:blip>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a:extLst/>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mod="1">
    <p:ext uri="{DCECCB84-F9BA-43D5-87BE-67443E8EF086}">
      <p15:sldGuideLst xmlns:p15="http://schemas.microsoft.com/office/powerpoint/2012/main" xmlns="">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a:extLst/>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mod="1">
    <p:ext uri="{DCECCB84-F9BA-43D5-87BE-67443E8EF086}">
      <p15:sldGuideLst xmlns:p15="http://schemas.microsoft.com/office/powerpoint/2012/main" xmlns=""/>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extLst/>
          </a:blip>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xmlns=""/>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smtClean="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smtClean="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mod="1">
    <p:ext uri="{DCECCB84-F9BA-43D5-87BE-67443E8EF086}">
      <p15:sldGuideLst xmlns:p15="http://schemas.microsoft.com/office/powerpoint/2012/main" xmlns=""/>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mod="1">
    <p:ext uri="{DCECCB84-F9BA-43D5-87BE-67443E8EF086}">
      <p15:sldGuideLst xmlns:p15="http://schemas.microsoft.com/office/powerpoint/2012/main" xmlns="">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mod="1">
    <p:ext uri="{DCECCB84-F9BA-43D5-87BE-67443E8EF086}">
      <p15:sldGuideLst xmlns:p15="http://schemas.microsoft.com/office/powerpoint/2012/main" xmlns="">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mod="1">
    <p:ext uri="{DCECCB84-F9BA-43D5-87BE-67443E8EF086}">
      <p15:sldGuideLst xmlns:p15="http://schemas.microsoft.com/office/powerpoint/2012/main" xmlns="">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mod="1">
    <p:ext uri="{DCECCB84-F9BA-43D5-87BE-67443E8EF086}">
      <p15:sldGuideLst xmlns:p15="http://schemas.microsoft.com/office/powerpoint/2012/main" xmlns="">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mod="1">
    <p:ext uri="{DCECCB84-F9BA-43D5-87BE-67443E8EF086}">
      <p15:sldGuideLst xmlns:p15="http://schemas.microsoft.com/office/powerpoint/2012/main" xmlns="">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47"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2337875134"/>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43" name="think-cell Slide" r:id="rId46" imgW="270" imgH="270" progId="TCLayout.ActiveDocument.1">
                  <p:embed/>
                </p:oleObj>
              </mc:Choice>
              <mc:Fallback>
                <p:oleObj name="think-cell Slide" r:id="rId46" imgW="270" imgH="270" progId="TCLayout.ActiveDocument.1">
                  <p:embed/>
                  <p:pic>
                    <p:nvPicPr>
                      <p:cNvPr id="0" name=""/>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5" name="Rectangle 4" hidden="1"/>
          <p:cNvSpPr/>
          <p:nvPr userDrawn="1">
            <p:custDataLst>
              <p:tags r:id="rId45"/>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rtlCol="0" anchor="ctr"/>
          <a:lstStyle/>
          <a:p>
            <a:pPr marL="0" lvl="0" indent="0" algn="ctr" eaLnBrk="1">
              <a:lnSpc>
                <a:spcPct val="100000"/>
              </a:lnSpc>
              <a:spcBef>
                <a:spcPct val="0"/>
              </a:spcBef>
              <a:spcAft>
                <a:spcPct val="0"/>
              </a:spcAft>
              <a:buFont typeface="Wingdings 2" pitchFamily="18" charset="2"/>
              <a:buNone/>
            </a:pPr>
            <a:endParaRPr lang="en-AU" sz="2000" b="0" i="0" baseline="0" dirty="0" smtClean="0">
              <a:solidFill>
                <a:schemeClr val="bg1"/>
              </a:solidFill>
              <a:latin typeface="Verdana" panose="020B0604030504040204" pitchFamily="34" charset="0"/>
              <a:ea typeface="+mj-ea"/>
              <a:cs typeface="+mj-cs"/>
              <a:sym typeface="Verdana" panose="020B0604030504040204" pitchFamily="34" charset="0"/>
            </a:endParaRPr>
          </a:p>
        </p:txBody>
      </p:sp>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r>
              <a:rPr lang="en-US" sz="650" noProof="0" dirty="0">
                <a:solidFill>
                  <a:schemeClr val="tx1"/>
                </a:solidFill>
              </a:rPr>
              <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5/01/2021</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7.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eg"/></Relationships>
</file>

<file path=ppt/slides/_rels/slide4.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7.xml"/><Relationship Id="rId6" Type="http://schemas.openxmlformats.org/officeDocument/2006/relationships/image" Target="../media/image15.jpeg"/><Relationship Id="rId5" Type="http://schemas.openxmlformats.org/officeDocument/2006/relationships/image" Target="../media/image12.png"/><Relationship Id="rId10" Type="http://schemas.openxmlformats.org/officeDocument/2006/relationships/image" Target="../media/image13.png"/><Relationship Id="rId4" Type="http://schemas.openxmlformats.org/officeDocument/2006/relationships/image" Target="../media/image11.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7.xml"/><Relationship Id="rId6" Type="http://schemas.openxmlformats.org/officeDocument/2006/relationships/image" Target="../media/image15.jpeg"/><Relationship Id="rId5" Type="http://schemas.openxmlformats.org/officeDocument/2006/relationships/image" Target="../media/image12.png"/><Relationship Id="rId10" Type="http://schemas.openxmlformats.org/officeDocument/2006/relationships/image" Target="../media/image13.png"/><Relationship Id="rId4" Type="http://schemas.openxmlformats.org/officeDocument/2006/relationships/image" Target="../media/image11.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1.xml"/><Relationship Id="rId1" Type="http://schemas.openxmlformats.org/officeDocument/2006/relationships/tags" Target="../tags/tag5.xml"/><Relationship Id="rId6" Type="http://schemas.openxmlformats.org/officeDocument/2006/relationships/image" Target="../media/image16.png"/><Relationship Id="rId5" Type="http://schemas.openxmlformats.org/officeDocument/2006/relationships/image" Target="../media/image9.png"/><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smtClean="0">
                <a:cs typeface="Segoe UI Light" panose="020B0502040204020203" pitchFamily="34" charset="0"/>
              </a:rPr>
              <a:t>Inside Sherpa – Digital Internship</a:t>
            </a:r>
            <a:endParaRPr lang="en-AU" dirty="0">
              <a:cs typeface="Segoe UI Light" panose="020B0502040204020203" pitchFamily="34" charset="0"/>
            </a:endParaRPr>
          </a:p>
        </p:txBody>
      </p:sp>
      <p:sp>
        <p:nvSpPr>
          <p:cNvPr id="4" name="FLD_PresentationSubtitle"/>
          <p:cNvSpPr>
            <a:spLocks noGrp="1"/>
          </p:cNvSpPr>
          <p:nvPr>
            <p:ph type="subTitle" idx="1"/>
          </p:nvPr>
        </p:nvSpPr>
        <p:spPr>
          <a:xfrm>
            <a:off x="386906" y="5865058"/>
            <a:ext cx="8389345" cy="505645"/>
          </a:xfrm>
        </p:spPr>
        <p:txBody>
          <a:bodyPr/>
          <a:lstStyle/>
          <a:p>
            <a:r>
              <a:rPr lang="en-AU" dirty="0" smtClean="0">
                <a:latin typeface="+mj-lt"/>
                <a:cs typeface="Segoe UI Light" panose="020B0502040204020203" pitchFamily="34" charset="0"/>
              </a:rPr>
              <a:t>Technology, Strategy &amp; Architecture – Technology Optimisation &amp; Delivery Module</a:t>
            </a:r>
            <a:endParaRPr lang="en-AU" dirty="0">
              <a:latin typeface="+mj-lt"/>
              <a:cs typeface="Segoe UI Light" panose="020B0502040204020203" pitchFamily="34" charset="0"/>
            </a:endParaRP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flipH="1">
            <a:off x="2858951" y="1863872"/>
            <a:ext cx="1" cy="4277153"/>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noProof="0" dirty="0" smtClean="0">
                <a:solidFill>
                  <a:schemeClr val="accent1">
                    <a:lumMod val="75000"/>
                  </a:schemeClr>
                </a:solidFill>
              </a:rPr>
              <a:t>Market Scan | Shortlisting and Provider Attributes</a:t>
            </a:r>
            <a:endParaRPr lang="en-US" noProof="0" dirty="0">
              <a:solidFill>
                <a:schemeClr val="accent1">
                  <a:lumMod val="75000"/>
                </a:schemeClr>
              </a:solidFill>
            </a:endParaRPr>
          </a:p>
        </p:txBody>
      </p:sp>
      <p:sp>
        <p:nvSpPr>
          <p:cNvPr id="36" name="Content Placeholder 5"/>
          <p:cNvSpPr>
            <a:spLocks noGrp="1"/>
          </p:cNvSpPr>
          <p:nvPr>
            <p:ph idx="4294967295"/>
          </p:nvPr>
        </p:nvSpPr>
        <p:spPr>
          <a:xfrm>
            <a:off x="3042568" y="1808365"/>
            <a:ext cx="7390051" cy="4474989"/>
          </a:xfrm>
          <a:prstGeom prst="rect">
            <a:avLst/>
          </a:prstGeom>
        </p:spPr>
        <p:txBody>
          <a:bodyPr vert="horz" lIns="0" tIns="0" rIns="0" bIns="0" rtlCol="0" anchor="t">
            <a:noAutofit/>
          </a:bodyPr>
          <a:lstStyle/>
          <a:p>
            <a:pPr lvl="1">
              <a:spcAft>
                <a:spcPts val="600"/>
              </a:spcAft>
              <a:buClr>
                <a:srgbClr val="0093A0"/>
              </a:buClr>
            </a:pPr>
            <a:r>
              <a:rPr lang="en-US" b="1" dirty="0" smtClean="0">
                <a:solidFill>
                  <a:schemeClr val="accent1">
                    <a:lumMod val="75000"/>
                  </a:schemeClr>
                </a:solidFill>
              </a:rPr>
              <a:t>Who plays in the market (short longlist)</a:t>
            </a:r>
          </a:p>
          <a:p>
            <a:pPr marL="542925" indent="-171450">
              <a:spcAft>
                <a:spcPts val="0"/>
              </a:spcAft>
              <a:buFont typeface="Arial" panose="020B0604020202020204" pitchFamily="34" charset="0"/>
              <a:buChar char="•"/>
            </a:pPr>
            <a:r>
              <a:rPr lang="en-AU" sz="1000" i="1" dirty="0"/>
              <a:t>Financial Accounting service offering</a:t>
            </a:r>
          </a:p>
          <a:p>
            <a:pPr marL="542925" indent="-171450">
              <a:spcAft>
                <a:spcPts val="0"/>
              </a:spcAft>
              <a:buFont typeface="Arial" panose="020B0604020202020204" pitchFamily="34" charset="0"/>
              <a:buChar char="•"/>
            </a:pPr>
            <a:r>
              <a:rPr lang="en-AU" sz="1000" i="1" dirty="0"/>
              <a:t>Operations and Support in Australia</a:t>
            </a:r>
          </a:p>
          <a:p>
            <a:pPr marL="371475">
              <a:spcAft>
                <a:spcPts val="0"/>
              </a:spcAft>
            </a:pPr>
            <a:endParaRPr lang="en-AU" sz="1000" i="1" dirty="0"/>
          </a:p>
          <a:p>
            <a:pPr lvl="1">
              <a:spcAft>
                <a:spcPts val="600"/>
              </a:spcAft>
              <a:buClr>
                <a:srgbClr val="0093A0"/>
              </a:buClr>
            </a:pPr>
            <a:r>
              <a:rPr lang="en-US" b="1" dirty="0" smtClean="0">
                <a:solidFill>
                  <a:schemeClr val="accent1">
                    <a:lumMod val="75000"/>
                  </a:schemeClr>
                </a:solidFill>
              </a:rPr>
              <a:t>Company fundamentals and depth of market presence</a:t>
            </a:r>
          </a:p>
          <a:p>
            <a:pPr marL="542925" indent="-171450">
              <a:spcAft>
                <a:spcPts val="0"/>
              </a:spcAft>
              <a:buFont typeface="Arial" panose="020B0604020202020204" pitchFamily="34" charset="0"/>
              <a:buChar char="•"/>
            </a:pPr>
            <a:r>
              <a:rPr lang="en-AU" sz="1000" i="1" dirty="0"/>
              <a:t>Time in operation and history</a:t>
            </a:r>
          </a:p>
          <a:p>
            <a:pPr marL="542925" indent="-171450">
              <a:spcAft>
                <a:spcPts val="0"/>
              </a:spcAft>
              <a:buFont typeface="Arial" panose="020B0604020202020204" pitchFamily="34" charset="0"/>
              <a:buChar char="•"/>
            </a:pPr>
            <a:r>
              <a:rPr lang="en-AU" sz="1000" i="1" dirty="0"/>
              <a:t>Financial position and performance</a:t>
            </a:r>
          </a:p>
          <a:p>
            <a:pPr marL="542925" indent="-171450">
              <a:spcAft>
                <a:spcPts val="0"/>
              </a:spcAft>
              <a:buFont typeface="Arial" panose="020B0604020202020204" pitchFamily="34" charset="0"/>
              <a:buChar char="•"/>
            </a:pPr>
            <a:r>
              <a:rPr lang="en-AU" sz="1000" i="1" dirty="0"/>
              <a:t>Credibility of ownership and leadership</a:t>
            </a:r>
          </a:p>
          <a:p>
            <a:pPr marL="542925" indent="-171450">
              <a:spcAft>
                <a:spcPts val="0"/>
              </a:spcAft>
              <a:buFont typeface="Arial" panose="020B0604020202020204" pitchFamily="34" charset="0"/>
              <a:buChar char="•"/>
            </a:pPr>
            <a:r>
              <a:rPr lang="en-AU" sz="1000" i="1" dirty="0"/>
              <a:t>Scale</a:t>
            </a:r>
          </a:p>
          <a:p>
            <a:pPr marL="542925" indent="-171450">
              <a:spcAft>
                <a:spcPts val="0"/>
              </a:spcAft>
              <a:buFont typeface="Arial" panose="020B0604020202020204" pitchFamily="34" charset="0"/>
              <a:buChar char="•"/>
            </a:pPr>
            <a:r>
              <a:rPr lang="en-AU" sz="1000" i="1" dirty="0"/>
              <a:t>Reputation </a:t>
            </a:r>
          </a:p>
          <a:p>
            <a:pPr marL="371475">
              <a:spcAft>
                <a:spcPts val="0"/>
              </a:spcAft>
            </a:pPr>
            <a:endParaRPr lang="en-US" b="1" dirty="0" smtClean="0">
              <a:solidFill>
                <a:schemeClr val="accent1">
                  <a:lumMod val="75000"/>
                </a:schemeClr>
              </a:solidFill>
            </a:endParaRPr>
          </a:p>
          <a:p>
            <a:pPr lvl="1">
              <a:spcAft>
                <a:spcPts val="600"/>
              </a:spcAft>
              <a:buClr>
                <a:srgbClr val="0093A0"/>
              </a:buClr>
            </a:pPr>
            <a:r>
              <a:rPr lang="en-US" dirty="0">
                <a:solidFill>
                  <a:schemeClr val="accent1">
                    <a:lumMod val="75000"/>
                  </a:schemeClr>
                </a:solidFill>
              </a:rPr>
              <a:t>Proven </a:t>
            </a:r>
            <a:r>
              <a:rPr lang="en-US" dirty="0" smtClean="0">
                <a:solidFill>
                  <a:schemeClr val="accent1">
                    <a:lumMod val="75000"/>
                  </a:schemeClr>
                </a:solidFill>
              </a:rPr>
              <a:t>experience </a:t>
            </a:r>
            <a:r>
              <a:rPr lang="en-US" dirty="0">
                <a:solidFill>
                  <a:schemeClr val="accent1">
                    <a:lumMod val="75000"/>
                  </a:schemeClr>
                </a:solidFill>
              </a:rPr>
              <a:t>in </a:t>
            </a:r>
            <a:r>
              <a:rPr lang="en-US" dirty="0" smtClean="0">
                <a:solidFill>
                  <a:schemeClr val="accent1">
                    <a:lumMod val="75000"/>
                  </a:schemeClr>
                </a:solidFill>
              </a:rPr>
              <a:t>Financial Accounting System</a:t>
            </a:r>
          </a:p>
          <a:p>
            <a:pPr marL="542925" indent="-171450">
              <a:spcAft>
                <a:spcPts val="0"/>
              </a:spcAft>
              <a:buFont typeface="Arial" panose="020B0604020202020204" pitchFamily="34" charset="0"/>
              <a:buChar char="•"/>
            </a:pPr>
            <a:r>
              <a:rPr lang="en-AU" sz="1000" i="1" dirty="0"/>
              <a:t>Client base</a:t>
            </a:r>
          </a:p>
          <a:p>
            <a:pPr marL="542925" indent="-171450">
              <a:spcAft>
                <a:spcPts val="0"/>
              </a:spcAft>
              <a:buFont typeface="Arial" panose="020B0604020202020204" pitchFamily="34" charset="0"/>
              <a:buChar char="•"/>
            </a:pPr>
            <a:r>
              <a:rPr lang="en-AU" sz="1000" i="1" dirty="0"/>
              <a:t>Experience and clients delivering similar services (SaaS)</a:t>
            </a:r>
          </a:p>
          <a:p>
            <a:pPr marL="542925" indent="-171450">
              <a:spcAft>
                <a:spcPts val="0"/>
              </a:spcAft>
              <a:buFont typeface="Arial" panose="020B0604020202020204" pitchFamily="34" charset="0"/>
              <a:buChar char="•"/>
            </a:pPr>
            <a:r>
              <a:rPr lang="en-AU" sz="1000" i="1" dirty="0"/>
              <a:t>Relevant projects of similar scope and scale</a:t>
            </a:r>
          </a:p>
          <a:p>
            <a:pPr marL="371475">
              <a:spcAft>
                <a:spcPts val="0"/>
              </a:spcAft>
            </a:pPr>
            <a:endParaRPr lang="en-AU" sz="1000" i="1" dirty="0"/>
          </a:p>
          <a:p>
            <a:pPr lvl="1">
              <a:spcAft>
                <a:spcPts val="600"/>
              </a:spcAft>
              <a:buClr>
                <a:srgbClr val="0093A0"/>
              </a:buClr>
            </a:pPr>
            <a:r>
              <a:rPr lang="en-US" dirty="0" smtClean="0">
                <a:solidFill>
                  <a:schemeClr val="accent1">
                    <a:lumMod val="75000"/>
                  </a:schemeClr>
                </a:solidFill>
              </a:rPr>
              <a:t>Scope of Service </a:t>
            </a:r>
          </a:p>
          <a:p>
            <a:pPr marL="542925" indent="-171450">
              <a:spcAft>
                <a:spcPts val="0"/>
              </a:spcAft>
              <a:buFont typeface="Arial" panose="020B0604020202020204" pitchFamily="34" charset="0"/>
              <a:buChar char="•"/>
            </a:pPr>
            <a:r>
              <a:rPr lang="en-AU" sz="1000" i="1" dirty="0"/>
              <a:t>Financial Accounting system functions and capabilities</a:t>
            </a:r>
          </a:p>
          <a:p>
            <a:pPr marL="542925" indent="-171450">
              <a:spcAft>
                <a:spcPts val="0"/>
              </a:spcAft>
              <a:buFont typeface="Arial" panose="020B0604020202020204" pitchFamily="34" charset="0"/>
              <a:buChar char="•"/>
            </a:pPr>
            <a:r>
              <a:rPr lang="en-AU" sz="1000" i="1" dirty="0"/>
              <a:t>Additional service offerings such as Payroll and Expense Management System</a:t>
            </a:r>
          </a:p>
          <a:p>
            <a:pPr marL="542925" indent="-171450">
              <a:spcAft>
                <a:spcPts val="0"/>
              </a:spcAft>
              <a:buFont typeface="Arial" panose="020B0604020202020204" pitchFamily="34" charset="0"/>
              <a:buChar char="•"/>
            </a:pPr>
            <a:r>
              <a:rPr lang="en-AU" sz="1000" i="1" dirty="0"/>
              <a:t>Ease of Integration with Salesforce</a:t>
            </a:r>
          </a:p>
          <a:p>
            <a:pPr marL="542925" indent="-171450">
              <a:spcAft>
                <a:spcPts val="0"/>
              </a:spcAft>
              <a:buFont typeface="Arial" panose="020B0604020202020204" pitchFamily="34" charset="0"/>
              <a:buChar char="•"/>
            </a:pPr>
            <a:r>
              <a:rPr lang="en-AU" sz="1000" i="1" dirty="0"/>
              <a:t>Reporting capabilities</a:t>
            </a:r>
          </a:p>
          <a:p>
            <a:pPr marL="371475">
              <a:spcAft>
                <a:spcPts val="0"/>
              </a:spcAft>
            </a:pPr>
            <a:endParaRPr lang="en-AU" sz="1000" i="1" dirty="0"/>
          </a:p>
          <a:p>
            <a:pPr lvl="1">
              <a:spcAft>
                <a:spcPts val="600"/>
              </a:spcAft>
              <a:buClr>
                <a:srgbClr val="0093A0"/>
              </a:buClr>
            </a:pPr>
            <a:r>
              <a:rPr lang="en-US" dirty="0">
                <a:solidFill>
                  <a:schemeClr val="accent1">
                    <a:lumMod val="75000"/>
                  </a:schemeClr>
                </a:solidFill>
              </a:rPr>
              <a:t>Long term vision, technology alignment and innovation</a:t>
            </a:r>
          </a:p>
          <a:p>
            <a:pPr marL="542925" indent="-171450">
              <a:spcAft>
                <a:spcPts val="0"/>
              </a:spcAft>
              <a:buFont typeface="Arial" panose="020B0604020202020204" pitchFamily="34" charset="0"/>
              <a:buChar char="•"/>
            </a:pPr>
            <a:r>
              <a:rPr lang="en-AU" sz="1000" i="1" dirty="0"/>
              <a:t>Native Cloud Application</a:t>
            </a:r>
          </a:p>
          <a:p>
            <a:pPr marL="542925" indent="-171450">
              <a:spcAft>
                <a:spcPts val="0"/>
              </a:spcAft>
              <a:buFont typeface="Arial" panose="020B0604020202020204" pitchFamily="34" charset="0"/>
              <a:buChar char="•"/>
            </a:pPr>
            <a:r>
              <a:rPr lang="en-AU" sz="1000" i="1" dirty="0"/>
              <a:t>Supports API capabilities</a:t>
            </a:r>
          </a:p>
          <a:p>
            <a:pPr marL="542925" indent="-171450">
              <a:spcAft>
                <a:spcPts val="0"/>
              </a:spcAft>
              <a:buFont typeface="Arial" panose="020B0604020202020204" pitchFamily="34" charset="0"/>
              <a:buChar char="•"/>
            </a:pPr>
            <a:r>
              <a:rPr lang="en-AU" sz="1000" i="1" dirty="0"/>
              <a:t>Strong investment in R&amp;D and innovation</a:t>
            </a:r>
          </a:p>
          <a:p>
            <a:pPr marL="371475">
              <a:spcAft>
                <a:spcPts val="0"/>
              </a:spcAft>
            </a:pPr>
            <a:endParaRPr lang="en-AU" sz="1000" i="1" dirty="0"/>
          </a:p>
          <a:p>
            <a:pPr lvl="1">
              <a:spcAft>
                <a:spcPts val="0"/>
              </a:spcAft>
              <a:buClr>
                <a:srgbClr val="0093A0"/>
              </a:buClr>
            </a:pPr>
            <a:endParaRPr lang="en-US" b="1" dirty="0" smtClean="0">
              <a:solidFill>
                <a:schemeClr val="tx2"/>
              </a:solidFill>
            </a:endParaRPr>
          </a:p>
          <a:p>
            <a:pPr lvl="1">
              <a:spcAft>
                <a:spcPts val="0"/>
              </a:spcAft>
              <a:buClr>
                <a:srgbClr val="0093A0"/>
              </a:buClr>
            </a:pPr>
            <a:endParaRPr lang="en-US" b="1" dirty="0" smtClean="0">
              <a:solidFill>
                <a:schemeClr val="tx2"/>
              </a:solidFill>
            </a:endParaRPr>
          </a:p>
          <a:p>
            <a:pPr lvl="1">
              <a:spcAft>
                <a:spcPts val="0"/>
              </a:spcAft>
              <a:buClr>
                <a:srgbClr val="0093A0"/>
              </a:buClr>
            </a:pPr>
            <a:endParaRPr lang="en-US" b="1" dirty="0">
              <a:solidFill>
                <a:schemeClr val="tx2"/>
              </a:solidFill>
            </a:endParaRPr>
          </a:p>
        </p:txBody>
      </p:sp>
      <p:sp>
        <p:nvSpPr>
          <p:cNvPr id="21" name="Text Placeholder 24"/>
          <p:cNvSpPr txBox="1">
            <a:spLocks/>
          </p:cNvSpPr>
          <p:nvPr/>
        </p:nvSpPr>
        <p:spPr>
          <a:xfrm>
            <a:off x="1900237" y="651601"/>
            <a:ext cx="8391525" cy="757255"/>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sz="1400" dirty="0"/>
              <a:t>An assessment of the Financial Accounting System market landscape to establish and evaluate the following attributes:</a:t>
            </a:r>
          </a:p>
        </p:txBody>
      </p:sp>
      <p:sp>
        <p:nvSpPr>
          <p:cNvPr id="5" name="Rectangle 4"/>
          <p:cNvSpPr/>
          <p:nvPr/>
        </p:nvSpPr>
        <p:spPr>
          <a:xfrm>
            <a:off x="1834244" y="1178921"/>
            <a:ext cx="8346594" cy="461665"/>
          </a:xfrm>
          <a:prstGeom prst="rect">
            <a:avLst/>
          </a:prstGeom>
        </p:spPr>
        <p:txBody>
          <a:bodyPr wrap="square">
            <a:spAutoFit/>
          </a:bodyPr>
          <a:lstStyle/>
          <a:p>
            <a:r>
              <a:rPr lang="en-AU" sz="1200" dirty="0">
                <a:solidFill>
                  <a:srgbClr val="575757"/>
                </a:solidFill>
              </a:rPr>
              <a:t>These attributes have been selected based on Workshops conducted with Sector Metric’s Executive Committee, key stakeholders from their Finance Team, Deloitte’s IP and previous market experience.</a:t>
            </a:r>
          </a:p>
        </p:txBody>
      </p:sp>
      <p:grpSp>
        <p:nvGrpSpPr>
          <p:cNvPr id="3" name="Group 2"/>
          <p:cNvGrpSpPr/>
          <p:nvPr/>
        </p:nvGrpSpPr>
        <p:grpSpPr>
          <a:xfrm>
            <a:off x="2061489" y="1867088"/>
            <a:ext cx="584203" cy="4194768"/>
            <a:chOff x="537488" y="1640585"/>
            <a:chExt cx="584203" cy="4194768"/>
          </a:xfrm>
        </p:grpSpPr>
        <p:grpSp>
          <p:nvGrpSpPr>
            <p:cNvPr id="20" name="Group 28"/>
            <p:cNvGrpSpPr/>
            <p:nvPr/>
          </p:nvGrpSpPr>
          <p:grpSpPr>
            <a:xfrm>
              <a:off x="567702" y="5287096"/>
              <a:ext cx="510046" cy="548257"/>
              <a:chOff x="9547225" y="3155950"/>
              <a:chExt cx="515938" cy="588963"/>
            </a:xfrm>
            <a:solidFill>
              <a:schemeClr val="tx1"/>
            </a:solidFill>
          </p:grpSpPr>
          <p:sp>
            <p:nvSpPr>
              <p:cNvPr id="22"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8" name="Group 36"/>
            <p:cNvGrpSpPr/>
            <p:nvPr/>
          </p:nvGrpSpPr>
          <p:grpSpPr>
            <a:xfrm>
              <a:off x="567702" y="3592985"/>
              <a:ext cx="553989" cy="493579"/>
              <a:chOff x="-3728641" y="3014910"/>
              <a:chExt cx="560388" cy="530225"/>
            </a:xfrm>
            <a:solidFill>
              <a:schemeClr val="tx1"/>
            </a:solidFill>
          </p:grpSpPr>
          <p:sp>
            <p:nvSpPr>
              <p:cNvPr id="29"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41"/>
            <p:cNvGrpSpPr/>
            <p:nvPr/>
          </p:nvGrpSpPr>
          <p:grpSpPr>
            <a:xfrm>
              <a:off x="537488" y="2597593"/>
              <a:ext cx="504559" cy="476318"/>
              <a:chOff x="-13631811" y="4392546"/>
              <a:chExt cx="625475" cy="627062"/>
            </a:xfrm>
            <a:solidFill>
              <a:schemeClr val="tx1"/>
            </a:solidFill>
          </p:grpSpPr>
          <p:sp>
            <p:nvSpPr>
              <p:cNvPr id="33"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074" name="Group 217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56" y="1640585"/>
              <a:ext cx="552450" cy="533400"/>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3"/>
            <p:cNvGrpSpPr/>
            <p:nvPr/>
          </p:nvGrpSpPr>
          <p:grpSpPr>
            <a:xfrm>
              <a:off x="599485" y="4483607"/>
              <a:ext cx="440992" cy="524612"/>
              <a:chOff x="3104044" y="3546255"/>
              <a:chExt cx="372240" cy="470269"/>
            </a:xfrm>
            <a:solidFill>
              <a:schemeClr val="tx1"/>
            </a:solidFill>
          </p:grpSpPr>
          <p:sp>
            <p:nvSpPr>
              <p:cNvPr id="38"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045974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List of Providers Assessed</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469900" y="838288"/>
            <a:ext cx="11252200" cy="757255"/>
          </a:xfrm>
        </p:spPr>
        <p:txBody>
          <a:bodyPr/>
          <a:lstStyle/>
          <a:p>
            <a:r>
              <a:rPr lang="en-US" sz="1400" dirty="0" smtClean="0"/>
              <a:t>The following is a long list </a:t>
            </a:r>
            <a:r>
              <a:rPr lang="en-US" sz="1400" dirty="0"/>
              <a:t>of proposed providers and rationale for inclusion.</a:t>
            </a:r>
          </a:p>
        </p:txBody>
      </p:sp>
      <p:graphicFrame>
        <p:nvGraphicFramePr>
          <p:cNvPr id="18" name="Table 6"/>
          <p:cNvGraphicFramePr>
            <a:graphicFrameLocks noGrp="1"/>
          </p:cNvGraphicFramePr>
          <p:nvPr/>
        </p:nvGraphicFramePr>
        <p:xfrm>
          <a:off x="1900555" y="1284605"/>
          <a:ext cx="8391525" cy="4723130"/>
        </p:xfrm>
        <a:graphic>
          <a:graphicData uri="http://schemas.openxmlformats.org/drawingml/2006/table">
            <a:tbl>
              <a:tblPr firstRow="1" bandRow="1">
                <a:tableStyleId>{073A0DAA-6AF3-43AB-8588-CEC1D06C72B9}</a:tableStyleId>
              </a:tblPr>
              <a:tblGrid>
                <a:gridCol w="1946910"/>
                <a:gridCol w="1552575"/>
                <a:gridCol w="4892040"/>
              </a:tblGrid>
              <a:tr h="451485">
                <a:tc gridSpan="2">
                  <a:txBody>
                    <a:bodyPr/>
                    <a:lstStyle/>
                    <a:p>
                      <a:pPr algn="ctr"/>
                      <a:r>
                        <a:rPr lang="en-AU" sz="1200" dirty="0" smtClean="0">
                          <a:solidFill>
                            <a:schemeClr val="tx1"/>
                          </a:solidFill>
                          <a:latin typeface="+mj-lt"/>
                          <a:ea typeface="Open Sans" panose="020B0606030504020204" pitchFamily="34" charset="0"/>
                          <a:cs typeface="Open Sans" panose="020B0606030504020204" pitchFamily="34" charset="0"/>
                        </a:rPr>
                        <a:t>Provider (by Order of Assessment)</a:t>
                      </a:r>
                      <a:endParaRPr lang="en-AU" sz="1200" dirty="0">
                        <a:solidFill>
                          <a:schemeClr val="tx1"/>
                        </a:solidFill>
                        <a:latin typeface="+mj-lt"/>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200" b="1" kern="1200" dirty="0" smtClean="0">
                          <a:solidFill>
                            <a:schemeClr val="tx1"/>
                          </a:solidFill>
                          <a:latin typeface="+mj-lt"/>
                          <a:ea typeface="Open Sans" panose="020B0606030504020204" pitchFamily="34" charset="0"/>
                          <a:cs typeface="Open Sans" panose="020B0606030504020204" pitchFamily="34" charset="0"/>
                        </a:rPr>
                        <a:t>Rationale for Inclusion</a:t>
                      </a:r>
                      <a:endParaRPr lang="en-AU" sz="1200" b="1" kern="1200" dirty="0">
                        <a:solidFill>
                          <a:schemeClr val="tx1"/>
                        </a:solidFill>
                        <a:latin typeface="+mj-lt"/>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r>
              <a:tr h="550545">
                <a:tc>
                  <a:txBody>
                    <a:bodyPr/>
                    <a:lstStyle/>
                    <a:p>
                      <a:pPr algn="ctr"/>
                      <a:r>
                        <a:rPr lang="en-AU" sz="1000" b="1" dirty="0" smtClean="0">
                          <a:solidFill>
                            <a:schemeClr val="tx2"/>
                          </a:solidFill>
                          <a:latin typeface="+mn-lt"/>
                          <a:ea typeface="Open Sans" panose="020B0606030504020204" pitchFamily="34" charset="0"/>
                          <a:cs typeface="Open Sans" panose="020B0606030504020204" pitchFamily="34" charset="0"/>
                        </a:rPr>
                        <a:t>Oracle (NETSUITE)</a:t>
                      </a: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1000" kern="1200" baseline="0" dirty="0">
                        <a:solidFill>
                          <a:schemeClr val="dk1"/>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AU" sz="800" kern="1200" baseline="0" dirty="0" smtClean="0">
                          <a:solidFill>
                            <a:schemeClr val="dk1"/>
                          </a:solidFill>
                          <a:latin typeface="+mn-lt"/>
                          <a:ea typeface="Open Sans" panose="020B0606030504020204" pitchFamily="34" charset="0"/>
                          <a:cs typeface="Open Sans" panose="020B0606030504020204" pitchFamily="34" charset="0"/>
                        </a:rPr>
                        <a:t>Xx NetSuite Inc. was an American cloud computing company founded in 1998 with headquarters in San Mateo, California that provides software and services to manage business finances, operations, and customer relations. Its software and services are tailored for small, medium-sized and large businesses with modules for ERP,</a:t>
                      </a:r>
                    </a:p>
                  </a:txBody>
                  <a:tcPr marL="0" marR="0" marT="0" marB="0">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33782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000" b="1" i="0" kern="1200" dirty="0" smtClean="0">
                          <a:solidFill>
                            <a:schemeClr val="tx2"/>
                          </a:solidFill>
                          <a:latin typeface="+mn-lt"/>
                          <a:ea typeface="Open Sans" panose="020B0606030504020204" pitchFamily="34" charset="0"/>
                          <a:cs typeface="Open Sans" panose="020B0606030504020204" pitchFamily="34" charset="0"/>
                        </a:rPr>
                        <a:t>SAGE Live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AU" sz="800" dirty="0" smtClean="0">
                          <a:latin typeface="+mn-lt"/>
                          <a:ea typeface="Open Sans" panose="020B0606030504020204" pitchFamily="34" charset="0"/>
                          <a:cs typeface="Open Sans" panose="020B0606030504020204" pitchFamily="34" charset="0"/>
                        </a:rPr>
                        <a:t>Xx For owner-run organizations with professionals or small teams responsible for finance, looking to reduce admin, take care of accounting and increase profits.</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648335">
                <a:tc>
                  <a:txBody>
                    <a:bodyPr/>
                    <a:lstStyle/>
                    <a:p>
                      <a:pPr algn="ctr"/>
                      <a:r>
                        <a:rPr lang="en-AU" sz="1000" b="1" dirty="0" smtClean="0">
                          <a:solidFill>
                            <a:schemeClr val="tx2"/>
                          </a:solidFill>
                          <a:latin typeface="+mn-lt"/>
                          <a:ea typeface="Open Sans" panose="020B0606030504020204" pitchFamily="34" charset="0"/>
                          <a:cs typeface="Open Sans" panose="020B0606030504020204" pitchFamily="34" charset="0"/>
                        </a:rPr>
                        <a:t>Microsoft Dynamics 365</a:t>
                      </a: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AU" sz="800" kern="1200" dirty="0" smtClean="0">
                          <a:solidFill>
                            <a:schemeClr val="dk1"/>
                          </a:solidFill>
                          <a:latin typeface="+mn-lt"/>
                          <a:ea typeface="Open Sans" panose="020B0606030504020204" pitchFamily="34" charset="0"/>
                          <a:cs typeface="Open Sans" panose="020B0606030504020204" pitchFamily="34" charset="0"/>
                        </a:rPr>
                        <a:t>Xx Dynamics 365 is sold in two editions, the Business Edition for small and medium-sized enterprises (SMEs or SMBs), and the Enterprise Edition for medium to large organizations. The Business Edition includes the Financials application, based on the project code-named 'Madeira'. The Enterprise Edition comprises Dynamics CRM applications (field service, sales, project service automation, and customer service)</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48768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000" b="1" kern="1200" dirty="0" smtClean="0">
                          <a:solidFill>
                            <a:schemeClr val="tx2"/>
                          </a:solidFill>
                          <a:latin typeface="+mn-lt"/>
                          <a:ea typeface="Open Sans" panose="020B0606030504020204" pitchFamily="34" charset="0"/>
                          <a:cs typeface="Open Sans" panose="020B0606030504020204" pitchFamily="34" charset="0"/>
                        </a:rPr>
                        <a:t>FinancialForce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panose="020B0604020202020204" pitchFamily="34" charset="0"/>
                        <a:buChar char="•"/>
                      </a:pPr>
                      <a:endParaRPr lang="en-AU" sz="900" dirty="0">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AU" sz="800" dirty="0" smtClean="0">
                          <a:latin typeface="+mn-lt"/>
                        </a:rPr>
                        <a:t>Xx </a:t>
                      </a:r>
                      <a:r>
                        <a:rPr lang="en-IN" altLang="en-AU" sz="800" dirty="0" smtClean="0">
                          <a:ea typeface="Open Sans" panose="020B0606030504020204" pitchFamily="34" charset="0"/>
                          <a:cs typeface="Open Sans" panose="020B0606030504020204" pitchFamily="34" charset="0"/>
                          <a:sym typeface="+mn-ea"/>
                        </a:rPr>
                        <a:t>A</a:t>
                      </a:r>
                      <a:r>
                        <a:rPr lang="en-AU" sz="800" dirty="0" smtClean="0">
                          <a:ea typeface="Open Sans" panose="020B0606030504020204" pitchFamily="34" charset="0"/>
                          <a:cs typeface="Open Sans" panose="020B0606030504020204" pitchFamily="34" charset="0"/>
                          <a:sym typeface="+mn-ea"/>
                        </a:rPr>
                        <a:t> cloud computing platform from salesforce.com.FinancialForce supplies Accounting, Billing, Professional Services Automation (PSA), Revenue recognition, Human Capital Management (HCM), and Supply Chain Management (SCM) applications.</a:t>
                      </a:r>
                      <a:endParaRPr lang="en-AU" sz="800" dirty="0" smtClean="0">
                        <a:latin typeface="+mn-lt"/>
                        <a:ea typeface="Open Sans" panose="020B0606030504020204" pitchFamily="34" charset="0"/>
                        <a:cs typeface="Open Sans" panose="020B0606030504020204" pitchFamily="34" charset="0"/>
                        <a:sym typeface="+mn-ea"/>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AU" sz="800" dirty="0" smtClean="0">
                        <a:latin typeface="+mn-lt"/>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556260">
                <a:tc>
                  <a:txBody>
                    <a:bodyPr/>
                    <a:lstStyle/>
                    <a:p>
                      <a:pPr algn="ctr"/>
                      <a:r>
                        <a:rPr lang="en-AU" sz="1000" b="1" kern="1200" dirty="0" smtClean="0">
                          <a:solidFill>
                            <a:schemeClr val="tx2"/>
                          </a:solidFill>
                          <a:latin typeface="+mn-lt"/>
                          <a:ea typeface="Open Sans" panose="020B0606030504020204" pitchFamily="34" charset="0"/>
                          <a:cs typeface="Open Sans" panose="020B0606030504020204" pitchFamily="34" charset="0"/>
                        </a:rPr>
                        <a:t>MYOB Advanced</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AU" sz="800" dirty="0" smtClean="0">
                          <a:latin typeface="+mn-lt"/>
                          <a:ea typeface="Open Sans" panose="020B0606030504020204" pitchFamily="34" charset="0"/>
                          <a:cs typeface="Open Sans" panose="020B0606030504020204" pitchFamily="34" charset="0"/>
                        </a:rPr>
                        <a:t>Xx MYOB has a suite of subscription-based products and a browser-based accounting product that was released in August 2010. On 24 October 2012, MYOB released AccountRight Live an update to its flagship product - a Microsoft Windows only software suite which has online storage of data.</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527050">
                <a:tc>
                  <a:txBody>
                    <a:bodyPr/>
                    <a:lstStyle/>
                    <a:p>
                      <a:pPr algn="ctr"/>
                      <a:r>
                        <a:rPr lang="en-AU" sz="1000" b="1" kern="1200" dirty="0" smtClean="0">
                          <a:solidFill>
                            <a:schemeClr val="tx2"/>
                          </a:solidFill>
                          <a:latin typeface="+mn-lt"/>
                          <a:ea typeface="Open Sans" panose="020B0606030504020204" pitchFamily="34" charset="0"/>
                          <a:cs typeface="Open Sans" panose="020B0606030504020204" pitchFamily="34" charset="0"/>
                        </a:rPr>
                        <a:t>Oracle ERP Cloud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AU" sz="800" dirty="0" smtClean="0">
                          <a:latin typeface="+mn-lt"/>
                          <a:ea typeface="Open Sans" panose="020B0606030504020204" pitchFamily="34" charset="0"/>
                          <a:cs typeface="Open Sans" panose="020B0606030504020204" pitchFamily="34" charset="0"/>
                        </a:rPr>
                        <a:t>Xx Oracle Enterprise Resource Planning Cloud is a cloud-based software application suite introduced by Oracle Corporation in 2012. Oracle ERP Cloud manages enterprise functions including accounting, financial management, project management, and procurement.</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527050">
                <a:tc>
                  <a:txBody>
                    <a:bodyPr/>
                    <a:lstStyle/>
                    <a:p>
                      <a:pPr algn="ctr"/>
                      <a:r>
                        <a:rPr lang="en-AU" sz="1000" b="1" kern="1200" dirty="0" smtClean="0">
                          <a:solidFill>
                            <a:schemeClr val="tx2"/>
                          </a:solidFill>
                          <a:latin typeface="+mn-lt"/>
                          <a:ea typeface="Open Sans" panose="020B0606030504020204" pitchFamily="34" charset="0"/>
                          <a:cs typeface="Open Sans" panose="020B0606030504020204" pitchFamily="34" charset="0"/>
                        </a:rPr>
                        <a:t>Workday Financials</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AU" sz="800" dirty="0" smtClean="0">
                          <a:latin typeface="+mn-lt"/>
                          <a:ea typeface="Open Sans" panose="020B0606030504020204" pitchFamily="34" charset="0"/>
                          <a:cs typeface="Open Sans" panose="020B0606030504020204" pitchFamily="34" charset="0"/>
                        </a:rPr>
                        <a:t>Xx Bring your accounting, consolidation, procurement, projects, reporting, and analytics into one financial management system. Cloud ERP software from Workday gives you unparalleled insight and a state-of-the-art foundation for transactional efficiency and control.</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r h="636905">
                <a:tc>
                  <a:txBody>
                    <a:bodyPr/>
                    <a:lstStyle/>
                    <a:p>
                      <a:pPr algn="ctr"/>
                      <a:r>
                        <a:rPr lang="en-AU" sz="1000" b="1" kern="1200" dirty="0" smtClean="0">
                          <a:solidFill>
                            <a:schemeClr val="tx2"/>
                          </a:solidFill>
                          <a:latin typeface="+mn-lt"/>
                          <a:ea typeface="Open Sans" panose="020B0606030504020204" pitchFamily="34" charset="0"/>
                          <a:cs typeface="Open Sans" panose="020B0606030504020204" pitchFamily="34" charset="0"/>
                        </a:rPr>
                        <a:t>Epicore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panose="020B0604020202020204" pitchFamily="34" charset="0"/>
                        <a:buChar char="•"/>
                      </a:pPr>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AU" sz="800" kern="1200" baseline="0" dirty="0" smtClean="0">
                          <a:solidFill>
                            <a:schemeClr val="dk1"/>
                          </a:solidFill>
                          <a:latin typeface="+mn-lt"/>
                          <a:ea typeface="Open Sans" panose="020B0606030504020204" pitchFamily="34" charset="0"/>
                          <a:cs typeface="Open Sans" panose="020B0606030504020204" pitchFamily="34" charset="0"/>
                        </a:rPr>
                        <a:t>xx Epicor also released the plan 'Fit for the Future,' intended to support stakeholders in the group develop market sustainability and thrive in the new environment. Providers involve resellers, device integrators, and business partners who can use the Epicor software range and services to introduce, plan, and build transformational IT strategies.</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r>
            </a:tbl>
          </a:graphicData>
        </a:graphic>
      </p:graphicFrame>
      <p:sp>
        <p:nvSpPr>
          <p:cNvPr id="36" name="Rectangle 35"/>
          <p:cNvSpPr/>
          <p:nvPr/>
        </p:nvSpPr>
        <p:spPr>
          <a:xfrm>
            <a:off x="1805355" y="6555976"/>
            <a:ext cx="5908431" cy="329321"/>
          </a:xfrm>
          <a:prstGeom prst="rect">
            <a:avLst/>
          </a:prstGeom>
        </p:spPr>
        <p:txBody>
          <a:bodyPr wrap="square">
            <a:spAutoFit/>
          </a:bodyPr>
          <a:lstStyle/>
          <a:p>
            <a:pPr defTabSz="957580">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Deloitte IP, Desktop Research, Gartner  Report – </a:t>
            </a:r>
            <a:r>
              <a:rPr lang="en-GB" sz="700" i="1" dirty="0">
                <a:solidFill>
                  <a:prstClr val="black"/>
                </a:solidFill>
                <a:latin typeface="Open Sans" panose="020B0606030504020204" pitchFamily="34" charset="0"/>
                <a:ea typeface="Open Sans" panose="020B0606030504020204" pitchFamily="34" charset="0"/>
                <a:cs typeface="Open Sans" panose="020B0606030504020204" pitchFamily="34" charset="0"/>
              </a:rPr>
              <a:t>“</a:t>
            </a:r>
            <a:r>
              <a:rPr lang="en-AU" sz="700" i="1" dirty="0">
                <a:solidFill>
                  <a:prstClr val="black"/>
                </a:solidFill>
                <a:latin typeface="Open Sans" panose="020B0606030504020204" pitchFamily="34" charset="0"/>
                <a:ea typeface="Open Sans" panose="020B0606030504020204" pitchFamily="34" charset="0"/>
                <a:cs typeface="Open Sans" panose="020B0606030504020204" pitchFamily="34" charset="0"/>
              </a:rPr>
              <a:t>Magic Quadrant for Cloud Core Financial Management Suites for Midsize, Large and Global Enterprises”</a:t>
            </a:r>
            <a:endParaRPr lang="en-GB" sz="700" i="1"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8" name="Picture 27"/>
          <p:cNvPicPr>
            <a:picLocks noChangeAspect="1"/>
          </p:cNvPicPr>
          <p:nvPr/>
        </p:nvPicPr>
        <p:blipFill>
          <a:blip r:embed="rId3"/>
          <a:stretch>
            <a:fillRect/>
          </a:stretch>
        </p:blipFill>
        <p:spPr>
          <a:xfrm>
            <a:off x="4090187" y="1818057"/>
            <a:ext cx="1043394" cy="342841"/>
          </a:xfrm>
          <a:prstGeom prst="rect">
            <a:avLst/>
          </a:prstGeom>
        </p:spPr>
      </p:pic>
      <p:pic>
        <p:nvPicPr>
          <p:cNvPr id="5" name="Picture 4"/>
          <p:cNvPicPr>
            <a:picLocks noChangeAspect="1"/>
          </p:cNvPicPr>
          <p:nvPr/>
        </p:nvPicPr>
        <p:blipFill>
          <a:blip r:embed="rId4"/>
          <a:stretch>
            <a:fillRect/>
          </a:stretch>
        </p:blipFill>
        <p:spPr>
          <a:xfrm>
            <a:off x="4215884" y="3889492"/>
            <a:ext cx="792000" cy="288973"/>
          </a:xfrm>
          <a:prstGeom prst="rect">
            <a:avLst/>
          </a:prstGeom>
        </p:spPr>
      </p:pic>
      <p:pic>
        <p:nvPicPr>
          <p:cNvPr id="8" name="Picture 7"/>
          <p:cNvPicPr>
            <a:picLocks noChangeAspect="1"/>
          </p:cNvPicPr>
          <p:nvPr/>
        </p:nvPicPr>
        <p:blipFill>
          <a:blip r:embed="rId5"/>
          <a:stretch>
            <a:fillRect/>
          </a:stretch>
        </p:blipFill>
        <p:spPr>
          <a:xfrm>
            <a:off x="4009090" y="5562409"/>
            <a:ext cx="1157331" cy="235600"/>
          </a:xfrm>
          <a:prstGeom prst="rect">
            <a:avLst/>
          </a:prstGeom>
        </p:spPr>
      </p:pic>
      <p:pic>
        <p:nvPicPr>
          <p:cNvPr id="9" name="Picture 8"/>
          <p:cNvPicPr>
            <a:picLocks noChangeAspect="1"/>
          </p:cNvPicPr>
          <p:nvPr/>
        </p:nvPicPr>
        <p:blipFill>
          <a:blip r:embed="rId6"/>
          <a:stretch>
            <a:fillRect/>
          </a:stretch>
        </p:blipFill>
        <p:spPr>
          <a:xfrm>
            <a:off x="4136207" y="4462178"/>
            <a:ext cx="984377" cy="223125"/>
          </a:xfrm>
          <a:prstGeom prst="rect">
            <a:avLst/>
          </a:prstGeom>
        </p:spPr>
      </p:pic>
      <p:pic>
        <p:nvPicPr>
          <p:cNvPr id="4098" name="Picture 2" descr="http://logo-logos.com/wp-content/uploads/2016/12/Workday_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9581" y="4929978"/>
            <a:ext cx="944286" cy="40036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www.financialforce.com/wp-content/uploads/2017/06/FF-logo-2016-larg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9106" y="3361327"/>
            <a:ext cx="1205559" cy="22365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www.sage.com/en-us/blog/wp-content/uploads/sites/2/2017/05/Sage-Green-Logo.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37276" y="2325548"/>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upload.wikimedia.org/wikipedia/commons/thumb/9/96/Microsoft_logo_%282012%29.svg/1280px-Microsoft_logo_%282012%29.sv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9427" y="2811587"/>
            <a:ext cx="950944" cy="202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956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accent1">
                    <a:lumMod val="75000"/>
                  </a:schemeClr>
                </a:solidFill>
              </a:rPr>
              <a:t>Scope of Service - </a:t>
            </a:r>
            <a:r>
              <a:rPr lang="en-US" dirty="0" smtClean="0">
                <a:solidFill>
                  <a:schemeClr val="accent1">
                    <a:lumMod val="75000"/>
                  </a:schemeClr>
                </a:solidFill>
              </a:rPr>
              <a:t>Capability Assessment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400" dirty="0" smtClean="0"/>
              <a:t>Initial </a:t>
            </a:r>
            <a:r>
              <a:rPr lang="en-US" sz="1400" dirty="0"/>
              <a:t>assessment of each </a:t>
            </a:r>
            <a:r>
              <a:rPr lang="en-US" sz="1400" dirty="0" smtClean="0"/>
              <a:t>provides </a:t>
            </a:r>
            <a:r>
              <a:rPr lang="en-US" sz="1400" dirty="0"/>
              <a:t>demonstrated capability to deliver specific services related to the scope of work</a:t>
            </a:r>
          </a:p>
        </p:txBody>
      </p:sp>
      <p:graphicFrame>
        <p:nvGraphicFramePr>
          <p:cNvPr id="19" name="Table 56"/>
          <p:cNvGraphicFramePr>
            <a:graphicFrameLocks noGrp="1"/>
          </p:cNvGraphicFramePr>
          <p:nvPr>
            <p:extLst/>
          </p:nvPr>
        </p:nvGraphicFramePr>
        <p:xfrm>
          <a:off x="1910860" y="1605560"/>
          <a:ext cx="8371245" cy="4332396"/>
        </p:xfrm>
        <a:graphic>
          <a:graphicData uri="http://schemas.openxmlformats.org/drawingml/2006/table">
            <a:tbl>
              <a:tblPr firstRow="1" bandRow="1">
                <a:tableStyleId>{073A0DAA-6AF3-43AB-8588-CEC1D06C72B9}</a:tableStyleId>
              </a:tblPr>
              <a:tblGrid>
                <a:gridCol w="1066384">
                  <a:extLst>
                    <a:ext uri="{9D8B030D-6E8A-4147-A177-3AD203B41FA5}">
                      <a16:colId xmlns:a16="http://schemas.microsoft.com/office/drawing/2014/main" xmlns="" val="20000"/>
                    </a:ext>
                  </a:extLst>
                </a:gridCol>
                <a:gridCol w="1224646">
                  <a:extLst>
                    <a:ext uri="{9D8B030D-6E8A-4147-A177-3AD203B41FA5}">
                      <a16:colId xmlns:a16="http://schemas.microsoft.com/office/drawing/2014/main" xmlns="" val="20001"/>
                    </a:ext>
                  </a:extLst>
                </a:gridCol>
                <a:gridCol w="1142997">
                  <a:extLst>
                    <a:ext uri="{9D8B030D-6E8A-4147-A177-3AD203B41FA5}">
                      <a16:colId xmlns:a16="http://schemas.microsoft.com/office/drawing/2014/main" xmlns="" val="20002"/>
                    </a:ext>
                  </a:extLst>
                </a:gridCol>
                <a:gridCol w="1289089">
                  <a:extLst>
                    <a:ext uri="{9D8B030D-6E8A-4147-A177-3AD203B41FA5}">
                      <a16:colId xmlns:a16="http://schemas.microsoft.com/office/drawing/2014/main" xmlns="" val="20003"/>
                    </a:ext>
                  </a:extLst>
                </a:gridCol>
                <a:gridCol w="1216043">
                  <a:extLst>
                    <a:ext uri="{9D8B030D-6E8A-4147-A177-3AD203B41FA5}">
                      <a16:colId xmlns:a16="http://schemas.microsoft.com/office/drawing/2014/main" xmlns="" val="20004"/>
                    </a:ext>
                  </a:extLst>
                </a:gridCol>
                <a:gridCol w="1216043">
                  <a:extLst>
                    <a:ext uri="{9D8B030D-6E8A-4147-A177-3AD203B41FA5}">
                      <a16:colId xmlns:a16="http://schemas.microsoft.com/office/drawing/2014/main" xmlns="" val="20005"/>
                    </a:ext>
                  </a:extLst>
                </a:gridCol>
                <a:gridCol w="1216043">
                  <a:extLst>
                    <a:ext uri="{9D8B030D-6E8A-4147-A177-3AD203B41FA5}">
                      <a16:colId xmlns:a16="http://schemas.microsoft.com/office/drawing/2014/main" xmlns="" val="3922933052"/>
                    </a:ext>
                  </a:extLst>
                </a:gridCol>
              </a:tblGrid>
              <a:tr h="647780">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Provider</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kern="1200" dirty="0" smtClean="0">
                          <a:solidFill>
                            <a:schemeClr val="tx1"/>
                          </a:solidFill>
                          <a:latin typeface="+mj-lt"/>
                          <a:ea typeface="Open Sans" panose="020B0606030504020204" pitchFamily="34" charset="0"/>
                          <a:cs typeface="Open Sans" panose="020B0606030504020204" pitchFamily="34" charset="0"/>
                        </a:rPr>
                        <a:t>Core Financial Functions </a:t>
                      </a:r>
                      <a:endParaRPr lang="en-AU" sz="1000" b="0" kern="120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Deferred Revenue</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Payroll and Expense Management System</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Reporting</a:t>
                      </a:r>
                      <a:r>
                        <a:rPr lang="en-AU" sz="1000" b="0" baseline="0" dirty="0" smtClean="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API</a:t>
                      </a:r>
                      <a:r>
                        <a:rPr lang="en-AU" sz="1000" b="0" baseline="0" dirty="0" smtClean="0">
                          <a:solidFill>
                            <a:schemeClr val="tx1"/>
                          </a:solidFill>
                          <a:latin typeface="+mj-lt"/>
                          <a:ea typeface="Open Sans" panose="020B0606030504020204" pitchFamily="34" charset="0"/>
                          <a:cs typeface="Open Sans" panose="020B0606030504020204" pitchFamily="34" charset="0"/>
                        </a:rPr>
                        <a:t> based integration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smtClean="0">
                          <a:solidFill>
                            <a:schemeClr val="tx1"/>
                          </a:solidFill>
                          <a:latin typeface="+mj-lt"/>
                          <a:ea typeface="Open Sans" panose="020B0606030504020204" pitchFamily="34" charset="0"/>
                          <a:cs typeface="Open Sans" panose="020B0606030504020204" pitchFamily="34" charset="0"/>
                        </a:rPr>
                        <a:t>Native Cloud</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460577">
                <a:tc>
                  <a:txBody>
                    <a:bodyPr/>
                    <a:lstStyle/>
                    <a:p>
                      <a:pPr algn="ctr"/>
                      <a:endParaRPr lang="en-AU" sz="9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900" b="1" i="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499227303"/>
                  </a:ext>
                </a:extLst>
              </a:tr>
              <a:tr h="460577">
                <a:tc>
                  <a:txBody>
                    <a:bodyPr/>
                    <a:lstStyle/>
                    <a:p>
                      <a:pPr algn="ctr"/>
                      <a:endParaRPr lang="en-AU" sz="9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9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60577">
                <a:tc>
                  <a:txBody>
                    <a:bodyPr/>
                    <a:lstStyle/>
                    <a:p>
                      <a:pPr algn="ctr"/>
                      <a:endParaRPr lang="en-AU" sz="9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60577">
                <a:tc>
                  <a:txBody>
                    <a:bodyPr/>
                    <a:lstStyle/>
                    <a:p>
                      <a:pPr algn="ctr"/>
                      <a:endParaRPr lang="en-AU" sz="9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smtClean="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460577">
                <a:tc>
                  <a:txBody>
                    <a:bodyPr/>
                    <a:lstStyle/>
                    <a:p>
                      <a:pPr algn="ctr"/>
                      <a:endParaRPr lang="en-AU" sz="9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8"/>
                  </a:ext>
                </a:extLst>
              </a:tr>
              <a:tr h="460577">
                <a:tc>
                  <a:txBody>
                    <a:bodyPr/>
                    <a:lstStyle/>
                    <a:p>
                      <a:pPr algn="ctr"/>
                      <a:endParaRPr lang="en-AU" sz="9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smtClean="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kern="1200" dirty="0" smtClean="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smtClean="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smtClean="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067782447"/>
                  </a:ext>
                </a:extLst>
              </a:tr>
            </a:tbl>
          </a:graphicData>
        </a:graphic>
      </p:graphicFrame>
      <p:sp>
        <p:nvSpPr>
          <p:cNvPr id="17" name="Rectangle 16"/>
          <p:cNvSpPr/>
          <p:nvPr/>
        </p:nvSpPr>
        <p:spPr bwMode="gray">
          <a:xfrm>
            <a:off x="3060721" y="1374023"/>
            <a:ext cx="7145336" cy="192380"/>
          </a:xfrm>
          <a:prstGeom prst="rect">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AU" sz="1200" b="1" dirty="0">
                <a:solidFill>
                  <a:schemeClr val="bg1"/>
                </a:solidFill>
                <a:latin typeface="+mj-lt"/>
                <a:ea typeface="Open Sans" panose="020B0606030504020204" pitchFamily="34" charset="0"/>
                <a:cs typeface="Open Sans" panose="020B0606030504020204" pitchFamily="34" charset="0"/>
              </a:rPr>
              <a:t>Service Capabilities</a:t>
            </a:r>
          </a:p>
        </p:txBody>
      </p:sp>
      <p:sp>
        <p:nvSpPr>
          <p:cNvPr id="18" name="Rectangle 17"/>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a:t>
            </a:r>
          </a:p>
        </p:txBody>
      </p:sp>
      <p:sp>
        <p:nvSpPr>
          <p:cNvPr id="20" name="Rectangle 19"/>
          <p:cNvSpPr/>
          <p:nvPr/>
        </p:nvSpPr>
        <p:spPr>
          <a:xfrm>
            <a:off x="7645389" y="6575795"/>
            <a:ext cx="2767011" cy="200055"/>
          </a:xfrm>
          <a:prstGeom prst="rect">
            <a:avLst/>
          </a:prstGeom>
        </p:spPr>
        <p:txBody>
          <a:bodyPr wrap="square">
            <a:spAutoFit/>
          </a:bodyPr>
          <a:lstStyle/>
          <a:p>
            <a:pPr algn="ctr">
              <a:defRPr/>
            </a:pPr>
            <a:r>
              <a:rPr lang="en-AU" sz="700" i="1" dirty="0">
                <a:solidFill>
                  <a:schemeClr val="tx2"/>
                </a:solidFill>
                <a:latin typeface="Open Sans" panose="020B0606030504020204" pitchFamily="34" charset="0"/>
                <a:ea typeface="Open Sans" panose="020B0606030504020204" pitchFamily="34" charset="0"/>
                <a:cs typeface="Open Sans" panose="020B0606030504020204" pitchFamily="34" charset="0"/>
              </a:rPr>
              <a:t>Please note the above is indicative only</a:t>
            </a:r>
          </a:p>
        </p:txBody>
      </p:sp>
      <p:grpSp>
        <p:nvGrpSpPr>
          <p:cNvPr id="24" name="Group 23"/>
          <p:cNvGrpSpPr/>
          <p:nvPr/>
        </p:nvGrpSpPr>
        <p:grpSpPr>
          <a:xfrm>
            <a:off x="3798073" y="6259766"/>
            <a:ext cx="3340818" cy="600164"/>
            <a:chOff x="1695488" y="6334318"/>
            <a:chExt cx="3524219" cy="717355"/>
          </a:xfrm>
        </p:grpSpPr>
        <p:sp>
          <p:nvSpPr>
            <p:cNvPr id="30" name="Rectangle 29"/>
            <p:cNvSpPr/>
            <p:nvPr/>
          </p:nvSpPr>
          <p:spPr>
            <a:xfrm>
              <a:off x="1695488"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1" name="Rectangle 30"/>
            <p:cNvSpPr/>
            <p:nvPr/>
          </p:nvSpPr>
          <p:spPr>
            <a:xfrm>
              <a:off x="2807202"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2" name="Rectangle 31"/>
            <p:cNvSpPr/>
            <p:nvPr/>
          </p:nvSpPr>
          <p:spPr>
            <a:xfrm>
              <a:off x="3995707" y="6334318"/>
              <a:ext cx="1224000" cy="717355"/>
            </a:xfrm>
            <a:prstGeom prst="rect">
              <a:avLst/>
            </a:prstGeom>
          </p:spPr>
          <p:txBody>
            <a:bodyPr wrap="square">
              <a:spAutoFit/>
            </a:bodyPr>
            <a:lstStyle/>
            <a:p>
              <a:pPr lvl="0" algn="ctr">
                <a:defRPr/>
              </a:pPr>
              <a:r>
                <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sp>
        <p:nvSpPr>
          <p:cNvPr id="3" name="Rectangle 2"/>
          <p:cNvSpPr/>
          <p:nvPr/>
        </p:nvSpPr>
        <p:spPr>
          <a:xfrm>
            <a:off x="4179530" y="63170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 name="Rectangle 4"/>
          <p:cNvSpPr/>
          <p:nvPr/>
        </p:nvSpPr>
        <p:spPr>
          <a:xfrm>
            <a:off x="5237715" y="6305972"/>
            <a:ext cx="285656" cy="307777"/>
          </a:xfrm>
          <a:prstGeom prst="rect">
            <a:avLst/>
          </a:prstGeom>
        </p:spPr>
        <p:txBody>
          <a:bodyPr wrap="none">
            <a:spAutoFit/>
          </a:bodyPr>
          <a:lstStyle/>
          <a:p>
            <a:pPr algn="ctr">
              <a:defRPr/>
            </a:pPr>
            <a:r>
              <a:rPr lang="en-AU" sz="1400" b="1"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64" name="Picture 63"/>
          <p:cNvPicPr>
            <a:picLocks noChangeAspect="1"/>
          </p:cNvPicPr>
          <p:nvPr/>
        </p:nvPicPr>
        <p:blipFill>
          <a:blip r:embed="rId3"/>
          <a:stretch>
            <a:fillRect/>
          </a:stretch>
        </p:blipFill>
        <p:spPr>
          <a:xfrm>
            <a:off x="1895537" y="2313950"/>
            <a:ext cx="1043394" cy="342841"/>
          </a:xfrm>
          <a:prstGeom prst="rect">
            <a:avLst/>
          </a:prstGeom>
        </p:spPr>
      </p:pic>
      <p:pic>
        <p:nvPicPr>
          <p:cNvPr id="70" name="Picture 69"/>
          <p:cNvPicPr>
            <a:picLocks noChangeAspect="1"/>
          </p:cNvPicPr>
          <p:nvPr/>
        </p:nvPicPr>
        <p:blipFill>
          <a:blip r:embed="rId4"/>
          <a:stretch>
            <a:fillRect/>
          </a:stretch>
        </p:blipFill>
        <p:spPr>
          <a:xfrm>
            <a:off x="1847912" y="5615307"/>
            <a:ext cx="1057600" cy="215298"/>
          </a:xfrm>
          <a:prstGeom prst="rect">
            <a:avLst/>
          </a:prstGeom>
        </p:spPr>
      </p:pic>
      <p:pic>
        <p:nvPicPr>
          <p:cNvPr id="71" name="Picture 70"/>
          <p:cNvPicPr>
            <a:picLocks noChangeAspect="1"/>
          </p:cNvPicPr>
          <p:nvPr/>
        </p:nvPicPr>
        <p:blipFill>
          <a:blip r:embed="rId5"/>
          <a:stretch>
            <a:fillRect/>
          </a:stretch>
        </p:blipFill>
        <p:spPr>
          <a:xfrm>
            <a:off x="1905062" y="4689815"/>
            <a:ext cx="894888" cy="202841"/>
          </a:xfrm>
          <a:prstGeom prst="rect">
            <a:avLst/>
          </a:prstGeom>
        </p:spPr>
      </p:pic>
      <p:pic>
        <p:nvPicPr>
          <p:cNvPr id="28" name="Picture 6" descr="https://www.sage.com/en-us/blog/wp-content/uploads/sites/2/2017/05/Sage-Green-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62" y="2853644"/>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https://upload.wikimedia.org/wikipedia/commons/thumb/9/96/Microsoft_logo_%282012%29.svg/1280px-Microsoft_logo_%282012%29.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62" y="3307900"/>
            <a:ext cx="950944" cy="20281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https://www.financialforce.com/wp-content/uploads/2017/06/FF-logo-2016-larg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62" y="3771757"/>
            <a:ext cx="936000" cy="17364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p:cNvPicPr>
            <a:picLocks noChangeAspect="1"/>
          </p:cNvPicPr>
          <p:nvPr/>
        </p:nvPicPr>
        <p:blipFill>
          <a:blip r:embed="rId9"/>
          <a:stretch>
            <a:fillRect/>
          </a:stretch>
        </p:blipFill>
        <p:spPr>
          <a:xfrm>
            <a:off x="1866962" y="4201183"/>
            <a:ext cx="792000" cy="288973"/>
          </a:xfrm>
          <a:prstGeom prst="rect">
            <a:avLst/>
          </a:prstGeom>
        </p:spPr>
      </p:pic>
      <p:pic>
        <p:nvPicPr>
          <p:cNvPr id="35" name="Picture 2" descr="http://logo-logos.com/wp-content/uploads/2016/12/Workday_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9888" y="5061968"/>
            <a:ext cx="944286" cy="400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37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271777"/>
            <a:ext cx="11252200" cy="334102"/>
          </a:xfrm>
        </p:spPr>
        <p:txBody>
          <a:bodyPr/>
          <a:lstStyle/>
          <a:p>
            <a:r>
              <a:rPr lang="en-US" noProof="0" dirty="0" smtClean="0">
                <a:solidFill>
                  <a:schemeClr val="accent1">
                    <a:lumMod val="75000"/>
                  </a:schemeClr>
                </a:solidFill>
              </a:rPr>
              <a:t>Initial Market Scan Results |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469900" y="605878"/>
            <a:ext cx="11252200" cy="757255"/>
          </a:xfrm>
        </p:spPr>
        <p:txBody>
          <a:bodyPr vert="horz" lIns="0" tIns="0" rIns="0" bIns="0" rtlCol="0">
            <a:noAutofit/>
          </a:bodyPr>
          <a:lstStyle/>
          <a:p>
            <a:r>
              <a:rPr lang="en-US" sz="1400" dirty="0"/>
              <a:t>Based on the current research, the following are </a:t>
            </a:r>
            <a:r>
              <a:rPr lang="en-US" sz="1400" dirty="0" smtClean="0"/>
              <a:t>Sector Metrics </a:t>
            </a:r>
            <a:r>
              <a:rPr lang="en-US" sz="1400" dirty="0"/>
              <a:t>assessment of the market longlist against the attributes. Rating are subject to change based on further assessment</a:t>
            </a:r>
            <a:r>
              <a:rPr lang="en-US" sz="1400" dirty="0" smtClean="0"/>
              <a:t>.</a:t>
            </a:r>
          </a:p>
          <a:p>
            <a:endParaRPr lang="en-US" sz="1400" dirty="0"/>
          </a:p>
        </p:txBody>
      </p:sp>
      <p:graphicFrame>
        <p:nvGraphicFramePr>
          <p:cNvPr id="19" name="Table 5"/>
          <p:cNvGraphicFramePr>
            <a:graphicFrameLocks noGrp="1"/>
          </p:cNvGraphicFramePr>
          <p:nvPr/>
        </p:nvGraphicFramePr>
        <p:xfrm>
          <a:off x="1898234" y="1258287"/>
          <a:ext cx="8531002" cy="5130829"/>
        </p:xfrm>
        <a:graphic>
          <a:graphicData uri="http://schemas.openxmlformats.org/drawingml/2006/table">
            <a:tbl>
              <a:tblPr firstRow="1" bandRow="1">
                <a:tableStyleId>{073A0DAA-6AF3-43AB-8588-CEC1D06C72B9}</a:tableStyleId>
              </a:tblPr>
              <a:tblGrid>
                <a:gridCol w="1010024"/>
                <a:gridCol w="1096249"/>
                <a:gridCol w="1096249"/>
                <a:gridCol w="1244712"/>
                <a:gridCol w="1244712"/>
                <a:gridCol w="1181223"/>
                <a:gridCol w="1657833"/>
              </a:tblGrid>
              <a:tr h="370840">
                <a:tc>
                  <a:txBody>
                    <a:bodyPr/>
                    <a:lstStyle/>
                    <a:p>
                      <a:pPr algn="ctr"/>
                      <a:r>
                        <a:rPr lang="en-AU" sz="1100" b="0" dirty="0" smtClean="0">
                          <a:solidFill>
                            <a:schemeClr val="tx1"/>
                          </a:solidFill>
                          <a:latin typeface="+mn-lt"/>
                          <a:ea typeface="Open Sans" panose="020B0606030504020204" pitchFamily="34" charset="0"/>
                          <a:cs typeface="Open Sans" panose="020B0606030504020204" pitchFamily="34" charset="0"/>
                        </a:rPr>
                        <a:t>Provider</a:t>
                      </a:r>
                      <a:endParaRPr lang="en-AU" sz="1100" b="0" dirty="0">
                        <a:solidFill>
                          <a:schemeClr val="tx1"/>
                        </a:solidFill>
                        <a:latin typeface="+mn-lt"/>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smtClean="0">
                          <a:solidFill>
                            <a:schemeClr val="tx1"/>
                          </a:solidFill>
                          <a:latin typeface="+mn-lt"/>
                          <a:ea typeface="Open Sans" panose="020B0606030504020204" pitchFamily="34" charset="0"/>
                          <a:cs typeface="Open Sans" panose="020B0606030504020204" pitchFamily="34" charset="0"/>
                        </a:rPr>
                        <a:t>Company</a:t>
                      </a:r>
                      <a:r>
                        <a:rPr lang="en-AU" sz="800" b="0" baseline="0" dirty="0" smtClean="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smtClean="0">
                          <a:solidFill>
                            <a:schemeClr val="tx1"/>
                          </a:solidFill>
                          <a:latin typeface="+mn-lt"/>
                          <a:ea typeface="Open Sans" panose="020B0606030504020204" pitchFamily="34" charset="0"/>
                          <a:cs typeface="Open Sans" panose="020B0606030504020204" pitchFamily="34" charset="0"/>
                        </a:rPr>
                        <a:t>Proven Experience</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smtClean="0">
                          <a:solidFill>
                            <a:schemeClr val="tx1"/>
                          </a:solidFill>
                          <a:latin typeface="+mn-lt"/>
                          <a:ea typeface="Open Sans" panose="020B0606030504020204" pitchFamily="34" charset="0"/>
                          <a:cs typeface="Open Sans" panose="020B0606030504020204" pitchFamily="34" charset="0"/>
                        </a:rPr>
                        <a:t>Scope</a:t>
                      </a:r>
                      <a:r>
                        <a:rPr lang="en-AU" sz="800" b="0" baseline="0" dirty="0" smtClean="0">
                          <a:solidFill>
                            <a:schemeClr val="tx1"/>
                          </a:solidFill>
                          <a:latin typeface="+mn-lt"/>
                          <a:ea typeface="Open Sans" panose="020B0606030504020204" pitchFamily="34" charset="0"/>
                          <a:cs typeface="Open Sans" panose="020B0606030504020204" pitchFamily="34" charset="0"/>
                        </a:rPr>
                        <a:t> of Services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Vision and Culture</a:t>
                      </a:r>
                      <a:endParaRPr lang="en-AU" sz="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100" b="1" dirty="0" smtClean="0">
                          <a:solidFill>
                            <a:schemeClr val="tx1"/>
                          </a:solidFill>
                          <a:latin typeface="+mn-lt"/>
                          <a:ea typeface="Open Sans" panose="020B0606030504020204" pitchFamily="34" charset="0"/>
                          <a:cs typeface="Open Sans" panose="020B0606030504020204" pitchFamily="34" charset="0"/>
                        </a:rPr>
                        <a:t>Comment</a:t>
                      </a:r>
                      <a:endParaRPr lang="en-AU" sz="1100" b="1" dirty="0">
                        <a:solidFill>
                          <a:schemeClr val="tx1"/>
                        </a:solidFill>
                        <a:latin typeface="+mn-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r>
              <a:tr h="731520">
                <a:tc>
                  <a:txBody>
                    <a:bodyPr/>
                    <a:lstStyle/>
                    <a:p>
                      <a:pPr algn="ct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800" b="1" dirty="0" smtClean="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12192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Strong evidence of alignment to  key requirements, including dedicated Australian support and partner with Tier 1 Payroll and Expense Management Systems</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527989">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000" b="1" i="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IN" alt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800" b="1" dirty="0" smtClean="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altLang="en-AU" sz="800" i="0" dirty="0" smtClean="0">
                          <a:solidFill>
                            <a:schemeClr val="tx2"/>
                          </a:solidFill>
                          <a:latin typeface="+mn-lt"/>
                          <a:ea typeface="Open Sans" panose="020B0606030504020204" pitchFamily="34" charset="0"/>
                          <a:cs typeface="Open Sans" panose="020B0606030504020204" pitchFamily="34" charset="0"/>
                        </a:rPr>
                        <a:t>NA</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583530">
                <a:tc>
                  <a:txBody>
                    <a:bodyPr/>
                    <a:lstStyle/>
                    <a:p>
                      <a:pPr algn="ct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AU" sz="800" i="0" dirty="0" smtClean="0">
                          <a:solidFill>
                            <a:schemeClr val="tx2"/>
                          </a:solidFill>
                          <a:latin typeface="+mn-lt"/>
                          <a:ea typeface="Open Sans" panose="020B0606030504020204" pitchFamily="34" charset="0"/>
                          <a:cs typeface="Open Sans" panose="020B0606030504020204" pitchFamily="34" charset="0"/>
                        </a:rPr>
                        <a:t>NA</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527989">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AU"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AU" sz="800" i="0" kern="1200" baseline="0" dirty="0" smtClean="0">
                          <a:solidFill>
                            <a:schemeClr val="tx2"/>
                          </a:solidFill>
                          <a:latin typeface="+mn-lt"/>
                          <a:ea typeface="Open Sans" panose="020B0606030504020204" pitchFamily="34" charset="0"/>
                          <a:cs typeface="Open Sans" panose="020B0606030504020204" pitchFamily="34" charset="0"/>
                        </a:rPr>
                        <a:t>NA</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583530">
                <a:tc>
                  <a:txBody>
                    <a:bodyPr/>
                    <a:lstStyle/>
                    <a:p>
                      <a:pPr algn="ct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n-AU" sz="1000" b="1" kern="1200" dirty="0" smtClean="0">
                          <a:solidFill>
                            <a:schemeClr val="tx2"/>
                          </a:solidFill>
                          <a:latin typeface="+mn-lt"/>
                          <a:ea typeface="Open Sans" panose="020B0606030504020204" pitchFamily="34" charset="0"/>
                          <a:cs typeface="Open Sans" panose="020B0606030504020204" pitchFamily="34" charset="0"/>
                        </a:rPr>
                        <a: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MYOB opted out of accounting system vendor evaluation process due to tight Solution Review Workshops deadline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693912">
                <a:tc>
                  <a:txBody>
                    <a:bodyPr/>
                    <a:lstStyle/>
                    <a:p>
                      <a:pPr algn="ct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AU" sz="800" i="0" kern="1200" baseline="0" dirty="0">
                          <a:solidFill>
                            <a:schemeClr val="tx2"/>
                          </a:solidFill>
                          <a:latin typeface="+mn-lt"/>
                          <a:ea typeface="Open Sans" panose="020B0606030504020204" pitchFamily="34" charset="0"/>
                          <a:cs typeface="Open Sans" panose="020B0606030504020204" pitchFamily="34" charset="0"/>
                        </a:rPr>
                        <a:t>NA</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583530">
                <a:tc>
                  <a:txBody>
                    <a:bodyPr/>
                    <a:lstStyle/>
                    <a:p>
                      <a:pPr algn="ct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altLang="en-AU" sz="800" i="0" dirty="0">
                          <a:solidFill>
                            <a:schemeClr val="tx2"/>
                          </a:solidFill>
                          <a:latin typeface="+mn-lt"/>
                          <a:ea typeface="Open Sans" panose="020B0606030504020204" pitchFamily="34" charset="0"/>
                          <a:cs typeface="Open Sans" panose="020B0606030504020204" pitchFamily="34" charset="0"/>
                        </a:rPr>
                        <a:t>NA</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527989">
                <a:tc>
                  <a:txBody>
                    <a:bodyPr/>
                    <a:lstStyle/>
                    <a:p>
                      <a:pPr algn="ctr"/>
                      <a:endParaRPr lang="en-AU" sz="1000" b="1" kern="120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altLang="en-AU" sz="800" i="0" kern="1200" dirty="0" smtClean="0">
                          <a:solidFill>
                            <a:schemeClr val="tx2"/>
                          </a:solidFill>
                          <a:latin typeface="+mn-lt"/>
                          <a:ea typeface="Open Sans" panose="020B0606030504020204" pitchFamily="34" charset="0"/>
                          <a:cs typeface="Open Sans" panose="020B0606030504020204" pitchFamily="34" charset="0"/>
                        </a:rPr>
                        <a:t>NA</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pSp>
        <p:nvGrpSpPr>
          <p:cNvPr id="33" name="Group 28"/>
          <p:cNvGrpSpPr/>
          <p:nvPr/>
        </p:nvGrpSpPr>
        <p:grpSpPr>
          <a:xfrm>
            <a:off x="7993841" y="1120178"/>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6" name="Group 3"/>
          <p:cNvGrpSpPr/>
          <p:nvPr/>
        </p:nvGrpSpPr>
        <p:grpSpPr>
          <a:xfrm>
            <a:off x="6968934" y="1128642"/>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7" name="Group 36"/>
          <p:cNvGrpSpPr/>
          <p:nvPr/>
        </p:nvGrpSpPr>
        <p:grpSpPr>
          <a:xfrm>
            <a:off x="5587940" y="1139684"/>
            <a:ext cx="197101" cy="175607"/>
            <a:chOff x="-3728641" y="3014910"/>
            <a:chExt cx="560388" cy="530225"/>
          </a:xfrm>
          <a:solidFill>
            <a:schemeClr val="tx1"/>
          </a:solidFill>
        </p:grpSpPr>
        <p:sp>
          <p:nvSpPr>
            <p:cNvPr id="41" name="Freeform 394"/>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3" name="Freeform 396"/>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8" name="Group 41"/>
          <p:cNvGrpSpPr/>
          <p:nvPr/>
        </p:nvGrpSpPr>
        <p:grpSpPr>
          <a:xfrm>
            <a:off x="3318445" y="1132974"/>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5" name="Group 4"/>
          <p:cNvGrpSpPr/>
          <p:nvPr/>
        </p:nvGrpSpPr>
        <p:grpSpPr>
          <a:xfrm>
            <a:off x="3036958" y="6464244"/>
            <a:ext cx="1224000" cy="416750"/>
            <a:chOff x="1512958" y="6464244"/>
            <a:chExt cx="1224000" cy="416750"/>
          </a:xfrm>
        </p:grpSpPr>
        <p:sp>
          <p:nvSpPr>
            <p:cNvPr id="115" name="Oval 114"/>
            <p:cNvSpPr/>
            <p:nvPr/>
          </p:nvSpPr>
          <p:spPr bwMode="gray">
            <a:xfrm>
              <a:off x="2048619" y="6464244"/>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a:solidFill>
                  <a:schemeClr val="bg1"/>
                </a:solidFill>
              </a:endParaRPr>
            </a:p>
          </p:txBody>
        </p:sp>
        <p:sp>
          <p:nvSpPr>
            <p:cNvPr id="119" name="Rectangle 118"/>
            <p:cNvSpPr/>
            <p:nvPr/>
          </p:nvSpPr>
          <p:spPr>
            <a:xfrm>
              <a:off x="1512958"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grpSp>
        <p:nvGrpSpPr>
          <p:cNvPr id="6" name="Group 5"/>
          <p:cNvGrpSpPr/>
          <p:nvPr/>
        </p:nvGrpSpPr>
        <p:grpSpPr>
          <a:xfrm>
            <a:off x="4148672" y="6464244"/>
            <a:ext cx="1224000" cy="416750"/>
            <a:chOff x="2624672" y="6464244"/>
            <a:chExt cx="1224000" cy="416750"/>
          </a:xfrm>
        </p:grpSpPr>
        <p:sp>
          <p:nvSpPr>
            <p:cNvPr id="116" name="Oval 115"/>
            <p:cNvSpPr/>
            <p:nvPr/>
          </p:nvSpPr>
          <p:spPr bwMode="gray">
            <a:xfrm>
              <a:off x="3150588" y="6464244"/>
              <a:ext cx="144000" cy="144000"/>
            </a:xfrm>
            <a:prstGeom prst="ellipse">
              <a:avLst/>
            </a:prstGeom>
            <a:solidFill>
              <a:srgbClr val="FFCD00"/>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a:solidFill>
                  <a:schemeClr val="bg1"/>
                </a:solidFill>
              </a:endParaRPr>
            </a:p>
          </p:txBody>
        </p:sp>
        <p:sp>
          <p:nvSpPr>
            <p:cNvPr id="120" name="Rectangle 119"/>
            <p:cNvSpPr/>
            <p:nvPr/>
          </p:nvSpPr>
          <p:spPr>
            <a:xfrm>
              <a:off x="2624672"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grpSp>
        <p:nvGrpSpPr>
          <p:cNvPr id="7" name="Group 6"/>
          <p:cNvGrpSpPr/>
          <p:nvPr/>
        </p:nvGrpSpPr>
        <p:grpSpPr>
          <a:xfrm>
            <a:off x="5260386" y="6464244"/>
            <a:ext cx="1224000" cy="416750"/>
            <a:chOff x="3736386" y="6464244"/>
            <a:chExt cx="1224000" cy="416750"/>
          </a:xfrm>
        </p:grpSpPr>
        <p:sp>
          <p:nvSpPr>
            <p:cNvPr id="117" name="Oval 116"/>
            <p:cNvSpPr/>
            <p:nvPr/>
          </p:nvSpPr>
          <p:spPr bwMode="gray">
            <a:xfrm>
              <a:off x="4252557" y="6464244"/>
              <a:ext cx="144000" cy="144000"/>
            </a:xfrm>
            <a:prstGeom prst="ellipse">
              <a:avLst/>
            </a:prstGeom>
            <a:solidFill>
              <a:srgbClr val="FF0000"/>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a:solidFill>
                  <a:schemeClr val="bg1"/>
                </a:solidFill>
              </a:endParaRPr>
            </a:p>
          </p:txBody>
        </p:sp>
        <p:sp>
          <p:nvSpPr>
            <p:cNvPr id="121" name="Rectangle 120"/>
            <p:cNvSpPr/>
            <p:nvPr/>
          </p:nvSpPr>
          <p:spPr>
            <a:xfrm>
              <a:off x="3736386"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grpSp>
        <p:nvGrpSpPr>
          <p:cNvPr id="8" name="Group 7"/>
          <p:cNvGrpSpPr/>
          <p:nvPr/>
        </p:nvGrpSpPr>
        <p:grpSpPr>
          <a:xfrm>
            <a:off x="6372101" y="6464244"/>
            <a:ext cx="1224000" cy="430152"/>
            <a:chOff x="4848101" y="6464244"/>
            <a:chExt cx="1224000" cy="430152"/>
          </a:xfrm>
        </p:grpSpPr>
        <p:sp>
          <p:nvSpPr>
            <p:cNvPr id="118" name="Oval 117"/>
            <p:cNvSpPr/>
            <p:nvPr/>
          </p:nvSpPr>
          <p:spPr bwMode="gray">
            <a:xfrm>
              <a:off x="5354527" y="6464244"/>
              <a:ext cx="144000" cy="144000"/>
            </a:xfrm>
            <a:prstGeom prst="ellipse">
              <a:avLst/>
            </a:prstGeom>
            <a:solidFill>
              <a:schemeClr val="bg2"/>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a:solidFill>
                  <a:schemeClr val="bg1"/>
                </a:solidFill>
              </a:endParaRPr>
            </a:p>
          </p:txBody>
        </p:sp>
        <p:sp>
          <p:nvSpPr>
            <p:cNvPr id="122" name="Rectangle 121"/>
            <p:cNvSpPr/>
            <p:nvPr/>
          </p:nvSpPr>
          <p:spPr>
            <a:xfrm>
              <a:off x="4848101" y="6588606"/>
              <a:ext cx="1224000" cy="305790"/>
            </a:xfrm>
            <a:prstGeom prst="rect">
              <a:avLst/>
            </a:prstGeom>
          </p:spPr>
          <p:txBody>
            <a:bodyPr wrap="square">
              <a:no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Insufficient data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to score at this point in time</a:t>
              </a:r>
            </a:p>
          </p:txBody>
        </p:sp>
      </p:grpSp>
      <p:pic>
        <p:nvPicPr>
          <p:cNvPr id="102" name="Picture 101"/>
          <p:cNvPicPr>
            <a:picLocks noChangeAspect="1"/>
          </p:cNvPicPr>
          <p:nvPr/>
        </p:nvPicPr>
        <p:blipFill>
          <a:blip r:embed="rId3"/>
          <a:stretch>
            <a:fillRect/>
          </a:stretch>
        </p:blipFill>
        <p:spPr>
          <a:xfrm>
            <a:off x="1936595" y="1642149"/>
            <a:ext cx="1043394" cy="342841"/>
          </a:xfrm>
          <a:prstGeom prst="rect">
            <a:avLst/>
          </a:prstGeom>
        </p:spPr>
      </p:pic>
      <p:pic>
        <p:nvPicPr>
          <p:cNvPr id="108" name="Picture 107"/>
          <p:cNvPicPr>
            <a:picLocks noChangeAspect="1"/>
          </p:cNvPicPr>
          <p:nvPr/>
        </p:nvPicPr>
        <p:blipFill>
          <a:blip r:embed="rId4"/>
          <a:stretch>
            <a:fillRect/>
          </a:stretch>
        </p:blipFill>
        <p:spPr>
          <a:xfrm>
            <a:off x="1879628" y="5998287"/>
            <a:ext cx="1157331" cy="235600"/>
          </a:xfrm>
          <a:prstGeom prst="rect">
            <a:avLst/>
          </a:prstGeom>
        </p:spPr>
      </p:pic>
      <p:pic>
        <p:nvPicPr>
          <p:cNvPr id="109" name="Picture 108"/>
          <p:cNvPicPr>
            <a:picLocks noChangeAspect="1"/>
          </p:cNvPicPr>
          <p:nvPr/>
        </p:nvPicPr>
        <p:blipFill>
          <a:blip r:embed="rId5"/>
          <a:stretch>
            <a:fillRect/>
          </a:stretch>
        </p:blipFill>
        <p:spPr>
          <a:xfrm>
            <a:off x="1966105" y="4762929"/>
            <a:ext cx="984377" cy="223125"/>
          </a:xfrm>
          <a:prstGeom prst="rect">
            <a:avLst/>
          </a:prstGeom>
        </p:spPr>
      </p:pic>
      <p:pic>
        <p:nvPicPr>
          <p:cNvPr id="84" name="Picture 6" descr="https://www.sage.com/en-us/blog/wp-content/uploads/sites/2/2017/05/Sage-Green-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3684" y="2496593"/>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 descr="https://upload.wikimedia.org/wikipedia/commons/thumb/9/96/Microsoft_logo_%282012%29.svg/1280px-Microsoft_logo_%282012%29.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4410" y="3083449"/>
            <a:ext cx="950944" cy="202818"/>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4" descr="https://www.financialforce.com/wp-content/uploads/2017/06/FF-logo-2016-larg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7720" y="3639383"/>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6"/>
          <p:cNvPicPr>
            <a:picLocks noChangeAspect="1"/>
          </p:cNvPicPr>
          <p:nvPr/>
        </p:nvPicPr>
        <p:blipFill>
          <a:blip r:embed="rId9"/>
          <a:stretch>
            <a:fillRect/>
          </a:stretch>
        </p:blipFill>
        <p:spPr>
          <a:xfrm>
            <a:off x="2062292" y="4164349"/>
            <a:ext cx="792000" cy="288973"/>
          </a:xfrm>
          <a:prstGeom prst="rect">
            <a:avLst/>
          </a:prstGeom>
        </p:spPr>
      </p:pic>
      <p:pic>
        <p:nvPicPr>
          <p:cNvPr id="127" name="Picture 2" descr="http://logo-logos.com/wp-content/uploads/2016/12/Workday_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6149" y="5385529"/>
            <a:ext cx="944286" cy="400361"/>
          </a:xfrm>
          <a:prstGeom prst="rect">
            <a:avLst/>
          </a:prstGeom>
          <a:noFill/>
          <a:extLst>
            <a:ext uri="{909E8E84-426E-40DD-AFC4-6F175D3DCCD1}">
              <a14:hiddenFill xmlns:a14="http://schemas.microsoft.com/office/drawing/2010/main">
                <a:solidFill>
                  <a:srgbClr val="FFFFFF"/>
                </a:solidFill>
              </a14:hiddenFill>
            </a:ext>
          </a:extLst>
        </p:spPr>
      </p:pic>
      <p:sp>
        <p:nvSpPr>
          <p:cNvPr id="49" name="Oval 6"/>
          <p:cNvSpPr/>
          <p:nvPr/>
        </p:nvSpPr>
        <p:spPr bwMode="gray">
          <a:xfrm>
            <a:off x="3374123" y="1813896"/>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smtClean="0">
              <a:solidFill>
                <a:schemeClr val="bg1"/>
              </a:solidFill>
            </a:endParaRPr>
          </a:p>
        </p:txBody>
      </p:sp>
      <p:sp>
        <p:nvSpPr>
          <p:cNvPr id="50" name="Oval 7"/>
          <p:cNvSpPr/>
          <p:nvPr/>
        </p:nvSpPr>
        <p:spPr bwMode="gray">
          <a:xfrm>
            <a:off x="5569273" y="1813896"/>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smtClean="0">
              <a:solidFill>
                <a:schemeClr val="bg1"/>
              </a:solidFill>
            </a:endParaRPr>
          </a:p>
        </p:txBody>
      </p:sp>
      <p:sp>
        <p:nvSpPr>
          <p:cNvPr id="51" name="Oval 8"/>
          <p:cNvSpPr/>
          <p:nvPr/>
        </p:nvSpPr>
        <p:spPr bwMode="gray">
          <a:xfrm>
            <a:off x="6907436" y="1813896"/>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smtClean="0">
              <a:solidFill>
                <a:schemeClr val="bg1"/>
              </a:solidFill>
            </a:endParaRPr>
          </a:p>
        </p:txBody>
      </p:sp>
      <p:sp>
        <p:nvSpPr>
          <p:cNvPr id="52" name="Oval 9"/>
          <p:cNvSpPr/>
          <p:nvPr/>
        </p:nvSpPr>
        <p:spPr bwMode="gray">
          <a:xfrm>
            <a:off x="8080896" y="1813896"/>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smtClean="0">
              <a:solidFill>
                <a:schemeClr val="bg1"/>
              </a:solidFill>
            </a:endParaRPr>
          </a:p>
        </p:txBody>
      </p:sp>
      <p:sp>
        <p:nvSpPr>
          <p:cNvPr id="11" name="Oval 10"/>
          <p:cNvSpPr/>
          <p:nvPr/>
        </p:nvSpPr>
        <p:spPr>
          <a:xfrm>
            <a:off x="3374390" y="2538730"/>
            <a:ext cx="151130" cy="151130"/>
          </a:xfrm>
          <a:prstGeom prst="ellipse">
            <a:avLst/>
          </a:prstGeom>
          <a:solidFill>
            <a:srgbClr val="FF0000"/>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12" name="Oval 11"/>
          <p:cNvSpPr/>
          <p:nvPr/>
        </p:nvSpPr>
        <p:spPr>
          <a:xfrm>
            <a:off x="8153400" y="4904740"/>
            <a:ext cx="151130" cy="151130"/>
          </a:xfrm>
          <a:prstGeom prst="ellipse">
            <a:avLst/>
          </a:prstGeom>
          <a:solidFill>
            <a:srgbClr val="FF0000"/>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14" name="Oval 13"/>
          <p:cNvSpPr/>
          <p:nvPr/>
        </p:nvSpPr>
        <p:spPr>
          <a:xfrm>
            <a:off x="5713730" y="5509895"/>
            <a:ext cx="151130" cy="151130"/>
          </a:xfrm>
          <a:prstGeom prst="ellipse">
            <a:avLst/>
          </a:prstGeom>
          <a:solidFill>
            <a:srgbClr val="FF0000"/>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15" name="Oval 14"/>
          <p:cNvSpPr/>
          <p:nvPr/>
        </p:nvSpPr>
        <p:spPr>
          <a:xfrm>
            <a:off x="7026275" y="5509895"/>
            <a:ext cx="151130" cy="151130"/>
          </a:xfrm>
          <a:prstGeom prst="ellipse">
            <a:avLst/>
          </a:prstGeom>
          <a:solidFill>
            <a:srgbClr val="FFFF00"/>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16" name="Oval 15"/>
          <p:cNvSpPr/>
          <p:nvPr/>
        </p:nvSpPr>
        <p:spPr>
          <a:xfrm>
            <a:off x="3374390" y="4904740"/>
            <a:ext cx="151130" cy="151130"/>
          </a:xfrm>
          <a:prstGeom prst="ellipse">
            <a:avLst/>
          </a:prstGeom>
          <a:solidFill>
            <a:srgbClr val="FFFF00"/>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17" name="Oval 16"/>
          <p:cNvSpPr/>
          <p:nvPr/>
        </p:nvSpPr>
        <p:spPr>
          <a:xfrm>
            <a:off x="5713730" y="6082665"/>
            <a:ext cx="151130" cy="151130"/>
          </a:xfrm>
          <a:prstGeom prst="ellipse">
            <a:avLst/>
          </a:prstGeom>
          <a:solidFill>
            <a:srgbClr val="FFFF00"/>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18" name="Oval 17"/>
          <p:cNvSpPr/>
          <p:nvPr/>
        </p:nvSpPr>
        <p:spPr>
          <a:xfrm>
            <a:off x="5633720" y="4233545"/>
            <a:ext cx="151130" cy="151130"/>
          </a:xfrm>
          <a:prstGeom prst="ellipse">
            <a:avLst/>
          </a:prstGeom>
          <a:solidFill>
            <a:srgbClr val="FFFF00"/>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20" name="Oval 19"/>
          <p:cNvSpPr/>
          <p:nvPr/>
        </p:nvSpPr>
        <p:spPr>
          <a:xfrm>
            <a:off x="6926580" y="3134995"/>
            <a:ext cx="151130" cy="151130"/>
          </a:xfrm>
          <a:prstGeom prst="ellipse">
            <a:avLst/>
          </a:prstGeom>
          <a:solidFill>
            <a:srgbClr val="FFFF00"/>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21" name="Oval 20"/>
          <p:cNvSpPr/>
          <p:nvPr/>
        </p:nvSpPr>
        <p:spPr>
          <a:xfrm>
            <a:off x="5633720" y="2581275"/>
            <a:ext cx="151130" cy="151130"/>
          </a:xfrm>
          <a:prstGeom prst="ellipse">
            <a:avLst/>
          </a:prstGeom>
          <a:solidFill>
            <a:srgbClr val="FFFF00"/>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22" name="Oval 21"/>
          <p:cNvSpPr/>
          <p:nvPr/>
        </p:nvSpPr>
        <p:spPr>
          <a:xfrm>
            <a:off x="5687060" y="363918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23" name="Oval 22"/>
          <p:cNvSpPr/>
          <p:nvPr/>
        </p:nvSpPr>
        <p:spPr>
          <a:xfrm>
            <a:off x="3367405" y="604012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24" name="Oval 23"/>
          <p:cNvSpPr/>
          <p:nvPr/>
        </p:nvSpPr>
        <p:spPr>
          <a:xfrm>
            <a:off x="3358515" y="55098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26" name="Oval 25"/>
          <p:cNvSpPr/>
          <p:nvPr/>
        </p:nvSpPr>
        <p:spPr>
          <a:xfrm>
            <a:off x="3358515" y="423354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27" name="Oval 26"/>
          <p:cNvSpPr/>
          <p:nvPr/>
        </p:nvSpPr>
        <p:spPr>
          <a:xfrm>
            <a:off x="3358515" y="367157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28" name="Oval 27"/>
          <p:cNvSpPr/>
          <p:nvPr/>
        </p:nvSpPr>
        <p:spPr>
          <a:xfrm>
            <a:off x="5661660" y="31095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29" name="Oval 28"/>
          <p:cNvSpPr/>
          <p:nvPr/>
        </p:nvSpPr>
        <p:spPr>
          <a:xfrm>
            <a:off x="3374390" y="31095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30" name="Oval 29"/>
          <p:cNvSpPr/>
          <p:nvPr/>
        </p:nvSpPr>
        <p:spPr>
          <a:xfrm>
            <a:off x="8081010" y="258000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31" name="Oval 30"/>
          <p:cNvSpPr/>
          <p:nvPr/>
        </p:nvSpPr>
        <p:spPr>
          <a:xfrm>
            <a:off x="6941185" y="258000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32" name="Oval 31"/>
          <p:cNvSpPr/>
          <p:nvPr/>
        </p:nvSpPr>
        <p:spPr>
          <a:xfrm>
            <a:off x="8232140" y="599821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34" name="Oval 33"/>
          <p:cNvSpPr/>
          <p:nvPr/>
        </p:nvSpPr>
        <p:spPr>
          <a:xfrm>
            <a:off x="7064375" y="604075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35" name="Oval 34"/>
          <p:cNvSpPr/>
          <p:nvPr/>
        </p:nvSpPr>
        <p:spPr>
          <a:xfrm>
            <a:off x="7022465" y="490474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48" name="Oval 47"/>
          <p:cNvSpPr/>
          <p:nvPr/>
        </p:nvSpPr>
        <p:spPr>
          <a:xfrm>
            <a:off x="7022465" y="430212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53" name="Oval 52"/>
          <p:cNvSpPr/>
          <p:nvPr/>
        </p:nvSpPr>
        <p:spPr>
          <a:xfrm>
            <a:off x="6969125" y="370395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54" name="Oval 53"/>
          <p:cNvSpPr/>
          <p:nvPr/>
        </p:nvSpPr>
        <p:spPr>
          <a:xfrm>
            <a:off x="5687060" y="490474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55" name="Oval 54"/>
          <p:cNvSpPr/>
          <p:nvPr/>
        </p:nvSpPr>
        <p:spPr>
          <a:xfrm>
            <a:off x="8175625" y="55098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56" name="Oval 55"/>
          <p:cNvSpPr/>
          <p:nvPr/>
        </p:nvSpPr>
        <p:spPr>
          <a:xfrm>
            <a:off x="8081010" y="430212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57" name="Oval 56"/>
          <p:cNvSpPr/>
          <p:nvPr/>
        </p:nvSpPr>
        <p:spPr>
          <a:xfrm>
            <a:off x="8081010" y="367157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58" name="Oval 57"/>
          <p:cNvSpPr/>
          <p:nvPr/>
        </p:nvSpPr>
        <p:spPr>
          <a:xfrm>
            <a:off x="8153400" y="31349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Tree>
    <p:extLst>
      <p:ext uri="{BB962C8B-B14F-4D97-AF65-F5344CB8AC3E}">
        <p14:creationId xmlns:p14="http://schemas.microsoft.com/office/powerpoint/2010/main" val="1169392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Targeted </a:t>
            </a:r>
            <a:r>
              <a:rPr lang="en-US" dirty="0" smtClean="0">
                <a:solidFill>
                  <a:schemeClr val="accent1">
                    <a:lumMod val="75000"/>
                  </a:schemeClr>
                </a:solidFill>
              </a:rPr>
              <a:t>Vendors </a:t>
            </a:r>
            <a:r>
              <a:rPr lang="en-US" dirty="0">
                <a:solidFill>
                  <a:schemeClr val="accent1">
                    <a:lumMod val="75000"/>
                  </a:schemeClr>
                </a:solidFill>
              </a:rPr>
              <a:t>for Further </a:t>
            </a:r>
            <a:r>
              <a:rPr lang="en-US" dirty="0" smtClean="0">
                <a:solidFill>
                  <a:schemeClr val="accent1">
                    <a:lumMod val="75000"/>
                  </a:schemeClr>
                </a:solidFill>
              </a:rPr>
              <a:t>Assessment</a:t>
            </a:r>
            <a:endParaRPr lang="en-US" noProof="0" dirty="0">
              <a:solidFill>
                <a:schemeClr val="accent1">
                  <a:lumMod val="75000"/>
                </a:schemeClr>
              </a:solidFill>
            </a:endParaRPr>
          </a:p>
        </p:txBody>
      </p:sp>
      <p:sp>
        <p:nvSpPr>
          <p:cNvPr id="12" name="Picture Placeholder 11"/>
          <p:cNvSpPr>
            <a:spLocks noGrp="1"/>
          </p:cNvSpPr>
          <p:nvPr>
            <p:ph type="pic" sz="quarter" idx="14"/>
          </p:nvPr>
        </p:nvSpPr>
        <p:spPr/>
      </p:sp>
      <p:sp>
        <p:nvSpPr>
          <p:cNvPr id="13" name="Picture Placeholder 12"/>
          <p:cNvSpPr>
            <a:spLocks noGrp="1"/>
          </p:cNvSpPr>
          <p:nvPr>
            <p:ph type="pic" sz="quarter" idx="15"/>
          </p:nvPr>
        </p:nvSpPr>
        <p:spPr/>
      </p:sp>
      <p:sp>
        <p:nvSpPr>
          <p:cNvPr id="25" name="Text Placeholder 24"/>
          <p:cNvSpPr>
            <a:spLocks noGrp="1"/>
          </p:cNvSpPr>
          <p:nvPr>
            <p:ph type="body" sz="quarter" idx="18"/>
          </p:nvPr>
        </p:nvSpPr>
        <p:spPr/>
        <p:txBody>
          <a:bodyPr vert="horz" lIns="0" tIns="0" rIns="0" bIns="0" rtlCol="0">
            <a:noAutofit/>
          </a:bodyPr>
          <a:lstStyle/>
          <a:p>
            <a:r>
              <a:rPr lang="en-US" sz="1400" dirty="0"/>
              <a:t>The following is a list of vendors targeted for further assessment. </a:t>
            </a:r>
          </a:p>
        </p:txBody>
      </p:sp>
      <p:graphicFrame>
        <p:nvGraphicFramePr>
          <p:cNvPr id="19" name="Table 5"/>
          <p:cNvGraphicFramePr>
            <a:graphicFrameLocks noGrp="1"/>
          </p:cNvGraphicFramePr>
          <p:nvPr/>
        </p:nvGraphicFramePr>
        <p:xfrm>
          <a:off x="1900235" y="1368462"/>
          <a:ext cx="8391527" cy="2371073"/>
        </p:xfrm>
        <a:graphic>
          <a:graphicData uri="http://schemas.openxmlformats.org/drawingml/2006/table">
            <a:tbl>
              <a:tblPr firstRow="1" bandRow="1">
                <a:tableStyleId>{073A0DAA-6AF3-43AB-8588-CEC1D06C72B9}</a:tableStyleId>
              </a:tblPr>
              <a:tblGrid>
                <a:gridCol w="1158951"/>
                <a:gridCol w="1257935"/>
                <a:gridCol w="1428199"/>
                <a:gridCol w="1428244"/>
                <a:gridCol w="1428244"/>
                <a:gridCol w="1689954"/>
              </a:tblGrid>
              <a:tr h="424815">
                <a:tc>
                  <a:txBody>
                    <a:bodyPr/>
                    <a:lstStyle/>
                    <a:p>
                      <a:pPr algn="l"/>
                      <a:r>
                        <a:rPr lang="en-AU" sz="1100" dirty="0" smtClean="0">
                          <a:solidFill>
                            <a:schemeClr val="tx1"/>
                          </a:solidFill>
                          <a:latin typeface="+mn-lt"/>
                          <a:ea typeface="Open Sans" panose="020B0606030504020204" pitchFamily="34" charset="0"/>
                          <a:cs typeface="Open Sans" panose="020B0606030504020204" pitchFamily="34" charset="0"/>
                        </a:rPr>
                        <a:t>Provider</a:t>
                      </a:r>
                      <a:endParaRPr lang="en-AU" sz="1100" dirty="0">
                        <a:solidFill>
                          <a:schemeClr val="tx1"/>
                        </a:solidFill>
                        <a:latin typeface="+mn-lt"/>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smtClean="0">
                          <a:solidFill>
                            <a:schemeClr val="tx1"/>
                          </a:solidFill>
                          <a:latin typeface="+mn-lt"/>
                          <a:ea typeface="Open Sans" panose="020B0606030504020204" pitchFamily="34" charset="0"/>
                          <a:cs typeface="Open Sans" panose="020B0606030504020204" pitchFamily="34" charset="0"/>
                        </a:rPr>
                        <a:t>Company</a:t>
                      </a:r>
                      <a:r>
                        <a:rPr lang="en-AU" sz="800" b="0" baseline="0" dirty="0" smtClean="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Proven Experience</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Scope of Services</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smtClean="0">
                          <a:solidFill>
                            <a:schemeClr val="tx1"/>
                          </a:solidFill>
                          <a:latin typeface="+mn-lt"/>
                          <a:ea typeface="Open Sans" panose="020B0606030504020204" pitchFamily="34" charset="0"/>
                          <a:cs typeface="Open Sans" panose="020B0606030504020204" pitchFamily="34" charset="0"/>
                        </a:rPr>
                        <a:t>Vision and Culture</a:t>
                      </a:r>
                      <a:endParaRPr lang="en-AU" sz="800" b="0" kern="120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50" b="1" dirty="0" smtClean="0">
                          <a:solidFill>
                            <a:schemeClr val="tx1"/>
                          </a:solidFill>
                          <a:latin typeface="+mn-lt"/>
                          <a:ea typeface="Open Sans" panose="020B0606030504020204" pitchFamily="34" charset="0"/>
                          <a:cs typeface="Open Sans" panose="020B0606030504020204" pitchFamily="34" charset="0"/>
                        </a:rPr>
                        <a:t>Comment</a:t>
                      </a:r>
                      <a:endParaRPr lang="en-AU" sz="1050" b="1" dirty="0">
                        <a:solidFill>
                          <a:schemeClr val="tx1"/>
                        </a:solidFill>
                        <a:latin typeface="+mn-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r>
              <a:tr h="605138">
                <a:tc>
                  <a:txBody>
                    <a:bodyPr/>
                    <a:lstStyle/>
                    <a:p>
                      <a:pPr algn="ctr"/>
                      <a:r>
                        <a:rPr lang="en-AU" sz="1000" b="1" dirty="0" smtClean="0">
                          <a:solidFill>
                            <a:schemeClr val="tx2"/>
                          </a:solidFill>
                          <a:latin typeface="+mn-lt"/>
                          <a:ea typeface="Open Sans" panose="020B0606030504020204" pitchFamily="34" charset="0"/>
                          <a:cs typeface="Open Sans" panose="020B0606030504020204" pitchFamily="34" charset="0"/>
                        </a:rPr>
                        <a:t>x</a:t>
                      </a: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AU" sz="800" b="1" dirty="0" smtClean="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xx </a:t>
                      </a:r>
                      <a:r>
                        <a:rPr lang="en-IN" altLang="en-AU" sz="800" dirty="0" smtClean="0">
                          <a:ea typeface="Open Sans" panose="020B0606030504020204" pitchFamily="34" charset="0"/>
                          <a:cs typeface="Open Sans" panose="020B0606030504020204" pitchFamily="34" charset="0"/>
                          <a:sym typeface="+mn-ea"/>
                        </a:rPr>
                        <a:t>A</a:t>
                      </a:r>
                      <a:r>
                        <a:rPr lang="en-AU" sz="800" dirty="0" smtClean="0">
                          <a:ea typeface="Open Sans" panose="020B0606030504020204" pitchFamily="34" charset="0"/>
                          <a:cs typeface="Open Sans" panose="020B0606030504020204" pitchFamily="34" charset="0"/>
                          <a:sym typeface="+mn-ea"/>
                        </a:rPr>
                        <a:t> cloud computing platform from salesforce.com.</a:t>
                      </a:r>
                      <a:endParaRPr lang="en-AU" sz="800" i="0" kern="1200" baseline="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605138">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AU" sz="1000" b="1" kern="1200" dirty="0" smtClean="0">
                          <a:solidFill>
                            <a:schemeClr val="tx2"/>
                          </a:solidFill>
                          <a:latin typeface="+mn-lt"/>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xx </a:t>
                      </a:r>
                      <a:r>
                        <a:rPr lang="en-AU" sz="800" dirty="0" smtClean="0">
                          <a:ea typeface="Open Sans" panose="020B0606030504020204" pitchFamily="34" charset="0"/>
                          <a:cs typeface="Open Sans" panose="020B0606030504020204" pitchFamily="34" charset="0"/>
                          <a:sym typeface="+mn-ea"/>
                        </a:rPr>
                        <a:t>Its software and services are tailored for small, medium-sized and large businesses with modules for ERP,</a:t>
                      </a:r>
                      <a:endParaRPr lang="en-AU" sz="800" kern="1200" baseline="0" dirty="0" smtClean="0">
                        <a:solidFill>
                          <a:schemeClr val="dk1"/>
                        </a:solidFill>
                        <a:latin typeface="+mn-lt"/>
                        <a:ea typeface="Open Sans" panose="020B0606030504020204" pitchFamily="34" charset="0"/>
                        <a:cs typeface="Open Sans" panose="020B060603050402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en-AU" sz="800" i="0" kern="1200" baseline="0" dirty="0" smtClean="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r h="605138">
                <a:tc>
                  <a:txBody>
                    <a:bodyPr/>
                    <a:lstStyle/>
                    <a:p>
                      <a:pPr algn="ctr"/>
                      <a:r>
                        <a:rPr lang="en-AU" sz="1000" b="1" kern="1200" dirty="0" smtClean="0">
                          <a:solidFill>
                            <a:schemeClr val="tx2"/>
                          </a:solidFill>
                          <a:latin typeface="+mn-lt"/>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800" i="0" kern="1200" baseline="0" dirty="0" smtClean="0">
                          <a:solidFill>
                            <a:schemeClr val="tx2"/>
                          </a:solidFill>
                          <a:latin typeface="+mn-lt"/>
                          <a:ea typeface="Open Sans" panose="020B0606030504020204" pitchFamily="34" charset="0"/>
                          <a:cs typeface="Open Sans" panose="020B0606030504020204" pitchFamily="34" charset="0"/>
                        </a:rPr>
                        <a:t>xx</a:t>
                      </a:r>
                      <a:r>
                        <a:rPr lang="en-AU" sz="800" dirty="0" smtClean="0">
                          <a:ea typeface="Open Sans" panose="020B0606030504020204" pitchFamily="34" charset="0"/>
                          <a:cs typeface="Open Sans" panose="020B0606030504020204" pitchFamily="34" charset="0"/>
                          <a:sym typeface="+mn-ea"/>
                        </a:rPr>
                        <a:t>Dynamics 365 is sold in two editions, the Business Edition for small and medium-sized enterprises (SMEs or SMBs), and the Enterprise Edition for medium to large organizations.</a:t>
                      </a: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sp>
        <p:nvSpPr>
          <p:cNvPr id="14" name="Content Placeholder 13"/>
          <p:cNvSpPr>
            <a:spLocks noGrp="1"/>
          </p:cNvSpPr>
          <p:nvPr>
            <p:ph idx="17"/>
          </p:nvPr>
        </p:nvSpPr>
        <p:spPr/>
        <p:txBody>
          <a:bodyPr/>
          <a:lstStyle/>
          <a:p>
            <a:endParaRPr lang="en-US"/>
          </a:p>
        </p:txBody>
      </p:sp>
      <p:grpSp>
        <p:nvGrpSpPr>
          <p:cNvPr id="3" name="Group 2"/>
          <p:cNvGrpSpPr/>
          <p:nvPr/>
        </p:nvGrpSpPr>
        <p:grpSpPr>
          <a:xfrm>
            <a:off x="3350120" y="6391567"/>
            <a:ext cx="4559143" cy="515368"/>
            <a:chOff x="1695490" y="6442576"/>
            <a:chExt cx="4559143" cy="515368"/>
          </a:xfrm>
        </p:grpSpPr>
        <p:sp>
          <p:nvSpPr>
            <p:cNvPr id="115" name="Oval 114"/>
            <p:cNvSpPr/>
            <p:nvPr/>
          </p:nvSpPr>
          <p:spPr bwMode="gray">
            <a:xfrm>
              <a:off x="2231151" y="6442576"/>
              <a:ext cx="144000" cy="144000"/>
            </a:xfrm>
            <a:prstGeom prst="ellipse">
              <a:avLst/>
            </a:prstGeom>
            <a:solidFill>
              <a:srgbClr val="92D050"/>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a:solidFill>
                  <a:schemeClr val="bg1"/>
                </a:solidFill>
              </a:endParaRPr>
            </a:p>
          </p:txBody>
        </p:sp>
        <p:sp>
          <p:nvSpPr>
            <p:cNvPr id="116" name="Oval 115"/>
            <p:cNvSpPr/>
            <p:nvPr/>
          </p:nvSpPr>
          <p:spPr bwMode="gray">
            <a:xfrm>
              <a:off x="3333120" y="6442576"/>
              <a:ext cx="144000" cy="144000"/>
            </a:xfrm>
            <a:prstGeom prst="ellipse">
              <a:avLst/>
            </a:prstGeom>
            <a:solidFill>
              <a:srgbClr val="FFCD00"/>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a:solidFill>
                  <a:schemeClr val="bg1"/>
                </a:solidFill>
              </a:endParaRPr>
            </a:p>
          </p:txBody>
        </p:sp>
        <p:sp>
          <p:nvSpPr>
            <p:cNvPr id="117" name="Oval 116"/>
            <p:cNvSpPr/>
            <p:nvPr/>
          </p:nvSpPr>
          <p:spPr bwMode="gray">
            <a:xfrm>
              <a:off x="4435089" y="6442576"/>
              <a:ext cx="144000" cy="144000"/>
            </a:xfrm>
            <a:prstGeom prst="ellipse">
              <a:avLst/>
            </a:prstGeom>
            <a:solidFill>
              <a:srgbClr val="FF0000"/>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a:solidFill>
                  <a:schemeClr val="bg1"/>
                </a:solidFill>
              </a:endParaRPr>
            </a:p>
          </p:txBody>
        </p:sp>
        <p:sp>
          <p:nvSpPr>
            <p:cNvPr id="118" name="Oval 117"/>
            <p:cNvSpPr/>
            <p:nvPr/>
          </p:nvSpPr>
          <p:spPr bwMode="gray">
            <a:xfrm>
              <a:off x="5537059" y="6442576"/>
              <a:ext cx="144000" cy="144000"/>
            </a:xfrm>
            <a:prstGeom prst="ellipse">
              <a:avLst/>
            </a:prstGeom>
            <a:solidFill>
              <a:schemeClr val="bg2"/>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a:solidFill>
                  <a:schemeClr val="bg1"/>
                </a:solidFill>
              </a:endParaRPr>
            </a:p>
          </p:txBody>
        </p:sp>
        <p:sp>
          <p:nvSpPr>
            <p:cNvPr id="119" name="Rectangle 118"/>
            <p:cNvSpPr/>
            <p:nvPr/>
          </p:nvSpPr>
          <p:spPr>
            <a:xfrm>
              <a:off x="1695490"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0" name="Rectangle 119"/>
            <p:cNvSpPr/>
            <p:nvPr/>
          </p:nvSpPr>
          <p:spPr>
            <a:xfrm>
              <a:off x="2807204"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1" name="Rectangle 120"/>
            <p:cNvSpPr/>
            <p:nvPr/>
          </p:nvSpPr>
          <p:spPr>
            <a:xfrm>
              <a:off x="3918918"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2" name="Rectangle 121"/>
            <p:cNvSpPr/>
            <p:nvPr/>
          </p:nvSpPr>
          <p:spPr>
            <a:xfrm>
              <a:off x="5030633" y="6542446"/>
              <a:ext cx="1224000" cy="305790"/>
            </a:xfrm>
            <a:prstGeom prst="rect">
              <a:avLst/>
            </a:prstGeom>
          </p:spPr>
          <p:txBody>
            <a:bodyPr wrap="square">
              <a:no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Insufficient data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to score at this point in time</a:t>
              </a:r>
            </a:p>
          </p:txBody>
        </p:sp>
      </p:grpSp>
      <p:grpSp>
        <p:nvGrpSpPr>
          <p:cNvPr id="33" name="Group 28"/>
          <p:cNvGrpSpPr/>
          <p:nvPr/>
        </p:nvGrpSpPr>
        <p:grpSpPr>
          <a:xfrm>
            <a:off x="7769398" y="1389599"/>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6" name="Group 3"/>
          <p:cNvGrpSpPr/>
          <p:nvPr/>
        </p:nvGrpSpPr>
        <p:grpSpPr>
          <a:xfrm>
            <a:off x="6370418" y="1398063"/>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7" name="Group 36"/>
          <p:cNvGrpSpPr/>
          <p:nvPr/>
        </p:nvGrpSpPr>
        <p:grpSpPr>
          <a:xfrm>
            <a:off x="4931235" y="1409105"/>
            <a:ext cx="197101" cy="175607"/>
            <a:chOff x="-3728641" y="3014910"/>
            <a:chExt cx="560388" cy="530225"/>
          </a:xfrm>
          <a:solidFill>
            <a:schemeClr val="tx1"/>
          </a:solidFill>
        </p:grpSpPr>
        <p:sp>
          <p:nvSpPr>
            <p:cNvPr id="41" name="Freeform 394"/>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3" name="Freeform 396"/>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8" name="Group 41"/>
          <p:cNvGrpSpPr/>
          <p:nvPr/>
        </p:nvGrpSpPr>
        <p:grpSpPr>
          <a:xfrm>
            <a:off x="3509637" y="1402395"/>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82" name="Left-Right Arrow 81"/>
          <p:cNvSpPr/>
          <p:nvPr/>
        </p:nvSpPr>
        <p:spPr bwMode="gray">
          <a:xfrm>
            <a:off x="1708639" y="4090119"/>
            <a:ext cx="8774722" cy="281354"/>
          </a:xfrm>
          <a:prstGeom prst="leftRightArrow">
            <a:avLst/>
          </a:prstGeom>
          <a:solidFill>
            <a:schemeClr val="tx1">
              <a:lumMod val="50000"/>
              <a:lumOff val="50000"/>
            </a:schemeClr>
          </a:solidFill>
          <a:ln w="19050" algn="ctr">
            <a:noFill/>
            <a:miter lim="800000"/>
          </a:ln>
        </p:spPr>
        <p:txBody>
          <a:bodyPr wrap="square" lIns="88900" tIns="88900" rIns="88900" bIns="88900" rtlCol="0" anchor="ctr"/>
          <a:lstStyle/>
          <a:p>
            <a:pPr algn="ctr">
              <a:lnSpc>
                <a:spcPct val="106000"/>
              </a:lnSpc>
              <a:buFont typeface="Wingdings 2" panose="05020102010507070707" pitchFamily="18" charset="2"/>
              <a:buNone/>
            </a:pPr>
            <a:endParaRPr lang="en-AU" sz="1600" b="1" dirty="0">
              <a:solidFill>
                <a:schemeClr val="bg1"/>
              </a:solidFill>
            </a:endParaRPr>
          </a:p>
        </p:txBody>
      </p:sp>
      <p:sp>
        <p:nvSpPr>
          <p:cNvPr id="83" name="TextBox 82"/>
          <p:cNvSpPr txBox="1"/>
          <p:nvPr>
            <p:custDataLst>
              <p:tags r:id="rId1"/>
            </p:custDataLst>
          </p:nvPr>
        </p:nvSpPr>
        <p:spPr>
          <a:xfrm>
            <a:off x="4975507" y="4037970"/>
            <a:ext cx="1967164" cy="307777"/>
          </a:xfrm>
          <a:prstGeom prst="rect">
            <a:avLst/>
          </a:prstGeom>
          <a:solidFill>
            <a:schemeClr val="bg1"/>
          </a:solidFill>
        </p:spPr>
        <p:txBody>
          <a:bodyPr wrap="square" rtlCol="0" anchor="ctr">
            <a:spAutoFit/>
          </a:bodyPr>
          <a:lstStyle/>
          <a:p>
            <a:pPr algn="ctr"/>
            <a:r>
              <a:rPr lang="en-AU" sz="1400" b="1" dirty="0" smtClean="0">
                <a:solidFill>
                  <a:schemeClr val="tx2"/>
                </a:solidFill>
                <a:latin typeface="Open Sans" panose="020B0606030504020204" pitchFamily="34" charset="0"/>
                <a:ea typeface="Open Sans" panose="020B0606030504020204" pitchFamily="34" charset="0"/>
                <a:cs typeface="Open Sans" panose="020B0606030504020204" pitchFamily="34" charset="0"/>
              </a:rPr>
              <a:t>Next Steps </a:t>
            </a:r>
            <a:endParaRPr lang="en-AU" sz="14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84" name="Group 83"/>
          <p:cNvGrpSpPr/>
          <p:nvPr/>
        </p:nvGrpSpPr>
        <p:grpSpPr>
          <a:xfrm>
            <a:off x="1822407" y="4532056"/>
            <a:ext cx="8535351" cy="707886"/>
            <a:chOff x="398229" y="1719520"/>
            <a:chExt cx="8509695" cy="707886"/>
          </a:xfrm>
        </p:grpSpPr>
        <p:sp>
          <p:nvSpPr>
            <p:cNvPr id="85" name="Rectangle 84"/>
            <p:cNvSpPr/>
            <p:nvPr/>
          </p:nvSpPr>
          <p:spPr>
            <a:xfrm>
              <a:off x="905574" y="1719520"/>
              <a:ext cx="3571027" cy="707886"/>
            </a:xfrm>
            <a:prstGeom prst="rect">
              <a:avLst/>
            </a:prstGeom>
          </p:spPr>
          <p:txBody>
            <a:bodyPr wrap="square" lIns="0">
              <a:spAutoFit/>
            </a:bodyPr>
            <a:lstStyle/>
            <a:p>
              <a:r>
                <a:rPr lang="en-AU" sz="1000" b="1" dirty="0">
                  <a:solidFill>
                    <a:schemeClr val="accent1">
                      <a:lumMod val="75000"/>
                    </a:schemeClr>
                  </a:solidFill>
                  <a:ea typeface="Open Sans" panose="020B0606030504020204" pitchFamily="34" charset="0"/>
                  <a:cs typeface="Open Sans" panose="020B0606030504020204" pitchFamily="34" charset="0"/>
                </a:rPr>
                <a:t>RFP sent to vendors </a:t>
              </a:r>
              <a:r>
                <a:rPr lang="en-AU" sz="1000" b="1" dirty="0">
                  <a:solidFill>
                    <a:schemeClr val="tx2"/>
                  </a:solidFill>
                  <a:ea typeface="Open Sans" panose="020B0606030504020204" pitchFamily="34" charset="0"/>
                  <a:cs typeface="Open Sans" panose="020B0606030504020204" pitchFamily="34" charset="0"/>
                </a:rPr>
                <a:t>– </a:t>
              </a:r>
              <a:r>
                <a:rPr lang="en-AU" sz="1000" dirty="0">
                  <a:solidFill>
                    <a:schemeClr val="tx2"/>
                  </a:solidFill>
                  <a:ea typeface="Open Sans" panose="020B0606030504020204" pitchFamily="34" charset="0"/>
                  <a:cs typeface="Open Sans" panose="020B0606030504020204" pitchFamily="34" charset="0"/>
                </a:rPr>
                <a:t>The RFP detailing the functional requirements and use cases for the New FAS </a:t>
              </a:r>
              <a:r>
                <a:rPr lang="en-AU" sz="1000" dirty="0" smtClean="0">
                  <a:solidFill>
                    <a:schemeClr val="tx2"/>
                  </a:solidFill>
                  <a:ea typeface="Open Sans" panose="020B0606030504020204" pitchFamily="34" charset="0"/>
                  <a:cs typeface="Open Sans" panose="020B0606030504020204" pitchFamily="34" charset="0"/>
                </a:rPr>
                <a:t>to be </a:t>
              </a:r>
              <a:r>
                <a:rPr lang="en-AU" sz="1000" dirty="0">
                  <a:solidFill>
                    <a:schemeClr val="tx2"/>
                  </a:solidFill>
                  <a:ea typeface="Open Sans" panose="020B0606030504020204" pitchFamily="34" charset="0"/>
                  <a:cs typeface="Open Sans" panose="020B0606030504020204" pitchFamily="34" charset="0"/>
                </a:rPr>
                <a:t>sent to the shortlisted </a:t>
              </a:r>
              <a:r>
                <a:rPr lang="en-AU" sz="1000" dirty="0" smtClean="0">
                  <a:solidFill>
                    <a:schemeClr val="tx2"/>
                  </a:solidFill>
                  <a:ea typeface="Open Sans" panose="020B0606030504020204" pitchFamily="34" charset="0"/>
                  <a:cs typeface="Open Sans" panose="020B0606030504020204" pitchFamily="34" charset="0"/>
                </a:rPr>
                <a:t>vendors</a:t>
              </a:r>
              <a:r>
                <a:rPr lang="en-AU" sz="1000" dirty="0">
                  <a:solidFill>
                    <a:schemeClr val="tx2"/>
                  </a:solidFill>
                  <a:ea typeface="Open Sans" panose="020B0606030504020204" pitchFamily="34" charset="0"/>
                  <a:cs typeface="Open Sans" panose="020B0606030504020204" pitchFamily="34" charset="0"/>
                </a:rPr>
                <a:t>.</a:t>
              </a:r>
            </a:p>
            <a:p>
              <a:pPr>
                <a:spcAft>
                  <a:spcPts val="600"/>
                </a:spcAft>
              </a:pPr>
              <a:endParaRPr lang="en-AU" sz="1000" dirty="0">
                <a:solidFill>
                  <a:schemeClr val="tx2"/>
                </a:solidFill>
                <a:ea typeface="Open Sans" panose="020B0606030504020204" pitchFamily="34" charset="0"/>
                <a:cs typeface="Open Sans" panose="020B0606030504020204" pitchFamily="34" charset="0"/>
              </a:endParaRPr>
            </a:p>
          </p:txBody>
        </p:sp>
        <p:sp>
          <p:nvSpPr>
            <p:cNvPr id="86" name="Rectangle 85"/>
            <p:cNvSpPr/>
            <p:nvPr/>
          </p:nvSpPr>
          <p:spPr>
            <a:xfrm>
              <a:off x="5336897" y="1719520"/>
              <a:ext cx="3571027" cy="553998"/>
            </a:xfrm>
            <a:prstGeom prst="rect">
              <a:avLst/>
            </a:prstGeom>
          </p:spPr>
          <p:txBody>
            <a:bodyPr wrap="square" lIns="0">
              <a:spAutoFit/>
            </a:bodyPr>
            <a:lstStyle/>
            <a:p>
              <a:pPr>
                <a:spcAft>
                  <a:spcPts val="600"/>
                </a:spcAft>
              </a:pPr>
              <a:r>
                <a:rPr lang="en-AU" sz="1000" b="1" dirty="0">
                  <a:solidFill>
                    <a:schemeClr val="accent1">
                      <a:lumMod val="75000"/>
                    </a:schemeClr>
                  </a:solidFill>
                  <a:ea typeface="Open Sans" panose="020B0606030504020204" pitchFamily="34" charset="0"/>
                  <a:cs typeface="Open Sans" panose="020B0606030504020204" pitchFamily="34" charset="0"/>
                </a:rPr>
                <a:t>Solution Review Workshop Session – </a:t>
              </a:r>
              <a:r>
                <a:rPr lang="en-AU" sz="1000" dirty="0">
                  <a:solidFill>
                    <a:schemeClr val="tx2"/>
                  </a:solidFill>
                  <a:ea typeface="Open Sans" panose="020B0606030504020204" pitchFamily="34" charset="0"/>
                  <a:cs typeface="Open Sans" panose="020B0606030504020204" pitchFamily="34" charset="0"/>
                </a:rPr>
                <a:t>The shortlisted </a:t>
              </a:r>
              <a:r>
                <a:rPr lang="en-AU" sz="1000" dirty="0" smtClean="0">
                  <a:solidFill>
                    <a:schemeClr val="tx2"/>
                  </a:solidFill>
                  <a:ea typeface="Open Sans" panose="020B0606030504020204" pitchFamily="34" charset="0"/>
                  <a:cs typeface="Open Sans" panose="020B0606030504020204" pitchFamily="34" charset="0"/>
                </a:rPr>
                <a:t>vendors will be </a:t>
              </a:r>
              <a:r>
                <a:rPr lang="en-AU" sz="1000" dirty="0">
                  <a:solidFill>
                    <a:schemeClr val="tx2"/>
                  </a:solidFill>
                  <a:ea typeface="Open Sans" panose="020B0606030504020204" pitchFamily="34" charset="0"/>
                  <a:cs typeface="Open Sans" panose="020B0606030504020204" pitchFamily="34" charset="0"/>
                </a:rPr>
                <a:t>invited to discuss their submission and showcase their solution capability</a:t>
              </a:r>
              <a:r>
                <a:rPr lang="en-AU" sz="1000" dirty="0" smtClean="0">
                  <a:solidFill>
                    <a:schemeClr val="tx2"/>
                  </a:solidFill>
                  <a:ea typeface="Open Sans" panose="020B0606030504020204" pitchFamily="34" charset="0"/>
                  <a:cs typeface="Open Sans" panose="020B0606030504020204" pitchFamily="34" charset="0"/>
                </a:rPr>
                <a:t>.</a:t>
              </a:r>
              <a:endParaRPr lang="en-AU" sz="1000" dirty="0">
                <a:solidFill>
                  <a:schemeClr val="tx2"/>
                </a:solidFill>
                <a:ea typeface="Open Sans" panose="020B0606030504020204" pitchFamily="34" charset="0"/>
                <a:cs typeface="Open Sans" panose="020B0606030504020204" pitchFamily="34" charset="0"/>
              </a:endParaRPr>
            </a:p>
          </p:txBody>
        </p:sp>
        <p:grpSp>
          <p:nvGrpSpPr>
            <p:cNvPr id="89" name="Group 88"/>
            <p:cNvGrpSpPr/>
            <p:nvPr/>
          </p:nvGrpSpPr>
          <p:grpSpPr>
            <a:xfrm>
              <a:off x="398229" y="1831550"/>
              <a:ext cx="324000" cy="324000"/>
              <a:chOff x="12361863" y="5345113"/>
              <a:chExt cx="527050" cy="514350"/>
            </a:xfrm>
            <a:solidFill>
              <a:sysClr val="window" lastClr="FFFFFF"/>
            </a:solidFill>
          </p:grpSpPr>
          <p:sp>
            <p:nvSpPr>
              <p:cNvPr id="94"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5"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6"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7"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8" name="Freeform 677"/>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0" name="Group 89"/>
            <p:cNvGrpSpPr/>
            <p:nvPr/>
          </p:nvGrpSpPr>
          <p:grpSpPr>
            <a:xfrm>
              <a:off x="4786447" y="1801864"/>
              <a:ext cx="405551" cy="396539"/>
              <a:chOff x="8108950" y="4630738"/>
              <a:chExt cx="500062" cy="488950"/>
            </a:xfrm>
            <a:solidFill>
              <a:schemeClr val="bg1"/>
            </a:solidFill>
          </p:grpSpPr>
          <p:sp>
            <p:nvSpPr>
              <p:cNvPr id="91" name="Freeform 490"/>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92" name="Freeform 491"/>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93" name="Freeform 492"/>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99" name="Group 98"/>
          <p:cNvGrpSpPr/>
          <p:nvPr/>
        </p:nvGrpSpPr>
        <p:grpSpPr>
          <a:xfrm>
            <a:off x="1846236" y="5505163"/>
            <a:ext cx="8601329" cy="754053"/>
            <a:chOff x="398229" y="1719520"/>
            <a:chExt cx="8601329" cy="754053"/>
          </a:xfrm>
        </p:grpSpPr>
        <p:sp>
          <p:nvSpPr>
            <p:cNvPr id="100" name="Rectangle 99"/>
            <p:cNvSpPr/>
            <p:nvPr/>
          </p:nvSpPr>
          <p:spPr>
            <a:xfrm>
              <a:off x="905574" y="1719520"/>
              <a:ext cx="3571027" cy="754053"/>
            </a:xfrm>
            <a:prstGeom prst="rect">
              <a:avLst/>
            </a:prstGeom>
          </p:spPr>
          <p:txBody>
            <a:bodyPr wrap="square" lIns="0">
              <a:spAutoFit/>
            </a:bodyPr>
            <a:lstStyle/>
            <a:p>
              <a:pPr>
                <a:spcAft>
                  <a:spcPts val="600"/>
                </a:spcAft>
              </a:pPr>
              <a:r>
                <a:rPr lang="en-AU" sz="8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AU" sz="1000" b="1" dirty="0">
                  <a:solidFill>
                    <a:schemeClr val="accent1">
                      <a:lumMod val="75000"/>
                    </a:schemeClr>
                  </a:solidFill>
                  <a:ea typeface="Open Sans" panose="020B0606030504020204" pitchFamily="34" charset="0"/>
                  <a:cs typeface="Open Sans" panose="020B0606030504020204" pitchFamily="34" charset="0"/>
                </a:rPr>
                <a:t>Vendor Evaluation </a:t>
              </a:r>
              <a:r>
                <a:rPr lang="en-AU" sz="1000" b="1" dirty="0" smtClean="0">
                  <a:solidFill>
                    <a:schemeClr val="accent1">
                      <a:lumMod val="75000"/>
                    </a:schemeClr>
                  </a:solidFill>
                  <a:ea typeface="Open Sans" panose="020B0606030504020204" pitchFamily="34" charset="0"/>
                  <a:cs typeface="Open Sans" panose="020B0606030504020204" pitchFamily="34" charset="0"/>
                </a:rPr>
                <a:t>– </a:t>
              </a:r>
              <a:r>
                <a:rPr lang="en-AU" sz="1000" dirty="0" smtClean="0">
                  <a:solidFill>
                    <a:schemeClr val="tx2"/>
                  </a:solidFill>
                  <a:ea typeface="Open Sans" panose="020B0606030504020204" pitchFamily="34" charset="0"/>
                  <a:cs typeface="Open Sans" panose="020B0606030504020204" pitchFamily="34" charset="0"/>
                </a:rPr>
                <a:t>Define scoring </a:t>
              </a:r>
              <a:r>
                <a:rPr lang="en-AU" sz="1000" dirty="0">
                  <a:solidFill>
                    <a:schemeClr val="tx2"/>
                  </a:solidFill>
                  <a:ea typeface="Open Sans" panose="020B0606030504020204" pitchFamily="34" charset="0"/>
                  <a:cs typeface="Open Sans" panose="020B0606030504020204" pitchFamily="34" charset="0"/>
                </a:rPr>
                <a:t>sheet and </a:t>
              </a:r>
              <a:r>
                <a:rPr lang="en-AU" sz="1000" dirty="0" smtClean="0">
                  <a:solidFill>
                    <a:schemeClr val="tx2"/>
                  </a:solidFill>
                  <a:ea typeface="Open Sans" panose="020B0606030504020204" pitchFamily="34" charset="0"/>
                  <a:cs typeface="Open Sans" panose="020B0606030504020204" pitchFamily="34" charset="0"/>
                </a:rPr>
                <a:t>evaluate </a:t>
              </a:r>
              <a:r>
                <a:rPr lang="en-AU" sz="1000" dirty="0">
                  <a:solidFill>
                    <a:schemeClr val="tx2"/>
                  </a:solidFill>
                  <a:ea typeface="Open Sans" panose="020B0606030504020204" pitchFamily="34" charset="0"/>
                  <a:cs typeface="Open Sans" panose="020B0606030504020204" pitchFamily="34" charset="0"/>
                </a:rPr>
                <a:t>each vendor on their product offering, </a:t>
              </a:r>
              <a:r>
                <a:rPr lang="en-AU" sz="1000" dirty="0" smtClean="0">
                  <a:solidFill>
                    <a:schemeClr val="tx2"/>
                  </a:solidFill>
                  <a:ea typeface="Open Sans" panose="020B0606030504020204" pitchFamily="34" charset="0"/>
                  <a:cs typeface="Open Sans" panose="020B0606030504020204" pitchFamily="34" charset="0"/>
                </a:rPr>
                <a:t>using </a:t>
              </a:r>
              <a:r>
                <a:rPr lang="en-AU" sz="1000" dirty="0">
                  <a:solidFill>
                    <a:schemeClr val="tx2"/>
                  </a:solidFill>
                  <a:ea typeface="Open Sans" panose="020B0606030504020204" pitchFamily="34" charset="0"/>
                  <a:cs typeface="Open Sans" panose="020B0606030504020204" pitchFamily="34" charset="0"/>
                </a:rPr>
                <a:t>cases solution and delivery capabilities.</a:t>
              </a:r>
            </a:p>
            <a:p>
              <a:pPr>
                <a:spcAft>
                  <a:spcPts val="600"/>
                </a:spcAft>
              </a:pPr>
              <a:endParaRPr lang="en-AU" sz="800" dirty="0">
                <a:solidFill>
                  <a:schemeClr val="tx2"/>
                </a:solidFill>
                <a:ea typeface="Open Sans" panose="020B0606030504020204" pitchFamily="34" charset="0"/>
                <a:cs typeface="Open Sans" panose="020B0606030504020204" pitchFamily="34" charset="0"/>
              </a:endParaRPr>
            </a:p>
          </p:txBody>
        </p:sp>
        <p:sp>
          <p:nvSpPr>
            <p:cNvPr id="101" name="Rectangle 100"/>
            <p:cNvSpPr/>
            <p:nvPr/>
          </p:nvSpPr>
          <p:spPr>
            <a:xfrm>
              <a:off x="5336897" y="1719520"/>
              <a:ext cx="3662661" cy="707886"/>
            </a:xfrm>
            <a:prstGeom prst="rect">
              <a:avLst/>
            </a:prstGeom>
          </p:spPr>
          <p:txBody>
            <a:bodyPr wrap="square" lIns="0">
              <a:spAutoFit/>
            </a:bodyPr>
            <a:lstStyle/>
            <a:p>
              <a:pPr>
                <a:spcAft>
                  <a:spcPts val="600"/>
                </a:spcAft>
              </a:pPr>
              <a:r>
                <a:rPr lang="en-AU" sz="1000" b="1" dirty="0">
                  <a:solidFill>
                    <a:schemeClr val="accent1">
                      <a:lumMod val="75000"/>
                    </a:schemeClr>
                  </a:solidFill>
                  <a:ea typeface="Open Sans" panose="020B0606030504020204" pitchFamily="34" charset="0"/>
                  <a:cs typeface="Open Sans" panose="020B0606030504020204" pitchFamily="34" charset="0"/>
                </a:rPr>
                <a:t>Commercials and Contract Negotiation –  </a:t>
              </a:r>
              <a:r>
                <a:rPr lang="en-AU" sz="1000" dirty="0" smtClean="0">
                  <a:solidFill>
                    <a:schemeClr val="tx2"/>
                  </a:solidFill>
                  <a:ea typeface="Open Sans" panose="020B0606030504020204" pitchFamily="34" charset="0"/>
                  <a:cs typeface="Open Sans" panose="020B0606030504020204" pitchFamily="34" charset="0"/>
                </a:rPr>
                <a:t>Vendors will be requested </a:t>
              </a:r>
              <a:r>
                <a:rPr lang="en-AU" sz="1000" dirty="0">
                  <a:solidFill>
                    <a:schemeClr val="tx2"/>
                  </a:solidFill>
                  <a:ea typeface="Open Sans" panose="020B0606030504020204" pitchFamily="34" charset="0"/>
                  <a:cs typeface="Open Sans" panose="020B0606030504020204" pitchFamily="34" charset="0"/>
                </a:rPr>
                <a:t>to provide their licencing, implementation and ongoing maintenance </a:t>
              </a:r>
              <a:r>
                <a:rPr lang="en-AU" sz="1000" dirty="0" smtClean="0">
                  <a:solidFill>
                    <a:schemeClr val="tx2"/>
                  </a:solidFill>
                  <a:ea typeface="Open Sans" panose="020B0606030504020204" pitchFamily="34" charset="0"/>
                  <a:cs typeface="Open Sans" panose="020B0606030504020204" pitchFamily="34" charset="0"/>
                </a:rPr>
                <a:t>costs for reviewed </a:t>
              </a:r>
              <a:r>
                <a:rPr lang="en-AU" sz="1000" dirty="0">
                  <a:solidFill>
                    <a:schemeClr val="tx2"/>
                  </a:solidFill>
                  <a:ea typeface="Open Sans" panose="020B0606030504020204" pitchFamily="34" charset="0"/>
                  <a:cs typeface="Open Sans" panose="020B0606030504020204" pitchFamily="34" charset="0"/>
                </a:rPr>
                <a:t>and </a:t>
              </a:r>
              <a:r>
                <a:rPr lang="en-AU" sz="1000" dirty="0" smtClean="0">
                  <a:solidFill>
                    <a:schemeClr val="tx2"/>
                  </a:solidFill>
                  <a:ea typeface="Open Sans" panose="020B0606030504020204" pitchFamily="34" charset="0"/>
                  <a:cs typeface="Open Sans" panose="020B0606030504020204" pitchFamily="34" charset="0"/>
                </a:rPr>
                <a:t>negotiation. </a:t>
              </a:r>
              <a:endParaRPr lang="en-AU" sz="1000" dirty="0">
                <a:solidFill>
                  <a:schemeClr val="tx2"/>
                </a:solidFill>
                <a:ea typeface="Open Sans" panose="020B0606030504020204" pitchFamily="34" charset="0"/>
                <a:cs typeface="Open Sans" panose="020B0606030504020204" pitchFamily="34" charset="0"/>
              </a:endParaRPr>
            </a:p>
          </p:txBody>
        </p:sp>
        <p:grpSp>
          <p:nvGrpSpPr>
            <p:cNvPr id="110" name="Group 109"/>
            <p:cNvGrpSpPr/>
            <p:nvPr/>
          </p:nvGrpSpPr>
          <p:grpSpPr>
            <a:xfrm>
              <a:off x="398229" y="1831550"/>
              <a:ext cx="324000" cy="324000"/>
              <a:chOff x="12361863" y="5345113"/>
              <a:chExt cx="527050" cy="514350"/>
            </a:xfrm>
            <a:solidFill>
              <a:sysClr val="window" lastClr="FFFFFF"/>
            </a:solidFill>
          </p:grpSpPr>
          <p:sp>
            <p:nvSpPr>
              <p:cNvPr id="123"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4"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5"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6"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7" name="Freeform 677"/>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175385">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11" name="Group 110"/>
            <p:cNvGrpSpPr/>
            <p:nvPr/>
          </p:nvGrpSpPr>
          <p:grpSpPr>
            <a:xfrm>
              <a:off x="4786447" y="1801864"/>
              <a:ext cx="405551" cy="396539"/>
              <a:chOff x="8108950" y="4630738"/>
              <a:chExt cx="500062" cy="488950"/>
            </a:xfrm>
            <a:solidFill>
              <a:schemeClr val="bg1"/>
            </a:solidFill>
          </p:grpSpPr>
          <p:sp>
            <p:nvSpPr>
              <p:cNvPr id="112" name="Freeform 490"/>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3" name="Freeform 491"/>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4" name="Freeform 492"/>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129" name="Freeform 189"/>
          <p:cNvSpPr>
            <a:spLocks noChangeAspect="1" noEditPoints="1"/>
          </p:cNvSpPr>
          <p:nvPr/>
        </p:nvSpPr>
        <p:spPr bwMode="auto">
          <a:xfrm>
            <a:off x="6166157" y="5470889"/>
            <a:ext cx="504000" cy="504000"/>
          </a:xfrm>
          <a:custGeom>
            <a:avLst/>
            <a:gdLst>
              <a:gd name="T0" fmla="*/ 0 w 512"/>
              <a:gd name="T1" fmla="*/ 256 h 512"/>
              <a:gd name="T2" fmla="*/ 512 w 512"/>
              <a:gd name="T3" fmla="*/ 256 h 512"/>
              <a:gd name="T4" fmla="*/ 416 w 512"/>
              <a:gd name="T5" fmla="*/ 330 h 512"/>
              <a:gd name="T6" fmla="*/ 394 w 512"/>
              <a:gd name="T7" fmla="*/ 341 h 512"/>
              <a:gd name="T8" fmla="*/ 384 w 512"/>
              <a:gd name="T9" fmla="*/ 320 h 512"/>
              <a:gd name="T10" fmla="*/ 371 w 512"/>
              <a:gd name="T11" fmla="*/ 334 h 512"/>
              <a:gd name="T12" fmla="*/ 338 w 512"/>
              <a:gd name="T13" fmla="*/ 359 h 512"/>
              <a:gd name="T14" fmla="*/ 318 w 512"/>
              <a:gd name="T15" fmla="*/ 376 h 512"/>
              <a:gd name="T16" fmla="*/ 277 w 512"/>
              <a:gd name="T17" fmla="*/ 370 h 512"/>
              <a:gd name="T18" fmla="*/ 250 w 512"/>
              <a:gd name="T19" fmla="*/ 384 h 512"/>
              <a:gd name="T20" fmla="*/ 217 w 512"/>
              <a:gd name="T21" fmla="*/ 381 h 512"/>
              <a:gd name="T22" fmla="*/ 172 w 512"/>
              <a:gd name="T23" fmla="*/ 368 h 512"/>
              <a:gd name="T24" fmla="*/ 128 w 512"/>
              <a:gd name="T25" fmla="*/ 320 h 512"/>
              <a:gd name="T26" fmla="*/ 117 w 512"/>
              <a:gd name="T27" fmla="*/ 341 h 512"/>
              <a:gd name="T28" fmla="*/ 96 w 512"/>
              <a:gd name="T29" fmla="*/ 330 h 512"/>
              <a:gd name="T30" fmla="*/ 106 w 512"/>
              <a:gd name="T31" fmla="*/ 170 h 512"/>
              <a:gd name="T32" fmla="*/ 106 w 512"/>
              <a:gd name="T33" fmla="*/ 149 h 512"/>
              <a:gd name="T34" fmla="*/ 128 w 512"/>
              <a:gd name="T35" fmla="*/ 160 h 512"/>
              <a:gd name="T36" fmla="*/ 224 w 512"/>
              <a:gd name="T37" fmla="*/ 181 h 512"/>
              <a:gd name="T38" fmla="*/ 261 w 512"/>
              <a:gd name="T39" fmla="*/ 161 h 512"/>
              <a:gd name="T40" fmla="*/ 343 w 512"/>
              <a:gd name="T41" fmla="*/ 181 h 512"/>
              <a:gd name="T42" fmla="*/ 384 w 512"/>
              <a:gd name="T43" fmla="*/ 160 h 512"/>
              <a:gd name="T44" fmla="*/ 405 w 512"/>
              <a:gd name="T45" fmla="*/ 149 h 512"/>
              <a:gd name="T46" fmla="*/ 405 w 512"/>
              <a:gd name="T47" fmla="*/ 170 h 512"/>
              <a:gd name="T48" fmla="*/ 416 w 512"/>
              <a:gd name="T49" fmla="*/ 330 h 512"/>
              <a:gd name="T50" fmla="*/ 350 w 512"/>
              <a:gd name="T51" fmla="*/ 328 h 512"/>
              <a:gd name="T52" fmla="*/ 335 w 512"/>
              <a:gd name="T53" fmla="*/ 337 h 512"/>
              <a:gd name="T54" fmla="*/ 328 w 512"/>
              <a:gd name="T55" fmla="*/ 332 h 512"/>
              <a:gd name="T56" fmla="*/ 294 w 512"/>
              <a:gd name="T57" fmla="*/ 274 h 512"/>
              <a:gd name="T58" fmla="*/ 275 w 512"/>
              <a:gd name="T59" fmla="*/ 284 h 512"/>
              <a:gd name="T60" fmla="*/ 310 w 512"/>
              <a:gd name="T61" fmla="*/ 343 h 512"/>
              <a:gd name="T62" fmla="*/ 290 w 512"/>
              <a:gd name="T63" fmla="*/ 353 h 512"/>
              <a:gd name="T64" fmla="*/ 243 w 512"/>
              <a:gd name="T65" fmla="*/ 296 h 512"/>
              <a:gd name="T66" fmla="*/ 260 w 512"/>
              <a:gd name="T67" fmla="*/ 345 h 512"/>
              <a:gd name="T68" fmla="*/ 256 w 512"/>
              <a:gd name="T69" fmla="*/ 361 h 512"/>
              <a:gd name="T70" fmla="*/ 239 w 512"/>
              <a:gd name="T71" fmla="*/ 357 h 512"/>
              <a:gd name="T72" fmla="*/ 228 w 512"/>
              <a:gd name="T73" fmla="*/ 337 h 512"/>
              <a:gd name="T74" fmla="*/ 220 w 512"/>
              <a:gd name="T75" fmla="*/ 325 h 512"/>
              <a:gd name="T76" fmla="*/ 202 w 512"/>
              <a:gd name="T77" fmla="*/ 337 h 512"/>
              <a:gd name="T78" fmla="*/ 207 w 512"/>
              <a:gd name="T79" fmla="*/ 363 h 512"/>
              <a:gd name="T80" fmla="*/ 158 w 512"/>
              <a:gd name="T81" fmla="*/ 304 h 512"/>
              <a:gd name="T82" fmla="*/ 128 w 512"/>
              <a:gd name="T83" fmla="*/ 298 h 512"/>
              <a:gd name="T84" fmla="*/ 184 w 512"/>
              <a:gd name="T85" fmla="*/ 202 h 512"/>
              <a:gd name="T86" fmla="*/ 160 w 512"/>
              <a:gd name="T87" fmla="*/ 234 h 512"/>
              <a:gd name="T88" fmla="*/ 193 w 512"/>
              <a:gd name="T89" fmla="*/ 266 h 512"/>
              <a:gd name="T90" fmla="*/ 349 w 512"/>
              <a:gd name="T91" fmla="*/ 319 h 512"/>
              <a:gd name="T92" fmla="*/ 384 w 512"/>
              <a:gd name="T93" fmla="*/ 202 h 512"/>
              <a:gd name="T94" fmla="*/ 362 w 512"/>
              <a:gd name="T95" fmla="*/ 298 h 512"/>
              <a:gd name="T96" fmla="*/ 322 w 512"/>
              <a:gd name="T97" fmla="*/ 230 h 512"/>
              <a:gd name="T98" fmla="*/ 190 w 512"/>
              <a:gd name="T99" fmla="*/ 245 h 512"/>
              <a:gd name="T100" fmla="*/ 181 w 512"/>
              <a:gd name="T101" fmla="*/ 234 h 512"/>
              <a:gd name="T102" fmla="*/ 268 w 512"/>
              <a:gd name="T103" fmla="*/ 182 h 512"/>
              <a:gd name="T104" fmla="*/ 341 w 512"/>
              <a:gd name="T105"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6" y="330"/>
                </a:moveTo>
                <a:cubicBezTo>
                  <a:pt x="416" y="336"/>
                  <a:pt x="411" y="341"/>
                  <a:pt x="405" y="341"/>
                </a:cubicBezTo>
                <a:cubicBezTo>
                  <a:pt x="394" y="341"/>
                  <a:pt x="394" y="341"/>
                  <a:pt x="394" y="341"/>
                </a:cubicBezTo>
                <a:cubicBezTo>
                  <a:pt x="388" y="341"/>
                  <a:pt x="384" y="336"/>
                  <a:pt x="384" y="330"/>
                </a:cubicBezTo>
                <a:cubicBezTo>
                  <a:pt x="384" y="320"/>
                  <a:pt x="384" y="320"/>
                  <a:pt x="384" y="320"/>
                </a:cubicBezTo>
                <a:cubicBezTo>
                  <a:pt x="371" y="320"/>
                  <a:pt x="371" y="320"/>
                  <a:pt x="371" y="320"/>
                </a:cubicBezTo>
                <a:cubicBezTo>
                  <a:pt x="372" y="324"/>
                  <a:pt x="372" y="329"/>
                  <a:pt x="371" y="334"/>
                </a:cubicBezTo>
                <a:cubicBezTo>
                  <a:pt x="368" y="342"/>
                  <a:pt x="363" y="350"/>
                  <a:pt x="355" y="354"/>
                </a:cubicBezTo>
                <a:cubicBezTo>
                  <a:pt x="350" y="357"/>
                  <a:pt x="344" y="359"/>
                  <a:pt x="338" y="359"/>
                </a:cubicBezTo>
                <a:cubicBezTo>
                  <a:pt x="336" y="359"/>
                  <a:pt x="334" y="358"/>
                  <a:pt x="332" y="358"/>
                </a:cubicBezTo>
                <a:cubicBezTo>
                  <a:pt x="330" y="365"/>
                  <a:pt x="325" y="372"/>
                  <a:pt x="318" y="376"/>
                </a:cubicBezTo>
                <a:cubicBezTo>
                  <a:pt x="313" y="380"/>
                  <a:pt x="307" y="381"/>
                  <a:pt x="301" y="381"/>
                </a:cubicBezTo>
                <a:cubicBezTo>
                  <a:pt x="292" y="381"/>
                  <a:pt x="283" y="377"/>
                  <a:pt x="277" y="370"/>
                </a:cubicBezTo>
                <a:cubicBezTo>
                  <a:pt x="274" y="374"/>
                  <a:pt x="271" y="377"/>
                  <a:pt x="267" y="379"/>
                </a:cubicBezTo>
                <a:cubicBezTo>
                  <a:pt x="261" y="382"/>
                  <a:pt x="256" y="384"/>
                  <a:pt x="250" y="384"/>
                </a:cubicBezTo>
                <a:cubicBezTo>
                  <a:pt x="241" y="384"/>
                  <a:pt x="232" y="380"/>
                  <a:pt x="226" y="374"/>
                </a:cubicBezTo>
                <a:cubicBezTo>
                  <a:pt x="224" y="376"/>
                  <a:pt x="221" y="379"/>
                  <a:pt x="217" y="381"/>
                </a:cubicBezTo>
                <a:cubicBezTo>
                  <a:pt x="212" y="384"/>
                  <a:pt x="207" y="385"/>
                  <a:pt x="202" y="385"/>
                </a:cubicBezTo>
                <a:cubicBezTo>
                  <a:pt x="190" y="385"/>
                  <a:pt x="178" y="379"/>
                  <a:pt x="172" y="368"/>
                </a:cubicBezTo>
                <a:cubicBezTo>
                  <a:pt x="143" y="320"/>
                  <a:pt x="143" y="320"/>
                  <a:pt x="143" y="320"/>
                </a:cubicBezTo>
                <a:cubicBezTo>
                  <a:pt x="128" y="320"/>
                  <a:pt x="128" y="320"/>
                  <a:pt x="128" y="320"/>
                </a:cubicBezTo>
                <a:cubicBezTo>
                  <a:pt x="128" y="330"/>
                  <a:pt x="128" y="330"/>
                  <a:pt x="128" y="330"/>
                </a:cubicBezTo>
                <a:cubicBezTo>
                  <a:pt x="128" y="336"/>
                  <a:pt x="123" y="341"/>
                  <a:pt x="117" y="341"/>
                </a:cubicBezTo>
                <a:cubicBezTo>
                  <a:pt x="106" y="341"/>
                  <a:pt x="106" y="341"/>
                  <a:pt x="106" y="341"/>
                </a:cubicBezTo>
                <a:cubicBezTo>
                  <a:pt x="100" y="341"/>
                  <a:pt x="96" y="336"/>
                  <a:pt x="96" y="330"/>
                </a:cubicBezTo>
                <a:cubicBezTo>
                  <a:pt x="96" y="324"/>
                  <a:pt x="100" y="320"/>
                  <a:pt x="106" y="320"/>
                </a:cubicBezTo>
                <a:cubicBezTo>
                  <a:pt x="106" y="170"/>
                  <a:pt x="106" y="170"/>
                  <a:pt x="106" y="170"/>
                </a:cubicBezTo>
                <a:cubicBezTo>
                  <a:pt x="100" y="170"/>
                  <a:pt x="96" y="166"/>
                  <a:pt x="96" y="160"/>
                </a:cubicBezTo>
                <a:cubicBezTo>
                  <a:pt x="96" y="154"/>
                  <a:pt x="100" y="149"/>
                  <a:pt x="106" y="149"/>
                </a:cubicBezTo>
                <a:cubicBezTo>
                  <a:pt x="117" y="149"/>
                  <a:pt x="117" y="149"/>
                  <a:pt x="117" y="149"/>
                </a:cubicBezTo>
                <a:cubicBezTo>
                  <a:pt x="123" y="149"/>
                  <a:pt x="128" y="154"/>
                  <a:pt x="128" y="160"/>
                </a:cubicBezTo>
                <a:cubicBezTo>
                  <a:pt x="128" y="181"/>
                  <a:pt x="128" y="181"/>
                  <a:pt x="128" y="181"/>
                </a:cubicBezTo>
                <a:cubicBezTo>
                  <a:pt x="224" y="181"/>
                  <a:pt x="224" y="181"/>
                  <a:pt x="224" y="181"/>
                </a:cubicBezTo>
                <a:cubicBezTo>
                  <a:pt x="224" y="181"/>
                  <a:pt x="224" y="181"/>
                  <a:pt x="224" y="181"/>
                </a:cubicBezTo>
                <a:cubicBezTo>
                  <a:pt x="261" y="161"/>
                  <a:pt x="261" y="161"/>
                  <a:pt x="261" y="161"/>
                </a:cubicBezTo>
                <a:cubicBezTo>
                  <a:pt x="264" y="160"/>
                  <a:pt x="267" y="159"/>
                  <a:pt x="269" y="160"/>
                </a:cubicBezTo>
                <a:cubicBezTo>
                  <a:pt x="343" y="181"/>
                  <a:pt x="343" y="181"/>
                  <a:pt x="343" y="181"/>
                </a:cubicBezTo>
                <a:cubicBezTo>
                  <a:pt x="384" y="181"/>
                  <a:pt x="384" y="181"/>
                  <a:pt x="384" y="181"/>
                </a:cubicBezTo>
                <a:cubicBezTo>
                  <a:pt x="384" y="160"/>
                  <a:pt x="384" y="160"/>
                  <a:pt x="384" y="160"/>
                </a:cubicBezTo>
                <a:cubicBezTo>
                  <a:pt x="384" y="154"/>
                  <a:pt x="388" y="149"/>
                  <a:pt x="394" y="149"/>
                </a:cubicBezTo>
                <a:cubicBezTo>
                  <a:pt x="405" y="149"/>
                  <a:pt x="405" y="149"/>
                  <a:pt x="405" y="149"/>
                </a:cubicBezTo>
                <a:cubicBezTo>
                  <a:pt x="411" y="149"/>
                  <a:pt x="416" y="154"/>
                  <a:pt x="416" y="160"/>
                </a:cubicBezTo>
                <a:cubicBezTo>
                  <a:pt x="416" y="166"/>
                  <a:pt x="411" y="170"/>
                  <a:pt x="405" y="170"/>
                </a:cubicBezTo>
                <a:cubicBezTo>
                  <a:pt x="405" y="320"/>
                  <a:pt x="405" y="320"/>
                  <a:pt x="405" y="320"/>
                </a:cubicBezTo>
                <a:cubicBezTo>
                  <a:pt x="411" y="320"/>
                  <a:pt x="416" y="324"/>
                  <a:pt x="416" y="330"/>
                </a:cubicBezTo>
                <a:close/>
                <a:moveTo>
                  <a:pt x="349" y="319"/>
                </a:moveTo>
                <a:cubicBezTo>
                  <a:pt x="350" y="322"/>
                  <a:pt x="351" y="325"/>
                  <a:pt x="350" y="328"/>
                </a:cubicBezTo>
                <a:cubicBezTo>
                  <a:pt x="349" y="332"/>
                  <a:pt x="347" y="334"/>
                  <a:pt x="344" y="336"/>
                </a:cubicBezTo>
                <a:cubicBezTo>
                  <a:pt x="342" y="337"/>
                  <a:pt x="338" y="338"/>
                  <a:pt x="335" y="337"/>
                </a:cubicBezTo>
                <a:cubicBezTo>
                  <a:pt x="332" y="336"/>
                  <a:pt x="330" y="334"/>
                  <a:pt x="328" y="332"/>
                </a:cubicBezTo>
                <a:cubicBezTo>
                  <a:pt x="328" y="332"/>
                  <a:pt x="328" y="332"/>
                  <a:pt x="328" y="332"/>
                </a:cubicBezTo>
                <a:cubicBezTo>
                  <a:pt x="328" y="332"/>
                  <a:pt x="328" y="332"/>
                  <a:pt x="328" y="331"/>
                </a:cubicBezTo>
                <a:cubicBezTo>
                  <a:pt x="294" y="274"/>
                  <a:pt x="294" y="274"/>
                  <a:pt x="294" y="274"/>
                </a:cubicBezTo>
                <a:cubicBezTo>
                  <a:pt x="291" y="268"/>
                  <a:pt x="284" y="267"/>
                  <a:pt x="279" y="270"/>
                </a:cubicBezTo>
                <a:cubicBezTo>
                  <a:pt x="274" y="273"/>
                  <a:pt x="272" y="279"/>
                  <a:pt x="275" y="284"/>
                </a:cubicBezTo>
                <a:cubicBezTo>
                  <a:pt x="310" y="343"/>
                  <a:pt x="310" y="343"/>
                  <a:pt x="310" y="343"/>
                </a:cubicBezTo>
                <a:cubicBezTo>
                  <a:pt x="310" y="343"/>
                  <a:pt x="310" y="343"/>
                  <a:pt x="310" y="343"/>
                </a:cubicBezTo>
                <a:cubicBezTo>
                  <a:pt x="313" y="348"/>
                  <a:pt x="313" y="355"/>
                  <a:pt x="307" y="358"/>
                </a:cubicBezTo>
                <a:cubicBezTo>
                  <a:pt x="301" y="361"/>
                  <a:pt x="294" y="359"/>
                  <a:pt x="290" y="353"/>
                </a:cubicBezTo>
                <a:cubicBezTo>
                  <a:pt x="258" y="300"/>
                  <a:pt x="258" y="300"/>
                  <a:pt x="258" y="300"/>
                </a:cubicBezTo>
                <a:cubicBezTo>
                  <a:pt x="255" y="295"/>
                  <a:pt x="249" y="293"/>
                  <a:pt x="243" y="296"/>
                </a:cubicBezTo>
                <a:cubicBezTo>
                  <a:pt x="238" y="299"/>
                  <a:pt x="237" y="306"/>
                  <a:pt x="240" y="311"/>
                </a:cubicBezTo>
                <a:cubicBezTo>
                  <a:pt x="260" y="345"/>
                  <a:pt x="260" y="345"/>
                  <a:pt x="260" y="345"/>
                </a:cubicBezTo>
                <a:cubicBezTo>
                  <a:pt x="262" y="347"/>
                  <a:pt x="262" y="350"/>
                  <a:pt x="261" y="353"/>
                </a:cubicBezTo>
                <a:cubicBezTo>
                  <a:pt x="261" y="356"/>
                  <a:pt x="259" y="359"/>
                  <a:pt x="256" y="361"/>
                </a:cubicBezTo>
                <a:cubicBezTo>
                  <a:pt x="250" y="364"/>
                  <a:pt x="243" y="362"/>
                  <a:pt x="239" y="357"/>
                </a:cubicBezTo>
                <a:cubicBezTo>
                  <a:pt x="239" y="357"/>
                  <a:pt x="239" y="357"/>
                  <a:pt x="239" y="357"/>
                </a:cubicBezTo>
                <a:cubicBezTo>
                  <a:pt x="228" y="337"/>
                  <a:pt x="228" y="337"/>
                  <a:pt x="228" y="337"/>
                </a:cubicBezTo>
                <a:cubicBezTo>
                  <a:pt x="228" y="337"/>
                  <a:pt x="228" y="337"/>
                  <a:pt x="228" y="337"/>
                </a:cubicBezTo>
                <a:cubicBezTo>
                  <a:pt x="228" y="337"/>
                  <a:pt x="228" y="337"/>
                  <a:pt x="228" y="337"/>
                </a:cubicBezTo>
                <a:cubicBezTo>
                  <a:pt x="220" y="325"/>
                  <a:pt x="220" y="325"/>
                  <a:pt x="220" y="325"/>
                </a:cubicBezTo>
                <a:cubicBezTo>
                  <a:pt x="217" y="320"/>
                  <a:pt x="210" y="319"/>
                  <a:pt x="206" y="322"/>
                </a:cubicBezTo>
                <a:cubicBezTo>
                  <a:pt x="201" y="325"/>
                  <a:pt x="199" y="332"/>
                  <a:pt x="202" y="337"/>
                </a:cubicBezTo>
                <a:cubicBezTo>
                  <a:pt x="210" y="348"/>
                  <a:pt x="210" y="348"/>
                  <a:pt x="210" y="348"/>
                </a:cubicBezTo>
                <a:cubicBezTo>
                  <a:pt x="211" y="350"/>
                  <a:pt x="214" y="358"/>
                  <a:pt x="207" y="363"/>
                </a:cubicBezTo>
                <a:cubicBezTo>
                  <a:pt x="201" y="366"/>
                  <a:pt x="193" y="362"/>
                  <a:pt x="190" y="357"/>
                </a:cubicBezTo>
                <a:cubicBezTo>
                  <a:pt x="158" y="304"/>
                  <a:pt x="158" y="304"/>
                  <a:pt x="158" y="304"/>
                </a:cubicBezTo>
                <a:cubicBezTo>
                  <a:pt x="156" y="300"/>
                  <a:pt x="153" y="298"/>
                  <a:pt x="149" y="298"/>
                </a:cubicBezTo>
                <a:cubicBezTo>
                  <a:pt x="128" y="298"/>
                  <a:pt x="128" y="298"/>
                  <a:pt x="128" y="298"/>
                </a:cubicBezTo>
                <a:cubicBezTo>
                  <a:pt x="128" y="202"/>
                  <a:pt x="128" y="202"/>
                  <a:pt x="128" y="202"/>
                </a:cubicBezTo>
                <a:cubicBezTo>
                  <a:pt x="184" y="202"/>
                  <a:pt x="184" y="202"/>
                  <a:pt x="184" y="202"/>
                </a:cubicBezTo>
                <a:cubicBezTo>
                  <a:pt x="176" y="207"/>
                  <a:pt x="176" y="207"/>
                  <a:pt x="176" y="207"/>
                </a:cubicBezTo>
                <a:cubicBezTo>
                  <a:pt x="166" y="213"/>
                  <a:pt x="160" y="223"/>
                  <a:pt x="160" y="234"/>
                </a:cubicBezTo>
                <a:cubicBezTo>
                  <a:pt x="160" y="244"/>
                  <a:pt x="164" y="254"/>
                  <a:pt x="170" y="260"/>
                </a:cubicBezTo>
                <a:cubicBezTo>
                  <a:pt x="177" y="265"/>
                  <a:pt x="185" y="267"/>
                  <a:pt x="193" y="266"/>
                </a:cubicBezTo>
                <a:cubicBezTo>
                  <a:pt x="307" y="247"/>
                  <a:pt x="307" y="247"/>
                  <a:pt x="307" y="247"/>
                </a:cubicBezTo>
                <a:lnTo>
                  <a:pt x="349" y="319"/>
                </a:lnTo>
                <a:close/>
                <a:moveTo>
                  <a:pt x="341" y="202"/>
                </a:moveTo>
                <a:cubicBezTo>
                  <a:pt x="384" y="202"/>
                  <a:pt x="384" y="202"/>
                  <a:pt x="384" y="202"/>
                </a:cubicBezTo>
                <a:cubicBezTo>
                  <a:pt x="384" y="298"/>
                  <a:pt x="384" y="298"/>
                  <a:pt x="384" y="298"/>
                </a:cubicBezTo>
                <a:cubicBezTo>
                  <a:pt x="362" y="298"/>
                  <a:pt x="362" y="298"/>
                  <a:pt x="362" y="298"/>
                </a:cubicBezTo>
                <a:cubicBezTo>
                  <a:pt x="362" y="298"/>
                  <a:pt x="362" y="299"/>
                  <a:pt x="361" y="299"/>
                </a:cubicBezTo>
                <a:cubicBezTo>
                  <a:pt x="322" y="230"/>
                  <a:pt x="322" y="230"/>
                  <a:pt x="322" y="230"/>
                </a:cubicBezTo>
                <a:cubicBezTo>
                  <a:pt x="320" y="226"/>
                  <a:pt x="316" y="224"/>
                  <a:pt x="311" y="225"/>
                </a:cubicBezTo>
                <a:cubicBezTo>
                  <a:pt x="190" y="245"/>
                  <a:pt x="190" y="245"/>
                  <a:pt x="190" y="245"/>
                </a:cubicBezTo>
                <a:cubicBezTo>
                  <a:pt x="187" y="246"/>
                  <a:pt x="185" y="245"/>
                  <a:pt x="184" y="244"/>
                </a:cubicBezTo>
                <a:cubicBezTo>
                  <a:pt x="182" y="242"/>
                  <a:pt x="181" y="238"/>
                  <a:pt x="181" y="234"/>
                </a:cubicBezTo>
                <a:cubicBezTo>
                  <a:pt x="181" y="229"/>
                  <a:pt x="184" y="227"/>
                  <a:pt x="186" y="226"/>
                </a:cubicBezTo>
                <a:cubicBezTo>
                  <a:pt x="268" y="182"/>
                  <a:pt x="268" y="182"/>
                  <a:pt x="268" y="182"/>
                </a:cubicBezTo>
                <a:cubicBezTo>
                  <a:pt x="338" y="202"/>
                  <a:pt x="338" y="202"/>
                  <a:pt x="338" y="202"/>
                </a:cubicBezTo>
                <a:cubicBezTo>
                  <a:pt x="339" y="202"/>
                  <a:pt x="340" y="202"/>
                  <a:pt x="341" y="202"/>
                </a:cubicBezTo>
                <a:close/>
              </a:path>
            </a:pathLst>
          </a:custGeom>
          <a:solidFill>
            <a:srgbClr val="648D1C"/>
          </a:solidFill>
          <a:ln>
            <a:noFill/>
          </a:ln>
        </p:spPr>
        <p:txBody>
          <a:bodyPr vert="horz" wrap="square" lIns="91440" tIns="45720" rIns="91440" bIns="45720" numCol="1" anchor="t" anchorCtr="0" compatLnSpc="1"/>
          <a:lstStyle/>
          <a:p>
            <a:endParaRPr lang="en-GB" sz="750" dirty="0"/>
          </a:p>
        </p:txBody>
      </p:sp>
      <p:sp>
        <p:nvSpPr>
          <p:cNvPr id="132" name="Freeform 333"/>
          <p:cNvSpPr>
            <a:spLocks noEditPoints="1"/>
          </p:cNvSpPr>
          <p:nvPr/>
        </p:nvSpPr>
        <p:spPr bwMode="auto">
          <a:xfrm>
            <a:off x="1713362" y="4543152"/>
            <a:ext cx="503867" cy="503866"/>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solidFill>
            <a:srgbClr val="648D1C"/>
          </a:solidFill>
          <a:ln>
            <a:noFill/>
          </a:ln>
        </p:spPr>
        <p:txBody>
          <a:bodyPr vert="horz" wrap="square" lIns="91440" tIns="45720" rIns="91440" bIns="45720" numCol="1" anchor="t" anchorCtr="0" compatLnSpc="1"/>
          <a:lstStyle/>
          <a:p>
            <a:endParaRPr lang="en-GB" sz="750" dirty="0"/>
          </a:p>
        </p:txBody>
      </p:sp>
      <p:sp>
        <p:nvSpPr>
          <p:cNvPr id="133" name="Freeform 36"/>
          <p:cNvSpPr>
            <a:spLocks noChangeAspect="1" noEditPoints="1"/>
          </p:cNvSpPr>
          <p:nvPr/>
        </p:nvSpPr>
        <p:spPr bwMode="auto">
          <a:xfrm>
            <a:off x="6157432" y="4566746"/>
            <a:ext cx="504000" cy="50400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rgbClr val="648D1C"/>
          </a:solidFill>
          <a:ln>
            <a:noFill/>
          </a:ln>
        </p:spPr>
        <p:txBody>
          <a:bodyPr vert="horz" wrap="square" lIns="91440" tIns="45720" rIns="91440" bIns="45720" numCol="1" anchor="t" anchorCtr="0" compatLnSpc="1"/>
          <a:lstStyle/>
          <a:p>
            <a:endParaRPr lang="en-GB" sz="750" dirty="0"/>
          </a:p>
        </p:txBody>
      </p:sp>
      <p:sp>
        <p:nvSpPr>
          <p:cNvPr id="134" name="Freeform 249"/>
          <p:cNvSpPr>
            <a:spLocks noChangeAspect="1" noEditPoints="1"/>
          </p:cNvSpPr>
          <p:nvPr/>
        </p:nvSpPr>
        <p:spPr bwMode="auto">
          <a:xfrm>
            <a:off x="1756235" y="5533424"/>
            <a:ext cx="504000" cy="504000"/>
          </a:xfrm>
          <a:custGeom>
            <a:avLst/>
            <a:gdLst>
              <a:gd name="T0" fmla="*/ 359 w 512"/>
              <a:gd name="T1" fmla="*/ 182 h 512"/>
              <a:gd name="T2" fmla="*/ 374 w 512"/>
              <a:gd name="T3" fmla="*/ 197 h 512"/>
              <a:gd name="T4" fmla="*/ 329 w 512"/>
              <a:gd name="T5" fmla="*/ 242 h 512"/>
              <a:gd name="T6" fmla="*/ 313 w 512"/>
              <a:gd name="T7" fmla="*/ 227 h 512"/>
              <a:gd name="T8" fmla="*/ 359 w 512"/>
              <a:gd name="T9" fmla="*/ 182 h 512"/>
              <a:gd name="T10" fmla="*/ 217 w 512"/>
              <a:gd name="T11" fmla="*/ 324 h 512"/>
              <a:gd name="T12" fmla="*/ 210 w 512"/>
              <a:gd name="T13" fmla="*/ 346 h 512"/>
              <a:gd name="T14" fmla="*/ 232 w 512"/>
              <a:gd name="T15" fmla="*/ 339 h 512"/>
              <a:gd name="T16" fmla="*/ 313 w 512"/>
              <a:gd name="T17" fmla="*/ 257 h 512"/>
              <a:gd name="T18" fmla="*/ 298 w 512"/>
              <a:gd name="T19" fmla="*/ 242 h 512"/>
              <a:gd name="T20" fmla="*/ 217 w 512"/>
              <a:gd name="T21" fmla="*/ 324 h 512"/>
              <a:gd name="T22" fmla="*/ 512 w 512"/>
              <a:gd name="T23" fmla="*/ 256 h 512"/>
              <a:gd name="T24" fmla="*/ 256 w 512"/>
              <a:gd name="T25" fmla="*/ 512 h 512"/>
              <a:gd name="T26" fmla="*/ 0 w 512"/>
              <a:gd name="T27" fmla="*/ 256 h 512"/>
              <a:gd name="T28" fmla="*/ 256 w 512"/>
              <a:gd name="T29" fmla="*/ 0 h 512"/>
              <a:gd name="T30" fmla="*/ 512 w 512"/>
              <a:gd name="T31" fmla="*/ 256 h 512"/>
              <a:gd name="T32" fmla="*/ 143 w 512"/>
              <a:gd name="T33" fmla="*/ 327 h 512"/>
              <a:gd name="T34" fmla="*/ 153 w 512"/>
              <a:gd name="T35" fmla="*/ 319 h 512"/>
              <a:gd name="T36" fmla="*/ 194 w 512"/>
              <a:gd name="T37" fmla="*/ 263 h 512"/>
              <a:gd name="T38" fmla="*/ 105 w 512"/>
              <a:gd name="T39" fmla="*/ 234 h 512"/>
              <a:gd name="T40" fmla="*/ 96 w 512"/>
              <a:gd name="T41" fmla="*/ 246 h 512"/>
              <a:gd name="T42" fmla="*/ 107 w 512"/>
              <a:gd name="T43" fmla="*/ 256 h 512"/>
              <a:gd name="T44" fmla="*/ 174 w 512"/>
              <a:gd name="T45" fmla="*/ 269 h 512"/>
              <a:gd name="T46" fmla="*/ 145 w 512"/>
              <a:gd name="T47" fmla="*/ 299 h 512"/>
              <a:gd name="T48" fmla="*/ 122 w 512"/>
              <a:gd name="T49" fmla="*/ 326 h 512"/>
              <a:gd name="T50" fmla="*/ 143 w 512"/>
              <a:gd name="T51" fmla="*/ 360 h 512"/>
              <a:gd name="T52" fmla="*/ 149 w 512"/>
              <a:gd name="T53" fmla="*/ 362 h 512"/>
              <a:gd name="T54" fmla="*/ 158 w 512"/>
              <a:gd name="T55" fmla="*/ 358 h 512"/>
              <a:gd name="T56" fmla="*/ 155 w 512"/>
              <a:gd name="T57" fmla="*/ 343 h 512"/>
              <a:gd name="T58" fmla="*/ 143 w 512"/>
              <a:gd name="T59" fmla="*/ 327 h 512"/>
              <a:gd name="T60" fmla="*/ 400 w 512"/>
              <a:gd name="T61" fmla="*/ 197 h 512"/>
              <a:gd name="T62" fmla="*/ 396 w 512"/>
              <a:gd name="T63" fmla="*/ 190 h 512"/>
              <a:gd name="T64" fmla="*/ 366 w 512"/>
              <a:gd name="T65" fmla="*/ 159 h 512"/>
              <a:gd name="T66" fmla="*/ 351 w 512"/>
              <a:gd name="T67" fmla="*/ 159 h 512"/>
              <a:gd name="T68" fmla="*/ 291 w 512"/>
              <a:gd name="T69" fmla="*/ 220 h 512"/>
              <a:gd name="T70" fmla="*/ 200 w 512"/>
              <a:gd name="T71" fmla="*/ 310 h 512"/>
              <a:gd name="T72" fmla="*/ 198 w 512"/>
              <a:gd name="T73" fmla="*/ 314 h 512"/>
              <a:gd name="T74" fmla="*/ 183 w 512"/>
              <a:gd name="T75" fmla="*/ 360 h 512"/>
              <a:gd name="T76" fmla="*/ 185 w 512"/>
              <a:gd name="T77" fmla="*/ 371 h 512"/>
              <a:gd name="T78" fmla="*/ 193 w 512"/>
              <a:gd name="T79" fmla="*/ 374 h 512"/>
              <a:gd name="T80" fmla="*/ 196 w 512"/>
              <a:gd name="T81" fmla="*/ 373 h 512"/>
              <a:gd name="T82" fmla="*/ 241 w 512"/>
              <a:gd name="T83" fmla="*/ 358 h 512"/>
              <a:gd name="T84" fmla="*/ 246 w 512"/>
              <a:gd name="T85" fmla="*/ 356 h 512"/>
              <a:gd name="T86" fmla="*/ 336 w 512"/>
              <a:gd name="T87" fmla="*/ 265 h 512"/>
              <a:gd name="T88" fmla="*/ 396 w 512"/>
              <a:gd name="T89" fmla="*/ 205 h 512"/>
              <a:gd name="T90" fmla="*/ 400 w 512"/>
              <a:gd name="T91" fmla="*/ 1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2" h="512">
                <a:moveTo>
                  <a:pt x="359" y="182"/>
                </a:moveTo>
                <a:cubicBezTo>
                  <a:pt x="374" y="197"/>
                  <a:pt x="374" y="197"/>
                  <a:pt x="374" y="197"/>
                </a:cubicBezTo>
                <a:cubicBezTo>
                  <a:pt x="329" y="242"/>
                  <a:pt x="329" y="242"/>
                  <a:pt x="329" y="242"/>
                </a:cubicBezTo>
                <a:cubicBezTo>
                  <a:pt x="313" y="227"/>
                  <a:pt x="313" y="227"/>
                  <a:pt x="313" y="227"/>
                </a:cubicBezTo>
                <a:lnTo>
                  <a:pt x="359" y="182"/>
                </a:lnTo>
                <a:close/>
                <a:moveTo>
                  <a:pt x="217" y="324"/>
                </a:moveTo>
                <a:cubicBezTo>
                  <a:pt x="210" y="346"/>
                  <a:pt x="210" y="346"/>
                  <a:pt x="210" y="346"/>
                </a:cubicBezTo>
                <a:cubicBezTo>
                  <a:pt x="232" y="339"/>
                  <a:pt x="232" y="339"/>
                  <a:pt x="232" y="339"/>
                </a:cubicBezTo>
                <a:cubicBezTo>
                  <a:pt x="313" y="257"/>
                  <a:pt x="313" y="257"/>
                  <a:pt x="313" y="257"/>
                </a:cubicBezTo>
                <a:cubicBezTo>
                  <a:pt x="298" y="242"/>
                  <a:pt x="298" y="242"/>
                  <a:pt x="298" y="242"/>
                </a:cubicBezTo>
                <a:lnTo>
                  <a:pt x="217" y="324"/>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43" y="327"/>
                </a:moveTo>
                <a:cubicBezTo>
                  <a:pt x="143" y="325"/>
                  <a:pt x="147" y="322"/>
                  <a:pt x="153" y="319"/>
                </a:cubicBezTo>
                <a:cubicBezTo>
                  <a:pt x="183" y="305"/>
                  <a:pt x="200" y="283"/>
                  <a:pt x="194" y="263"/>
                </a:cubicBezTo>
                <a:cubicBezTo>
                  <a:pt x="191" y="250"/>
                  <a:pt x="175" y="228"/>
                  <a:pt x="105" y="234"/>
                </a:cubicBezTo>
                <a:cubicBezTo>
                  <a:pt x="100" y="235"/>
                  <a:pt x="95" y="240"/>
                  <a:pt x="96" y="246"/>
                </a:cubicBezTo>
                <a:cubicBezTo>
                  <a:pt x="96" y="252"/>
                  <a:pt x="101" y="256"/>
                  <a:pt x="107" y="256"/>
                </a:cubicBezTo>
                <a:cubicBezTo>
                  <a:pt x="156" y="251"/>
                  <a:pt x="172" y="262"/>
                  <a:pt x="174" y="269"/>
                </a:cubicBezTo>
                <a:cubicBezTo>
                  <a:pt x="176" y="276"/>
                  <a:pt x="165" y="290"/>
                  <a:pt x="145" y="299"/>
                </a:cubicBezTo>
                <a:cubicBezTo>
                  <a:pt x="130" y="306"/>
                  <a:pt x="123" y="315"/>
                  <a:pt x="122" y="326"/>
                </a:cubicBezTo>
                <a:cubicBezTo>
                  <a:pt x="120" y="344"/>
                  <a:pt x="141" y="359"/>
                  <a:pt x="143" y="360"/>
                </a:cubicBezTo>
                <a:cubicBezTo>
                  <a:pt x="145" y="362"/>
                  <a:pt x="147" y="362"/>
                  <a:pt x="149" y="362"/>
                </a:cubicBezTo>
                <a:cubicBezTo>
                  <a:pt x="152" y="362"/>
                  <a:pt x="156" y="361"/>
                  <a:pt x="158" y="358"/>
                </a:cubicBezTo>
                <a:cubicBezTo>
                  <a:pt x="161" y="353"/>
                  <a:pt x="160" y="346"/>
                  <a:pt x="155" y="343"/>
                </a:cubicBezTo>
                <a:cubicBezTo>
                  <a:pt x="151" y="340"/>
                  <a:pt x="143" y="332"/>
                  <a:pt x="143" y="327"/>
                </a:cubicBezTo>
                <a:close/>
                <a:moveTo>
                  <a:pt x="400" y="197"/>
                </a:moveTo>
                <a:cubicBezTo>
                  <a:pt x="400" y="194"/>
                  <a:pt x="398" y="192"/>
                  <a:pt x="396" y="190"/>
                </a:cubicBezTo>
                <a:cubicBezTo>
                  <a:pt x="366" y="159"/>
                  <a:pt x="366" y="159"/>
                  <a:pt x="366" y="159"/>
                </a:cubicBezTo>
                <a:cubicBezTo>
                  <a:pt x="362" y="155"/>
                  <a:pt x="355" y="155"/>
                  <a:pt x="351" y="159"/>
                </a:cubicBezTo>
                <a:cubicBezTo>
                  <a:pt x="291" y="220"/>
                  <a:pt x="291" y="220"/>
                  <a:pt x="291" y="220"/>
                </a:cubicBezTo>
                <a:cubicBezTo>
                  <a:pt x="200" y="310"/>
                  <a:pt x="200" y="310"/>
                  <a:pt x="200" y="310"/>
                </a:cubicBezTo>
                <a:cubicBezTo>
                  <a:pt x="199" y="311"/>
                  <a:pt x="198" y="313"/>
                  <a:pt x="198" y="314"/>
                </a:cubicBezTo>
                <a:cubicBezTo>
                  <a:pt x="183" y="360"/>
                  <a:pt x="183" y="360"/>
                  <a:pt x="183" y="360"/>
                </a:cubicBezTo>
                <a:cubicBezTo>
                  <a:pt x="181" y="364"/>
                  <a:pt x="182" y="368"/>
                  <a:pt x="185" y="371"/>
                </a:cubicBezTo>
                <a:cubicBezTo>
                  <a:pt x="187" y="373"/>
                  <a:pt x="190" y="374"/>
                  <a:pt x="193" y="374"/>
                </a:cubicBezTo>
                <a:cubicBezTo>
                  <a:pt x="194" y="374"/>
                  <a:pt x="195" y="374"/>
                  <a:pt x="196" y="373"/>
                </a:cubicBezTo>
                <a:cubicBezTo>
                  <a:pt x="241" y="358"/>
                  <a:pt x="241" y="358"/>
                  <a:pt x="241" y="358"/>
                </a:cubicBezTo>
                <a:cubicBezTo>
                  <a:pt x="243" y="358"/>
                  <a:pt x="244" y="357"/>
                  <a:pt x="246" y="356"/>
                </a:cubicBezTo>
                <a:cubicBezTo>
                  <a:pt x="336" y="265"/>
                  <a:pt x="336" y="265"/>
                  <a:pt x="336" y="265"/>
                </a:cubicBezTo>
                <a:cubicBezTo>
                  <a:pt x="396" y="205"/>
                  <a:pt x="396" y="205"/>
                  <a:pt x="396" y="205"/>
                </a:cubicBezTo>
                <a:cubicBezTo>
                  <a:pt x="398" y="203"/>
                  <a:pt x="400" y="200"/>
                  <a:pt x="400" y="197"/>
                </a:cubicBezTo>
                <a:close/>
              </a:path>
            </a:pathLst>
          </a:custGeom>
          <a:solidFill>
            <a:srgbClr val="648D1C"/>
          </a:solidFill>
          <a:ln>
            <a:noFill/>
          </a:ln>
        </p:spPr>
        <p:txBody>
          <a:bodyPr vert="horz" wrap="square" lIns="121446" tIns="60723" rIns="121446" bIns="60723" numCol="1" anchor="t" anchorCtr="0" compatLnSpc="1"/>
          <a:lstStyle/>
          <a:p>
            <a:endParaRPr lang="en-GB" sz="320" dirty="0"/>
          </a:p>
        </p:txBody>
      </p:sp>
      <p:pic>
        <p:nvPicPr>
          <p:cNvPr id="4" name="Picture 4" descr="https://www.financialforce.com/wp-content/uploads/2017/06/FF-logo-2016-large.jp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955040" y="1957705"/>
            <a:ext cx="2058670" cy="381635"/>
          </a:xfrm>
          <a:prstGeom prst="rect">
            <a:avLst/>
          </a:prstGeom>
          <a:noFill/>
          <a:extLst>
            <a:ext uri="{909E8E84-426E-40DD-AFC4-6F175D3DCCD1}">
              <a14:hiddenFill xmlns:a14="http://schemas.microsoft.com/office/drawing/2010/main">
                <a:solidFill>
                  <a:srgbClr val="FFFFFF"/>
                </a:solidFill>
              </a14:hiddenFill>
            </a:ext>
          </a:extLst>
        </p:spPr>
      </p:pic>
      <p:sp>
        <p:nvSpPr>
          <p:cNvPr id="27" name="Oval 26"/>
          <p:cNvSpPr/>
          <p:nvPr/>
        </p:nvSpPr>
        <p:spPr>
          <a:xfrm>
            <a:off x="3538220" y="207327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5" name="Oval 4"/>
          <p:cNvSpPr/>
          <p:nvPr/>
        </p:nvSpPr>
        <p:spPr>
          <a:xfrm>
            <a:off x="4931410" y="207327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6" name="Oval 5"/>
          <p:cNvSpPr/>
          <p:nvPr/>
        </p:nvSpPr>
        <p:spPr>
          <a:xfrm>
            <a:off x="6354445" y="207327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7" name="Oval 6"/>
          <p:cNvSpPr/>
          <p:nvPr/>
        </p:nvSpPr>
        <p:spPr>
          <a:xfrm>
            <a:off x="7814310" y="207327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pic>
        <p:nvPicPr>
          <p:cNvPr id="102" name="Picture Placeholder 101"/>
          <p:cNvPicPr>
            <a:picLocks noGrp="1" noChangeAspect="1"/>
          </p:cNvPicPr>
          <p:nvPr>
            <p:ph type="pic" sz="quarter" idx="13"/>
          </p:nvPr>
        </p:nvPicPr>
        <p:blipFill>
          <a:blip r:embed="rId5"/>
          <a:stretch>
            <a:fillRect/>
          </a:stretch>
        </p:blipFill>
        <p:spPr>
          <a:xfrm>
            <a:off x="1659890" y="2464435"/>
            <a:ext cx="1248410" cy="492125"/>
          </a:xfrm>
          <a:prstGeom prst="rect">
            <a:avLst/>
          </a:prstGeom>
        </p:spPr>
      </p:pic>
      <p:sp>
        <p:nvSpPr>
          <p:cNvPr id="8" name="Oval 7"/>
          <p:cNvSpPr/>
          <p:nvPr/>
        </p:nvSpPr>
        <p:spPr>
          <a:xfrm>
            <a:off x="3538220" y="263525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9" name="Oval 8"/>
          <p:cNvSpPr/>
          <p:nvPr/>
        </p:nvSpPr>
        <p:spPr>
          <a:xfrm>
            <a:off x="4931410" y="263525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10" name="Oval 9"/>
          <p:cNvSpPr/>
          <p:nvPr/>
        </p:nvSpPr>
        <p:spPr>
          <a:xfrm>
            <a:off x="6354445" y="263525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11" name="Oval 10"/>
          <p:cNvSpPr/>
          <p:nvPr/>
        </p:nvSpPr>
        <p:spPr>
          <a:xfrm>
            <a:off x="7814310" y="2635250"/>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pic>
        <p:nvPicPr>
          <p:cNvPr id="29" name="Picture 8" descr="https://upload.wikimedia.org/wikipedia/commons/thumb/9/96/Microsoft_logo_%282012%29.svg/1280px-Microsoft_logo_%282012%29.svg.png"/>
          <p:cNvPicPr>
            <a:picLocks noGrp="1" noChangeAspect="1" noChangeArrowheads="1"/>
          </p:cNvPicPr>
          <p:nvPr>
            <p:ph idx="16"/>
          </p:nvPr>
        </p:nvPicPr>
        <p:blipFill>
          <a:blip r:embed="rId6">
            <a:extLst>
              <a:ext uri="{28A0092B-C50C-407E-A947-70E740481C1C}">
                <a14:useLocalDpi xmlns:a14="http://schemas.microsoft.com/office/drawing/2010/main" val="0"/>
              </a:ext>
            </a:extLst>
          </a:blip>
          <a:srcRect/>
          <a:stretch>
            <a:fillRect/>
          </a:stretch>
        </p:blipFill>
        <p:spPr bwMode="auto">
          <a:xfrm>
            <a:off x="1235710" y="3216275"/>
            <a:ext cx="1737360" cy="370205"/>
          </a:xfrm>
          <a:prstGeom prst="rect">
            <a:avLst/>
          </a:prstGeom>
          <a:noFill/>
          <a:extLst>
            <a:ext uri="{909E8E84-426E-40DD-AFC4-6F175D3DCCD1}">
              <a14:hiddenFill xmlns:a14="http://schemas.microsoft.com/office/drawing/2010/main">
                <a:solidFill>
                  <a:srgbClr val="FFFFFF"/>
                </a:solidFill>
              </a14:hiddenFill>
            </a:ext>
          </a:extLst>
        </p:spPr>
      </p:pic>
      <p:sp>
        <p:nvSpPr>
          <p:cNvPr id="15" name="Oval 14"/>
          <p:cNvSpPr/>
          <p:nvPr/>
        </p:nvSpPr>
        <p:spPr>
          <a:xfrm>
            <a:off x="7795895" y="33254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16" name="Oval 15"/>
          <p:cNvSpPr/>
          <p:nvPr/>
        </p:nvSpPr>
        <p:spPr>
          <a:xfrm>
            <a:off x="4980940" y="33254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17" name="Oval 16"/>
          <p:cNvSpPr/>
          <p:nvPr/>
        </p:nvSpPr>
        <p:spPr>
          <a:xfrm>
            <a:off x="3549650" y="3325495"/>
            <a:ext cx="151130" cy="151130"/>
          </a:xfrm>
          <a:prstGeom prst="ellipse">
            <a:avLst/>
          </a:prstGeom>
          <a:solidFill>
            <a:schemeClr val="accent1">
              <a:lumMod val="60000"/>
              <a:lumOff val="40000"/>
            </a:schemeClr>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
        <p:nvSpPr>
          <p:cNvPr id="20" name="Oval 19"/>
          <p:cNvSpPr/>
          <p:nvPr/>
        </p:nvSpPr>
        <p:spPr>
          <a:xfrm>
            <a:off x="6398260" y="3325495"/>
            <a:ext cx="151130" cy="151130"/>
          </a:xfrm>
          <a:prstGeom prst="ellipse">
            <a:avLst/>
          </a:prstGeom>
          <a:solidFill>
            <a:srgbClr val="FFFF00"/>
          </a:solidFill>
          <a:ln w="19050" algn="ctr">
            <a:noFill/>
            <a:miter lim="800000"/>
          </a:ln>
        </p:spPr>
        <p:txBody>
          <a:bodyPr wrap="square" lIns="88900" tIns="88900" rIns="88900" bIns="88900" rtlCol="0" anchor="ctr"/>
          <a:lstStyle/>
          <a:p>
            <a:pPr>
              <a:lnSpc>
                <a:spcPct val="106000"/>
              </a:lnSpc>
              <a:buFont typeface="Wingdings 2" panose="05020102010507070707" pitchFamily="18" charset="2"/>
              <a:buNone/>
            </a:pPr>
            <a:endParaRPr lang="en-US" sz="1600" b="1" dirty="0" smtClean="0">
              <a:solidFill>
                <a:schemeClr val="bg1"/>
              </a:solidFill>
            </a:endParaRPr>
          </a:p>
        </p:txBody>
      </p:sp>
    </p:spTree>
    <p:extLst>
      <p:ext uri="{BB962C8B-B14F-4D97-AF65-F5344CB8AC3E}">
        <p14:creationId xmlns:p14="http://schemas.microsoft.com/office/powerpoint/2010/main" val="290202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xmlns=""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HIGH RISK CONFIDENTIAL</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
        <p:nvSpPr>
          <p:cNvPr id="6" name="Confidential" hidden="1">
            <a:extLst>
              <a:ext uri="{FF2B5EF4-FFF2-40B4-BE49-F238E27FC236}">
                <a16:creationId xmlns:a16="http://schemas.microsoft.com/office/drawing/2014/main" xmlns=""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CONFIDENTIAL</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
        <p:nvSpPr>
          <p:cNvPr id="7" name="Public">
            <a:extLst>
              <a:ext uri="{FF2B5EF4-FFF2-40B4-BE49-F238E27FC236}">
                <a16:creationId xmlns:a16="http://schemas.microsoft.com/office/drawing/2014/main" xmlns=""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PUBLIC</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Tree>
    <p:custDataLst>
      <p:tags r:id="rId1"/>
    </p:custDataLst>
    <p:extLst>
      <p:ext uri="{BB962C8B-B14F-4D97-AF65-F5344CB8AC3E}">
        <p14:creationId xmlns:p14="http://schemas.microsoft.com/office/powerpoint/2010/main" val="422107361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CheeVWQrS6K2Fdi6IESCtA"/>
</p:tagLst>
</file>

<file path=ppt/tags/tag4.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UMSnXMcyWU6PLMGUzHtFbA"/>
</p:tagLst>
</file>

<file path=ppt/tags/tag6.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xmlns=""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3.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6FC0C5A-5ACD-4FE8-8FA8-4121A9BC1D81}">
  <ds:schemaRefs>
    <ds:schemaRef ds:uri="http://schemas.microsoft.com/sharepoint/v3/contenttype/forms"/>
  </ds:schemaRefs>
</ds:datastoreItem>
</file>

<file path=customXml/itemProps2.xml><?xml version="1.0" encoding="utf-8"?>
<ds:datastoreItem xmlns:ds="http://schemas.openxmlformats.org/officeDocument/2006/customXml" ds:itemID="{1B14554E-08F4-4595-B005-99FEB531E0F4}">
  <ds:schemaRefs>
    <ds:schemaRef ds:uri="http://schemas.microsoft.com/office/2006/documentManagement/types"/>
    <ds:schemaRef ds:uri="http://purl.org/dc/dcmitype/"/>
    <ds:schemaRef ds:uri="39C40E9B-856B-46A7-8793-65A6FC1828D8"/>
    <ds:schemaRef ds:uri="5a51c775-c49c-428b-8c1e-2f89178d00f4"/>
    <ds:schemaRef ds:uri="http://schemas.microsoft.com/office/2006/metadata/properties"/>
    <ds:schemaRef ds:uri="8DD08C88-CC4C-4D35-9129-A70DAA36BE5E"/>
    <ds:schemaRef ds:uri="203f0f4d-b3b9-4ed8-8c19-eebed11dd308"/>
    <ds:schemaRef ds:uri="83DDB362-4C05-4E52-A8D9-EF2F47978B8D"/>
    <ds:schemaRef ds:uri="7D1768DD-F29E-4DC2-9191-F2636B9FA92C"/>
    <ds:schemaRef ds:uri="2e263111-b571-4954-8ad9-3d41fbcd6be7"/>
    <ds:schemaRef ds:uri="http://www.w3.org/XML/1998/namespace"/>
    <ds:schemaRef ds:uri="http://purl.org/dc/elements/1.1/"/>
    <ds:schemaRef ds:uri="http://schemas.microsoft.com/office/infopath/2007/PartnerControls"/>
    <ds:schemaRef ds:uri="http://schemas.openxmlformats.org/package/2006/metadata/core-properties"/>
    <ds:schemaRef ds:uri="http://purl.org/dc/terms/"/>
    <ds:schemaRef ds:uri="http://schemas.microsoft.com/sharepoint/v3"/>
    <ds:schemaRef ds:uri="428bb8f6-6046-4ac8-a522-70af368045b5"/>
  </ds:schemaRefs>
</ds:datastoreItem>
</file>

<file path=customXml/itemProps3.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8B62803-FC7D-4BCB-AD21-90AE25F963C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322</TotalTime>
  <Words>1089</Words>
  <Application>Microsoft Office PowerPoint</Application>
  <PresentationFormat>Custom</PresentationFormat>
  <Paragraphs>173</Paragraphs>
  <Slides>7</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9" baseType="lpstr">
      <vt:lpstr>Deloitte_US_Onscreen</vt:lpstr>
      <vt:lpstr>think-cell Slide</vt:lpstr>
      <vt:lpstr>Inside Sherpa – Digital Internship</vt:lpstr>
      <vt:lpstr>Market Scan | Shortlisting and Provider Attributes</vt:lpstr>
      <vt:lpstr>List of Providers Assessed</vt:lpstr>
      <vt:lpstr>Scope of Service - Capability Assessment </vt:lpstr>
      <vt:lpstr>Initial Market Scan Results | </vt:lpstr>
      <vt:lpstr>Targeted Vendors for Further Assessment</vt:lpstr>
      <vt:lpstr>PowerPoint Presentation</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ANJALI</cp:lastModifiedBy>
  <cp:revision>38</cp:revision>
  <cp:lastPrinted>2014-06-25T02:16:22Z</cp:lastPrinted>
  <dcterms:created xsi:type="dcterms:W3CDTF">2016-11-09T03:27:53Z</dcterms:created>
  <dcterms:modified xsi:type="dcterms:W3CDTF">2021-01-05T12:05:49Z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