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90" r:id="rId3"/>
    <p:sldId id="291" r:id="rId4"/>
    <p:sldId id="292"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4" autoAdjust="0"/>
    <p:restoredTop sz="94660"/>
  </p:normalViewPr>
  <p:slideViewPr>
    <p:cSldViewPr snapToGrid="0">
      <p:cViewPr>
        <p:scale>
          <a:sx n="96" d="100"/>
          <a:sy n="96" d="100"/>
        </p:scale>
        <p:origin x="-139"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AU" sz="1600" dirty="0"/>
              <a:t>Phase 1 Price Comparison</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ser>
        <c:dLbls>
          <c:showLegendKey val="0"/>
          <c:showVal val="0"/>
          <c:showCatName val="0"/>
          <c:showSerName val="0"/>
          <c:showPercent val="0"/>
          <c:showBubbleSize val="0"/>
        </c:dLbls>
        <c:gapWidth val="100"/>
        <c:overlap val="-24"/>
        <c:axId val="168506496"/>
        <c:axId val="191059840"/>
      </c:barChart>
      <c:catAx>
        <c:axId val="1685064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191059840"/>
        <c:crosses val="autoZero"/>
        <c:auto val="1"/>
        <c:lblAlgn val="ctr"/>
        <c:lblOffset val="100"/>
        <c:noMultiLvlLbl val="0"/>
      </c:catAx>
      <c:valAx>
        <c:axId val="1910598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16850649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5/01/2021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extLst>
      <p:ext uri="{BB962C8B-B14F-4D97-AF65-F5344CB8AC3E}">
        <p14:creationId xmlns:p14="http://schemas.microsoft.com/office/powerpoint/2010/main"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4"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5/01/2021</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8.emf"/><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oleObject" Target="../embeddings/oleObject3.bin"/><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1"/>
    </p:custDataLst>
    <p:extLst>
      <p:ext uri="{BB962C8B-B14F-4D97-AF65-F5344CB8AC3E}">
        <p14:creationId xmlns:p14="http://schemas.microsoft.com/office/powerpoint/2010/main" val="42681525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25460">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52271">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smtClean="0">
                        <a:solidFill>
                          <a:schemeClr val="dk1"/>
                        </a:solidFill>
                        <a:latin typeface="+mn-lt"/>
                        <a:ea typeface="+mn-ea"/>
                        <a:cs typeface="+mn-cs"/>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smtClean="0">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25747">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extLst>
      <p:ext uri="{BB962C8B-B14F-4D97-AF65-F5344CB8AC3E}">
        <p14:creationId xmlns:p14="http://schemas.microsoft.com/office/powerpoint/2010/main" val="101879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34299"/>
          <a:ext cx="8391528" cy="5424363"/>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val="9023782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extLst/>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xmlns="" val="20000"/>
                    </a:ext>
                  </a:extLst>
                </a:gridCol>
                <a:gridCol w="2083423">
                  <a:extLst>
                    <a:ext uri="{9D8B030D-6E8A-4147-A177-3AD203B41FA5}">
                      <a16:colId xmlns:a16="http://schemas.microsoft.com/office/drawing/2014/main" xmlns="" val="20005"/>
                    </a:ext>
                  </a:extLst>
                </a:gridCol>
                <a:gridCol w="2083423">
                  <a:extLst>
                    <a:ext uri="{9D8B030D-6E8A-4147-A177-3AD203B41FA5}">
                      <a16:colId xmlns:a16="http://schemas.microsoft.com/office/drawing/2014/main" xmlns="" val="20006"/>
                    </a:ext>
                  </a:extLst>
                </a:gridCol>
                <a:gridCol w="2083423">
                  <a:extLst>
                    <a:ext uri="{9D8B030D-6E8A-4147-A177-3AD203B41FA5}">
                      <a16:colId xmlns:a16="http://schemas.microsoft.com/office/drawing/2014/main" xmlns="" val="20007"/>
                    </a:ext>
                  </a:extLst>
                </a:gridCol>
              </a:tblGrid>
              <a:tr h="3700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smtClean="0">
                          <a:solidFill>
                            <a:schemeClr val="tx1"/>
                          </a:solidFill>
                          <a:effectLst/>
                          <a:latin typeface="+mn-lt"/>
                          <a:ea typeface="+mn-ea"/>
                          <a:cs typeface="+mn-cs"/>
                        </a:rPr>
                        <a:t>Phase 1</a:t>
                      </a:r>
                      <a:r>
                        <a:rPr lang="en-AU" sz="1000" b="0" i="1" u="none" strike="noStrike" kern="1200" baseline="0" dirty="0" smtClean="0">
                          <a:solidFill>
                            <a:schemeClr val="tx1"/>
                          </a:solidFill>
                          <a:effectLst/>
                          <a:latin typeface="+mn-lt"/>
                          <a:ea typeface="+mn-ea"/>
                          <a:cs typeface="+mn-cs"/>
                        </a:rPr>
                        <a:t> - </a:t>
                      </a:r>
                      <a:r>
                        <a:rPr lang="en-AU" sz="1000" b="1" i="1" u="none" strike="noStrike" kern="1200" dirty="0" smtClean="0">
                          <a:solidFill>
                            <a:schemeClr val="tx1"/>
                          </a:solidFill>
                          <a:effectLst/>
                          <a:latin typeface="+mn-lt"/>
                          <a:ea typeface="+mn-ea"/>
                          <a:cs typeface="+mn-cs"/>
                        </a:rPr>
                        <a:t>Configuration and set up of the Accounting System</a:t>
                      </a:r>
                      <a:endParaRPr lang="en-AU" sz="1000" b="1" i="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xmlns=""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$90,270.00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xmlns=""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Licensing costs</a:t>
                      </a:r>
                      <a:r>
                        <a:rPr lang="en-AU" sz="1000" b="0" i="0" u="none" strike="noStrike" baseline="0" dirty="0" smtClean="0">
                          <a:solidFill>
                            <a:schemeClr val="tx1"/>
                          </a:solidFill>
                          <a:effectLst/>
                          <a:latin typeface="+mn-lt"/>
                        </a:rPr>
                        <a:t> of core finance modules</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xmlns=""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Support</a:t>
                      </a:r>
                      <a:r>
                        <a:rPr lang="en-AU" sz="1000" b="0" i="0" u="none" strike="noStrike" baseline="0" dirty="0" smtClean="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smtClean="0">
                          <a:solidFill>
                            <a:schemeClr val="tx1"/>
                          </a:solidFill>
                          <a:effectLst/>
                          <a:latin typeface="+mn-lt"/>
                        </a:rPr>
                        <a:t>(Per Year)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Pending</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Based on</a:t>
                      </a:r>
                      <a:r>
                        <a:rPr lang="en-AU" sz="1000" b="0" i="0" u="none" strike="noStrike" kern="1200" baseline="0" dirty="0" smtClean="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xmlns=""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AU" sz="1000" b="1" i="1" u="none" strike="noStrike" kern="1200" dirty="0" smtClean="0">
                          <a:solidFill>
                            <a:srgbClr val="000000"/>
                          </a:solidFill>
                          <a:effectLst/>
                          <a:latin typeface="Verdana" panose="020B0604030504040204" pitchFamily="34" charset="0"/>
                          <a:ea typeface="+mn-ea"/>
                          <a:cs typeface="+mn-cs"/>
                        </a:rPr>
                        <a:t>238,180.00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xmlns=""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Phase 2 – Integration with SalesForce and</a:t>
                      </a:r>
                      <a:r>
                        <a:rPr lang="en-AU" sz="1000" b="1" i="1" u="none" strike="noStrike" baseline="0" dirty="0" smtClean="0">
                          <a:solidFill>
                            <a:schemeClr val="tx1"/>
                          </a:solidFill>
                          <a:effectLst/>
                          <a:latin typeface="+mn-lt"/>
                        </a:rPr>
                        <a:t> any add on functions </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xmlns=""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1000" b="0" i="0" u="none" strike="noStrike" kern="1200" dirty="0" smtClean="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N/A</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xmlns=""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xmlns=""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xmlns=""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Planning</a:t>
                      </a:r>
                      <a:r>
                        <a:rPr lang="en-AU" sz="1000" b="0" i="0" u="none" strike="noStrike" baseline="0" dirty="0" smtClean="0">
                          <a:solidFill>
                            <a:schemeClr val="tx1"/>
                          </a:solidFill>
                          <a:effectLst/>
                          <a:latin typeface="+mn-lt"/>
                        </a:rPr>
                        <a:t> &amp; Budgeting</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None</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None</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xmlns=""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smtClean="0">
                          <a:solidFill>
                            <a:schemeClr val="tx1"/>
                          </a:solidFill>
                          <a:effectLst/>
                          <a:latin typeface="+mn-lt"/>
                        </a:rPr>
                        <a:t>-</a:t>
                      </a:r>
                      <a:endParaRPr 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xmlns="" val="2162129997"/>
                  </a:ext>
                </a:extLst>
              </a:tr>
            </a:tbl>
          </a:graphicData>
        </a:graphic>
      </p:graphicFrame>
      <p:pic>
        <p:nvPicPr>
          <p:cNvPr id="15" name="Picture 14"/>
          <p:cNvPicPr>
            <a:picLocks noChangeAspect="1"/>
          </p:cNvPicPr>
          <p:nvPr/>
        </p:nvPicPr>
        <p:blipFill>
          <a:blip r:embed="rId3">
            <a:extLst/>
          </a:blip>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a:t>
            </a:r>
            <a:r>
              <a:rPr lang="en-US" dirty="0" smtClean="0">
                <a:solidFill>
                  <a:schemeClr val="accent1">
                    <a:lumMod val="75000"/>
                  </a:schemeClr>
                </a:solidFill>
              </a:rPr>
              <a:t>Commercials </a:t>
            </a:r>
            <a:r>
              <a:rPr lang="en-US" dirty="0">
                <a:solidFill>
                  <a:schemeClr val="accent1">
                    <a:lumMod val="75000"/>
                  </a:schemeClr>
                </a:solidFill>
              </a:rPr>
              <a:t>– </a:t>
            </a:r>
            <a:r>
              <a:rPr lang="en-US" dirty="0" smtClean="0">
                <a:solidFill>
                  <a:schemeClr val="accent1">
                    <a:lumMod val="75000"/>
                  </a:schemeClr>
                </a:solidFill>
              </a:rPr>
              <a:t>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extLst/>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xmlns="" val="20000"/>
                    </a:ext>
                  </a:extLst>
                </a:gridCol>
                <a:gridCol w="1882597">
                  <a:extLst>
                    <a:ext uri="{9D8B030D-6E8A-4147-A177-3AD203B41FA5}">
                      <a16:colId xmlns:a16="http://schemas.microsoft.com/office/drawing/2014/main" xmlns="" val="20002"/>
                    </a:ext>
                  </a:extLst>
                </a:gridCol>
                <a:gridCol w="3557883">
                  <a:extLst>
                    <a:ext uri="{9D8B030D-6E8A-4147-A177-3AD203B41FA5}">
                      <a16:colId xmlns:a16="http://schemas.microsoft.com/office/drawing/2014/main" xmlns="" val="20005"/>
                    </a:ext>
                  </a:extLst>
                </a:gridCol>
                <a:gridCol w="1682904">
                  <a:extLst>
                    <a:ext uri="{9D8B030D-6E8A-4147-A177-3AD203B41FA5}">
                      <a16:colId xmlns:a16="http://schemas.microsoft.com/office/drawing/2014/main" xmlns=""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6433">
                <a:tc rowSpan="2">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b="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NetSuite Implementation includes </a:t>
                      </a:r>
                    </a:p>
                    <a:p>
                      <a:pPr algn="l" fontAlgn="b"/>
                      <a:r>
                        <a:rPr lang="en-AU" sz="700" b="0" i="0" u="none" strike="noStrike" dirty="0" smtClean="0">
                          <a:solidFill>
                            <a:schemeClr val="tx1"/>
                          </a:solidFill>
                          <a:effectLst/>
                          <a:latin typeface="+mn-lt"/>
                        </a:rPr>
                        <a:t>- Includes data migration</a:t>
                      </a:r>
                    </a:p>
                    <a:p>
                      <a:pPr algn="l" fontAlgn="b"/>
                      <a:r>
                        <a:rPr lang="en-AU" sz="700" b="0" i="0" u="none" strike="noStrike" dirty="0" smtClean="0">
                          <a:solidFill>
                            <a:schemeClr val="tx1"/>
                          </a:solidFill>
                          <a:effectLst/>
                          <a:latin typeface="+mn-lt"/>
                        </a:rPr>
                        <a:t>- Training</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700" b="0" i="0" u="none" strike="noStrike" dirty="0" smtClean="0">
                          <a:solidFill>
                            <a:schemeClr val="tx1"/>
                          </a:solidFill>
                          <a:effectLst/>
                          <a:latin typeface="+mn-lt"/>
                        </a:rPr>
                        <a:t>-NetSuite Mid-Market Cloud Service</a:t>
                      </a:r>
                    </a:p>
                    <a:p>
                      <a:pPr algn="l" fontAlgn="b"/>
                      <a:r>
                        <a:rPr lang="en-AU" sz="700" b="0" i="0" u="none" strike="noStrike" dirty="0" smtClean="0">
                          <a:solidFill>
                            <a:schemeClr val="tx1"/>
                          </a:solidFill>
                          <a:effectLst/>
                          <a:latin typeface="+mn-lt"/>
                        </a:rPr>
                        <a:t>-Advanced Financials</a:t>
                      </a:r>
                    </a:p>
                    <a:p>
                      <a:pPr algn="l" fontAlgn="b"/>
                      <a:r>
                        <a:rPr lang="en-AU" sz="700" b="0" i="0" u="none" strike="noStrike" dirty="0" smtClean="0">
                          <a:solidFill>
                            <a:schemeClr val="tx1"/>
                          </a:solidFill>
                          <a:effectLst/>
                          <a:latin typeface="+mn-lt"/>
                        </a:rPr>
                        <a:t>-Contracts Renewals</a:t>
                      </a:r>
                    </a:p>
                    <a:p>
                      <a:pPr algn="l" fontAlgn="b"/>
                      <a:r>
                        <a:rPr lang="en-AU" sz="700" b="0" i="0" u="none" strike="noStrike" dirty="0" smtClean="0">
                          <a:solidFill>
                            <a:schemeClr val="tx1"/>
                          </a:solidFill>
                          <a:effectLst/>
                          <a:latin typeface="+mn-lt"/>
                        </a:rPr>
                        <a:t>-Fixed Asset Management</a:t>
                      </a:r>
                    </a:p>
                    <a:p>
                      <a:pPr algn="l" fontAlgn="b"/>
                      <a:r>
                        <a:rPr lang="en-AU" sz="700" b="0" i="0" u="none" strike="noStrike" dirty="0" smtClean="0">
                          <a:solidFill>
                            <a:schemeClr val="tx1"/>
                          </a:solidFill>
                          <a:effectLst/>
                          <a:latin typeface="+mn-lt"/>
                        </a:rPr>
                        <a:t>-Advanced Electronic Bank Payments</a:t>
                      </a:r>
                    </a:p>
                    <a:p>
                      <a:pPr algn="l" fontAlgn="b"/>
                      <a:r>
                        <a:rPr lang="en-AU" sz="700" b="0" i="0" u="none" strike="noStrike" dirty="0" smtClean="0">
                          <a:solidFill>
                            <a:schemeClr val="tx1"/>
                          </a:solidFill>
                          <a:effectLst/>
                          <a:latin typeface="+mn-lt"/>
                        </a:rPr>
                        <a:t>-NetSuite Revenue Management</a:t>
                      </a:r>
                    </a:p>
                    <a:p>
                      <a:pPr algn="l" fontAlgn="b"/>
                      <a:r>
                        <a:rPr lang="en-AU" sz="700" b="0" i="0" u="none" strike="noStrike" dirty="0" smtClean="0">
                          <a:solidFill>
                            <a:schemeClr val="tx1"/>
                          </a:solidFill>
                          <a:effectLst/>
                          <a:latin typeface="+mn-lt"/>
                        </a:rPr>
                        <a:t>-NetSuite OneWorld</a:t>
                      </a:r>
                    </a:p>
                    <a:p>
                      <a:pPr algn="l" fontAlgn="b"/>
                      <a:r>
                        <a:rPr lang="en-AU" sz="700" b="0" i="0" u="none" strike="noStrike" dirty="0" smtClean="0">
                          <a:solidFill>
                            <a:schemeClr val="tx1"/>
                          </a:solidFill>
                          <a:effectLst/>
                          <a:latin typeface="+mn-lt"/>
                        </a:rPr>
                        <a:t>-NetSuite OneWorld Additional –Countries</a:t>
                      </a:r>
                      <a:r>
                        <a:rPr lang="en-AU" sz="700" b="1" i="1" u="none" strike="noStrike" dirty="0" smtClean="0">
                          <a:solidFill>
                            <a:schemeClr val="tx1"/>
                          </a:solidFill>
                          <a:effectLst/>
                          <a:latin typeface="+mn-lt"/>
                        </a:rPr>
                        <a:t>(per country per annum)</a:t>
                      </a:r>
                    </a:p>
                    <a:p>
                      <a:pPr algn="l" fontAlgn="b"/>
                      <a:r>
                        <a:rPr lang="en-AU" sz="700" b="0" i="0" u="none" strike="noStrike" dirty="0" smtClean="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$84,654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148155">
                <a:tc rowSpan="2">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Support &amp; Maintenance </a:t>
                      </a: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$10,488</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$10,488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$238,180</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415285481"/>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r>
                        <a:rPr lang="en-AU" sz="800" b="0" i="0" u="none" strike="noStrike" kern="1200" baseline="0" dirty="0" smtClean="0">
                          <a:solidFill>
                            <a:schemeClr val="tx1"/>
                          </a:solidFill>
                          <a:effectLst/>
                          <a:latin typeface="+mn-lt"/>
                          <a:ea typeface="+mn-ea"/>
                          <a:cs typeface="+mn-cs"/>
                        </a:rPr>
                        <a:t>(Fixed Price)</a:t>
                      </a:r>
                      <a:endParaRPr lang="en-AU" sz="8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Includes testing &amp; Training of PBCS, Celigo &amp; Payroll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130x ICS Payroll users per annum (AU/NZ)</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4823237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 Mgmt/ Employee Self Service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125 users 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$20,250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376081883"/>
                  </a:ext>
                </a:extLst>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Celigo Salesforce Connector</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477527715"/>
                  </a:ext>
                </a:extLst>
              </a:tr>
              <a:tr h="249716">
                <a:tc>
                  <a:txBody>
                    <a:bodyPr/>
                    <a:lstStyle/>
                    <a:p>
                      <a:pPr algn="ctr" fontAlgn="b"/>
                      <a:r>
                        <a:rPr lang="en-AU" sz="900" b="0" i="0" u="none" strike="noStrike" dirty="0" smtClean="0">
                          <a:solidFill>
                            <a:schemeClr val="tx1"/>
                          </a:solidFill>
                          <a:effectLst/>
                          <a:latin typeface="+mn-lt"/>
                        </a:rPr>
                        <a:t>5</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smtClean="0">
                          <a:solidFill>
                            <a:schemeClr val="tx1"/>
                          </a:solidFill>
                          <a:effectLst/>
                          <a:latin typeface="+mn-lt"/>
                          <a:ea typeface="+mn-ea"/>
                          <a:cs typeface="+mn-cs"/>
                        </a:rPr>
                        <a:t>Oracle NetSuite Planning and Budgeting Cloud Service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per Annum</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$17,688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629256160"/>
                  </a:ext>
                </a:extLst>
              </a:tr>
              <a:tr h="249716">
                <a:tc>
                  <a:txBody>
                    <a:bodyPr/>
                    <a:lstStyle/>
                    <a:p>
                      <a:pPr marL="0" algn="ctr" defTabSz="914400" rtl="0" eaLnBrk="1" fontAlgn="b" latinLnBrk="0" hangingPunct="1"/>
                      <a:r>
                        <a:rPr lang="en-AU" sz="900" b="0" i="0" u="none" strike="noStrike" kern="1200" dirty="0" smtClean="0">
                          <a:solidFill>
                            <a:schemeClr val="tx1"/>
                          </a:solidFill>
                          <a:effectLst/>
                          <a:latin typeface="+mn-lt"/>
                          <a:ea typeface="+mn-ea"/>
                          <a:cs typeface="+mn-cs"/>
                        </a:rPr>
                        <a:t>6</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10x Oracle PBCS Users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$6,966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smtClean="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803707019"/>
                  </a:ext>
                </a:extLst>
              </a:tr>
            </a:tbl>
          </a:graphicData>
        </a:graphic>
      </p:graphicFrame>
      <p:pic>
        <p:nvPicPr>
          <p:cNvPr id="12" name="Picture 11"/>
          <p:cNvPicPr>
            <a:picLocks noChangeAspect="1"/>
          </p:cNvPicPr>
          <p:nvPr/>
        </p:nvPicPr>
        <p:blipFill>
          <a:blip r:embed="rId3">
            <a:extLst/>
          </a:blip>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val="40485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05302751"/>
              </p:ext>
            </p:extLst>
          </p:nvPr>
        </p:nvGraphicFramePr>
        <p:xfrm>
          <a:off x="1805354" y="891606"/>
          <a:ext cx="8073802" cy="3593592"/>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xmlns="" val="20000"/>
                    </a:ext>
                  </a:extLst>
                </a:gridCol>
                <a:gridCol w="6630504">
                  <a:extLst>
                    <a:ext uri="{9D8B030D-6E8A-4147-A177-3AD203B41FA5}">
                      <a16:colId xmlns:a16="http://schemas.microsoft.com/office/drawing/2014/main" xmlns=""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val="390895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extLst>
              <p:ext uri="{D42A27DB-BD31-4B8C-83A1-F6EECF244321}">
                <p14:modId xmlns:p14="http://schemas.microsoft.com/office/powerpoint/2010/main" val="394101045"/>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xmlns="" val="20000"/>
                    </a:ext>
                  </a:extLst>
                </a:gridCol>
                <a:gridCol w="1882597">
                  <a:extLst>
                    <a:ext uri="{9D8B030D-6E8A-4147-A177-3AD203B41FA5}">
                      <a16:colId xmlns:a16="http://schemas.microsoft.com/office/drawing/2014/main" xmlns="" val="20002"/>
                    </a:ext>
                  </a:extLst>
                </a:gridCol>
                <a:gridCol w="3557883">
                  <a:extLst>
                    <a:ext uri="{9D8B030D-6E8A-4147-A177-3AD203B41FA5}">
                      <a16:colId xmlns:a16="http://schemas.microsoft.com/office/drawing/2014/main" xmlns="" val="20005"/>
                    </a:ext>
                  </a:extLst>
                </a:gridCol>
                <a:gridCol w="1682904">
                  <a:extLst>
                    <a:ext uri="{9D8B030D-6E8A-4147-A177-3AD203B41FA5}">
                      <a16:colId xmlns:a16="http://schemas.microsoft.com/office/drawing/2014/main" xmlns=""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Oracle Implementation includes </a:t>
                      </a: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r>
                        <a:rPr lang="en-AU" sz="900" b="0" i="0" u="none" strike="noStrike" kern="1200" baseline="0" dirty="0" smtClean="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$7,200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700" b="0" i="0" u="none" strike="noStrike" dirty="0" smtClean="0">
                          <a:solidFill>
                            <a:schemeClr val="tx1"/>
                          </a:solidFill>
                          <a:effectLst/>
                          <a:latin typeface="+mn-lt"/>
                        </a:rPr>
                        <a:t>-Financials(10 named users)</a:t>
                      </a:r>
                    </a:p>
                    <a:p>
                      <a:pPr algn="l" fontAlgn="b"/>
                      <a:r>
                        <a:rPr lang="en-AU" sz="700" b="0" i="0" u="none" strike="noStrike" dirty="0" smtClean="0">
                          <a:solidFill>
                            <a:schemeClr val="tx1"/>
                          </a:solidFill>
                          <a:effectLst/>
                          <a:latin typeface="+mn-lt"/>
                        </a:rPr>
                        <a:t>-Purchasing(10 named users)</a:t>
                      </a:r>
                    </a:p>
                    <a:p>
                      <a:pPr algn="l" fontAlgn="b"/>
                      <a:r>
                        <a:rPr lang="en-AU" sz="700" b="0" i="0" u="none" strike="noStrike" dirty="0" smtClean="0">
                          <a:solidFill>
                            <a:schemeClr val="tx1"/>
                          </a:solidFill>
                          <a:effectLst/>
                          <a:latin typeface="+mn-lt"/>
                        </a:rPr>
                        <a:t>-Project Financials(10 named users)</a:t>
                      </a:r>
                    </a:p>
                    <a:p>
                      <a:pPr algn="l" fontAlgn="b"/>
                      <a:r>
                        <a:rPr lang="en-AU" sz="700" b="0" i="0" u="none" strike="noStrike" dirty="0" smtClean="0">
                          <a:solidFill>
                            <a:schemeClr val="tx1"/>
                          </a:solidFill>
                          <a:effectLst/>
                          <a:latin typeface="+mn-lt"/>
                        </a:rPr>
                        <a:t>-Project Contract Billing(10 named users)</a:t>
                      </a: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$89,780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Based</a:t>
                      </a:r>
                      <a:r>
                        <a:rPr lang="en-AU" sz="900" b="0" i="0" u="none" strike="noStrike" baseline="0" dirty="0" smtClean="0">
                          <a:solidFill>
                            <a:schemeClr val="tx1"/>
                          </a:solidFill>
                          <a:effectLst/>
                          <a:latin typeface="+mn-lt"/>
                        </a:rPr>
                        <a:t> on the level of support required by Sector Metrics</a:t>
                      </a:r>
                    </a:p>
                    <a:p>
                      <a:pPr algn="ctr" fontAlgn="b"/>
                      <a:r>
                        <a:rPr lang="en-AU" sz="700" b="0" i="0" u="none" strike="noStrike" baseline="0" dirty="0" smtClean="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$294,059</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415285481"/>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4823237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$3,831</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3487099441"/>
                  </a:ext>
                </a:extLst>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smtClean="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p>
          <a:p>
            <a:endParaRPr lang="en-AU" sz="1400" dirty="0"/>
          </a:p>
        </p:txBody>
      </p:sp>
      <p:pic>
        <p:nvPicPr>
          <p:cNvPr id="8" name="Picture 7"/>
          <p:cNvPicPr>
            <a:picLocks noChangeAspect="1"/>
          </p:cNvPicPr>
          <p:nvPr/>
        </p:nvPicPr>
        <p:blipFill>
          <a:blip r:embed="rId3"/>
          <a:stretch>
            <a:fillRect/>
          </a:stretch>
        </p:blipFill>
        <p:spPr>
          <a:xfrm>
            <a:off x="3362283" y="1170942"/>
            <a:ext cx="894888" cy="202841"/>
          </a:xfrm>
          <a:prstGeom prst="rect">
            <a:avLst/>
          </a:prstGeom>
        </p:spPr>
      </p:pic>
    </p:spTree>
    <p:extLst>
      <p:ext uri="{BB962C8B-B14F-4D97-AF65-F5344CB8AC3E}">
        <p14:creationId xmlns:p14="http://schemas.microsoft.com/office/powerpoint/2010/main" val="42224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37240985"/>
              </p:ext>
            </p:extLst>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xmlns="" val="20000"/>
                    </a:ext>
                  </a:extLst>
                </a:gridCol>
                <a:gridCol w="6630504">
                  <a:extLst>
                    <a:ext uri="{9D8B030D-6E8A-4147-A177-3AD203B41FA5}">
                      <a16:colId xmlns:a16="http://schemas.microsoft.com/office/drawing/2014/main" xmlns=""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smtClean="0">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pic>
        <p:nvPicPr>
          <p:cNvPr id="24" name="Picture 23"/>
          <p:cNvPicPr>
            <a:picLocks noChangeAspect="1"/>
          </p:cNvPicPr>
          <p:nvPr/>
        </p:nvPicPr>
        <p:blipFill>
          <a:blip r:embed="rId4"/>
          <a:stretch>
            <a:fillRect/>
          </a:stretch>
        </p:blipFill>
        <p:spPr>
          <a:xfrm>
            <a:off x="2061281" y="3009746"/>
            <a:ext cx="894888" cy="202841"/>
          </a:xfrm>
          <a:prstGeom prst="rect">
            <a:avLst/>
          </a:prstGeom>
        </p:spPr>
      </p:pic>
    </p:spTree>
    <p:extLst>
      <p:ext uri="{BB962C8B-B14F-4D97-AF65-F5344CB8AC3E}">
        <p14:creationId xmlns:p14="http://schemas.microsoft.com/office/powerpoint/2010/main" val="16686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nvGraphicFramePr>
        <p:xfrm>
          <a:off x="1900235" y="1368462"/>
          <a:ext cx="8391527" cy="2371200"/>
        </p:xfrm>
        <a:graphic>
          <a:graphicData uri="http://schemas.openxmlformats.org/drawingml/2006/table">
            <a:tbl>
              <a:tblPr firstRow="1" bandRow="1">
                <a:tableStyleId>{073A0DAA-6AF3-43AB-8588-CEC1D06C72B9}</a:tableStyleId>
              </a:tblPr>
              <a:tblGrid>
                <a:gridCol w="1158951"/>
                <a:gridCol w="1257890"/>
                <a:gridCol w="1428244"/>
                <a:gridCol w="1428244"/>
                <a:gridCol w="1428244"/>
                <a:gridCol w="1689954"/>
              </a:tblGrid>
              <a:tr h="424942">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IN" altLang="en-AU" sz="1000" b="1" dirty="0">
                          <a:solidFill>
                            <a:schemeClr val="tx2"/>
                          </a:solidFill>
                          <a:latin typeface="+mn-lt"/>
                          <a:ea typeface="Open Sans" panose="020B0606030504020204" pitchFamily="34" charset="0"/>
                          <a:cs typeface="Open Sans" panose="020B0606030504020204" pitchFamily="34" charset="0"/>
                        </a:rPr>
                        <a:t>Financial Force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IN" altLang="en-AU" sz="800" dirty="0" smtClean="0">
                          <a:ea typeface="Open Sans" panose="020B0606030504020204" pitchFamily="34" charset="0"/>
                          <a:cs typeface="Open Sans" panose="020B0606030504020204" pitchFamily="34" charset="0"/>
                          <a:sym typeface="+mn-ea"/>
                        </a:rPr>
                        <a:t>A</a:t>
                      </a:r>
                      <a:r>
                        <a:rPr lang="en-AU" sz="800" dirty="0" smtClean="0">
                          <a:ea typeface="Open Sans" panose="020B0606030504020204" pitchFamily="34" charset="0"/>
                          <a:cs typeface="Open Sans" panose="020B0606030504020204" pitchFamily="34" charset="0"/>
                          <a:sym typeface="+mn-ea"/>
                        </a:rPr>
                        <a:t> cloud computing platform from salesforce.com.</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AU" sz="1000" b="1" kern="1200" dirty="0" smtClean="0">
                          <a:solidFill>
                            <a:schemeClr val="tx2"/>
                          </a:solidFill>
                          <a:latin typeface="+mn-lt"/>
                          <a:ea typeface="Open Sans" panose="020B0606030504020204" pitchFamily="34" charset="0"/>
                          <a:cs typeface="Open Sans" panose="020B0606030504020204" pitchFamily="34" charset="0"/>
                        </a:rPr>
                        <a:t>Netsuite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AU" sz="800" dirty="0" smtClean="0">
                          <a:ea typeface="Open Sans" panose="020B0606030504020204" pitchFamily="34" charset="0"/>
                          <a:cs typeface="Open Sans" panose="020B0606030504020204" pitchFamily="34" charset="0"/>
                          <a:sym typeface="+mn-ea"/>
                        </a:rPr>
                        <a:t>Its software and services are tailored for small, medium-sized and large businesses with modules for ERP,</a:t>
                      </a:r>
                      <a:endParaRPr lang="en-AU" sz="800" kern="1200" baseline="0" dirty="0" smtClean="0">
                        <a:solidFill>
                          <a:schemeClr val="dk1"/>
                        </a:solidFill>
                        <a:latin typeface="+mn-lt"/>
                        <a:ea typeface="Open Sans" panose="020B0606030504020204" pitchFamily="34" charset="0"/>
                        <a:cs typeface="Open Sans" panose="020B0606030504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IN" altLang="en-AU" sz="1000" b="1" kern="1200" dirty="0" smtClean="0">
                          <a:solidFill>
                            <a:schemeClr val="tx2"/>
                          </a:solidFill>
                          <a:latin typeface="+mn-lt"/>
                          <a:ea typeface="Open Sans" panose="020B0606030504020204" pitchFamily="34" charset="0"/>
                          <a:cs typeface="Open Sans" panose="020B0606030504020204" pitchFamily="34" charset="0"/>
                        </a:rPr>
                        <a:t>Microsoft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r>
                        <a:rPr lang="en-AU" sz="800" dirty="0" smtClean="0">
                          <a:ea typeface="Open Sans" panose="020B0606030504020204" pitchFamily="34" charset="0"/>
                          <a:cs typeface="Open Sans" panose="020B0606030504020204" pitchFamily="34" charset="0"/>
                          <a:sym typeface="+mn-ea"/>
                        </a:rPr>
                        <a:t>Dynamics 365 is sold in two editions, the Business Edition for small and medium-sized enterprises (SMEs or SMBs), and the Enterprise Edition for medium to large organizations.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306780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extLst/>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xmlns="" val="20000"/>
                    </a:ext>
                  </a:extLst>
                </a:gridCol>
                <a:gridCol w="1882597">
                  <a:extLst>
                    <a:ext uri="{9D8B030D-6E8A-4147-A177-3AD203B41FA5}">
                      <a16:colId xmlns:a16="http://schemas.microsoft.com/office/drawing/2014/main" xmlns="" val="20002"/>
                    </a:ext>
                  </a:extLst>
                </a:gridCol>
                <a:gridCol w="3557883">
                  <a:extLst>
                    <a:ext uri="{9D8B030D-6E8A-4147-A177-3AD203B41FA5}">
                      <a16:colId xmlns:a16="http://schemas.microsoft.com/office/drawing/2014/main" xmlns="" val="20005"/>
                    </a:ext>
                  </a:extLst>
                </a:gridCol>
                <a:gridCol w="1682904">
                  <a:extLst>
                    <a:ext uri="{9D8B030D-6E8A-4147-A177-3AD203B41FA5}">
                      <a16:colId xmlns:a16="http://schemas.microsoft.com/office/drawing/2014/main" xmlns=""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6433">
                <a:tc rowSpan="8">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smtClean="0">
                          <a:solidFill>
                            <a:schemeClr val="tx1"/>
                          </a:solidFill>
                          <a:effectLst/>
                          <a:latin typeface="+mn-lt"/>
                        </a:rPr>
                        <a:t>Implementation</a:t>
                      </a:r>
                    </a:p>
                    <a:p>
                      <a:pPr algn="ctr" fontAlgn="b"/>
                      <a:r>
                        <a:rPr lang="en-AU" sz="900" b="0" i="0" u="none" strike="noStrike" dirty="0" smtClean="0">
                          <a:solidFill>
                            <a:schemeClr val="tx1"/>
                          </a:solidFill>
                          <a:effectLst/>
                          <a:latin typeface="+mn-lt"/>
                        </a:rPr>
                        <a:t>(Firm Quote)</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Implementation Services</a:t>
                      </a:r>
                      <a:r>
                        <a:rPr lang="en-AU" sz="900" b="0" i="0" u="none" strike="noStrike" baseline="0" dirty="0" smtClean="0">
                          <a:solidFill>
                            <a:schemeClr val="tx1"/>
                          </a:solidFill>
                          <a:effectLst/>
                          <a:latin typeface="+mn-lt"/>
                        </a:rPr>
                        <a:t> </a:t>
                      </a:r>
                    </a:p>
                    <a:p>
                      <a:pPr algn="l" fontAlgn="b"/>
                      <a:r>
                        <a:rPr lang="en-AU" sz="700" b="0" i="0" u="none" strike="noStrike" baseline="0" dirty="0" smtClean="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$16,256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smtClean="0">
                          <a:solidFill>
                            <a:schemeClr val="tx1"/>
                          </a:solidFill>
                          <a:effectLst/>
                          <a:latin typeface="+mn-lt"/>
                        </a:rPr>
                        <a:t>(effort – 90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$22,950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Project Management </a:t>
                      </a:r>
                      <a:r>
                        <a:rPr lang="en-AU" sz="800" b="0" i="0" u="none" strike="noStrike" baseline="0" dirty="0" smtClean="0">
                          <a:solidFill>
                            <a:schemeClr val="tx1"/>
                          </a:solidFill>
                          <a:effectLst/>
                          <a:latin typeface="+mn-lt"/>
                        </a:rPr>
                        <a:t>(effort – 60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$15,300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Integration</a:t>
                      </a:r>
                      <a:r>
                        <a:rPr lang="en-AU" sz="900" b="0" i="0" u="none" strike="noStrike" kern="1200" baseline="0" dirty="0" smtClean="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$7,076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Testing</a:t>
                      </a:r>
                      <a:r>
                        <a:rPr lang="en-AU" sz="800" b="0" i="0" u="none" strike="noStrike" baseline="0" dirty="0" smtClean="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$6,694</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Training</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$16,256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Data Migration</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$5,738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Sub</a:t>
                      </a:r>
                      <a:r>
                        <a:rPr lang="en-AU" sz="900" b="0" i="0" u="none" strike="noStrike" kern="1200" baseline="0" dirty="0" smtClean="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$90,270</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374624481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900" b="0" i="0" u="none" strike="noStrike" baseline="0" dirty="0" smtClean="0">
                          <a:solidFill>
                            <a:schemeClr val="tx1"/>
                          </a:solidFill>
                          <a:effectLst/>
                          <a:latin typeface="+mn-lt"/>
                        </a:rPr>
                        <a:t>(per Annum)</a:t>
                      </a:r>
                      <a:endParaRPr 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800" b="0" i="0" u="none" strike="noStrike" dirty="0" smtClean="0">
                          <a:solidFill>
                            <a:schemeClr val="tx1"/>
                          </a:solidFill>
                          <a:effectLst/>
                          <a:latin typeface="+mn-lt"/>
                        </a:rPr>
                        <a:t>-</a:t>
                      </a:r>
                      <a:r>
                        <a:rPr lang="en-AU" sz="700" b="0" i="0" u="none" strike="noStrike" dirty="0" smtClean="0">
                          <a:solidFill>
                            <a:schemeClr val="tx1"/>
                          </a:solidFill>
                          <a:effectLst/>
                          <a:latin typeface="+mn-lt"/>
                        </a:rPr>
                        <a:t>Accounting Module - GL, AP, AR and Fixed Assets</a:t>
                      </a:r>
                    </a:p>
                    <a:p>
                      <a:pPr algn="l" fontAlgn="b"/>
                      <a:r>
                        <a:rPr lang="en-AU" sz="700" b="0" i="0" u="none" strike="noStrike" dirty="0" smtClean="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smtClean="0">
                          <a:solidFill>
                            <a:schemeClr val="tx1"/>
                          </a:solidFill>
                          <a:effectLst/>
                          <a:latin typeface="+mn-lt"/>
                        </a:rPr>
                        <a:t>-Advanced Revenue Recognition including IFRS15/AASB15 requirements</a:t>
                      </a:r>
                    </a:p>
                    <a:p>
                      <a:pPr algn="l" fontAlgn="b"/>
                      <a:r>
                        <a:rPr lang="en-AU" sz="700" b="0" i="0" u="none" strike="noStrike" dirty="0" smtClean="0">
                          <a:solidFill>
                            <a:schemeClr val="tx1"/>
                          </a:solidFill>
                          <a:effectLst/>
                          <a:latin typeface="+mn-lt"/>
                        </a:rPr>
                        <a:t>-Full accounting user access(8 users/Annum)</a:t>
                      </a:r>
                    </a:p>
                    <a:p>
                      <a:pPr algn="l" fontAlgn="b"/>
                      <a:r>
                        <a:rPr lang="en-AU" sz="700" b="0" i="0" u="none" strike="noStrike" dirty="0" smtClean="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$39,980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TBC</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r>
                        <a:rPr lang="en-AU" sz="1000" b="1" i="0" u="none" strike="noStrike" kern="1200" baseline="0" dirty="0" smtClean="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xmlns=""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xmlns=""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xmlns=""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148397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6" imgW="5715" imgH="5715" progId="TCLayout.ActiveDocument.1">
                  <p:embed/>
                </p:oleObj>
              </mc:Choice>
              <mc:Fallback>
                <p:oleObj name="think-cell Slide" r:id="rId6" imgW="5715" imgH="571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ln>
        </p:spPr>
        <p:txBody>
          <a:bodyPr vert="horz" wrap="none" lIns="0" tIns="0" rIns="0" bIns="0" numCol="1" spcCol="0" rtlCol="0" anchor="ctr" anchorCtr="0">
            <a:noAutofit/>
          </a:bodyPr>
          <a:lstStyle/>
          <a:p>
            <a:pPr algn="ctr" defTabSz="1219200">
              <a:spcBef>
                <a:spcPct val="0"/>
              </a:spcBef>
              <a:spcAft>
                <a:spcPct val="0"/>
              </a:spcAft>
              <a:buFont typeface="Wingdings 2" panose="05020102010507070707"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smtClean="0"/>
              <a:t>xx</a:t>
            </a:r>
            <a:r>
              <a:rPr lang="en-AU" sz="1400" dirty="0" smtClean="0"/>
              <a:t>, </a:t>
            </a:r>
            <a:r>
              <a:rPr lang="en-AU" sz="1400" b="1" dirty="0" smtClean="0"/>
              <a:t>xx </a:t>
            </a:r>
            <a:r>
              <a:rPr lang="en-AU" sz="1400" dirty="0" smtClean="0"/>
              <a:t>and</a:t>
            </a:r>
            <a:r>
              <a:rPr lang="en-AU" sz="1400" b="1" dirty="0" smtClean="0"/>
              <a:t> xx </a:t>
            </a:r>
            <a:r>
              <a:rPr lang="en-AU" sz="1400" dirty="0" smtClean="0"/>
              <a:t>was </a:t>
            </a:r>
            <a:r>
              <a:rPr lang="en-AU" sz="1400" dirty="0"/>
              <a:t>carried out for Phase 1 (Implementation of the new financial accounting system)</a:t>
            </a:r>
          </a:p>
          <a:p>
            <a:endParaRPr lang="en-AU" sz="1200" dirty="0"/>
          </a:p>
        </p:txBody>
      </p:sp>
      <p:graphicFrame>
        <p:nvGraphicFramePr>
          <p:cNvPr id="14" name="Table 13"/>
          <p:cNvGraphicFramePr>
            <a:graphicFrameLocks noGrp="1"/>
          </p:cNvGraphicFramePr>
          <p:nvPr/>
        </p:nvGraphicFramePr>
        <p:xfrm>
          <a:off x="1921335" y="1170146"/>
          <a:ext cx="4174667" cy="4050766"/>
        </p:xfrm>
        <a:graphic>
          <a:graphicData uri="http://schemas.openxmlformats.org/drawingml/2006/table">
            <a:tbl>
              <a:tblPr>
                <a:tableStyleId>{E8B1032C-EA38-4F05-BA0D-38AFFFC7BED3}</a:tableStyleId>
              </a:tblPr>
              <a:tblGrid>
                <a:gridCol w="1270511"/>
                <a:gridCol w="968052"/>
                <a:gridCol w="968052"/>
                <a:gridCol w="968052"/>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smtClean="0">
                          <a:ln>
                            <a:solidFill>
                              <a:sysClr val="windowText" lastClr="000000"/>
                            </a:solidFill>
                          </a:ln>
                          <a:solidFill>
                            <a:schemeClr val="tx1"/>
                          </a:solidFill>
                          <a:effectLst/>
                          <a:latin typeface="+mn-lt"/>
                        </a:rPr>
                        <a:t>Financial Force</a:t>
                      </a:r>
                      <a:r>
                        <a:rPr lang="en-AU" sz="1100" b="0" i="0" u="none" strike="noStrike" dirty="0" smtClean="0">
                          <a:ln>
                            <a:solidFill>
                              <a:sysClr val="windowText" lastClr="000000"/>
                            </a:solidFill>
                          </a:ln>
                          <a:solidFill>
                            <a:schemeClr val="tx1"/>
                          </a:solidFill>
                          <a:effectLst/>
                          <a:latin typeface="+mn-lt"/>
                        </a:rPr>
                        <a:t> </a:t>
                      </a:r>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smtClean="0">
                          <a:ln>
                            <a:solidFill>
                              <a:sysClr val="windowText" lastClr="000000"/>
                            </a:solidFill>
                          </a:ln>
                          <a:solidFill>
                            <a:schemeClr val="tx1"/>
                          </a:solidFill>
                          <a:effectLst/>
                          <a:latin typeface="+mn-lt"/>
                          <a:ea typeface="+mn-ea"/>
                          <a:cs typeface="+mn-cs"/>
                        </a:rPr>
                        <a:t>Microsoft</a:t>
                      </a:r>
                      <a:endParaRPr lang="en-IN"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Implementation</a:t>
                      </a:r>
                    </a:p>
                  </a:txBody>
                  <a:tcPr marL="45720" marR="45720" anchor="ct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$25000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$10000</a:t>
                      </a:r>
                    </a:p>
                  </a:txBody>
                  <a:tcPr marL="6350" marR="6350" marT="6350" marB="0" anchor="ctr">
                    <a:solidFill>
                      <a:schemeClr val="bg1"/>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Travel</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tr>
              <a:tr h="288529">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kern="1200" dirty="0" smtClean="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$40000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$30000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$5000</a:t>
                      </a: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$15000</a:t>
                      </a:r>
                    </a:p>
                  </a:txBody>
                  <a:tcPr marL="45720" marR="45720" anchor="ctr">
                    <a:solidFill>
                      <a:schemeClr val="bg1"/>
                    </a:solidFill>
                  </a:tcPr>
                </a:tc>
              </a:tr>
              <a:tr h="54668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45720" marR="4572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45720" marR="45720" anchor="ctr">
                    <a:solidFill>
                      <a:schemeClr val="bg1"/>
                    </a:solidFill>
                  </a:tcPr>
                </a:tc>
              </a:tr>
              <a:tr h="34973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dirty="0" smtClean="0">
                          <a:solidFill>
                            <a:schemeClr val="tx1"/>
                          </a:solidFill>
                          <a:effectLst/>
                          <a:latin typeface="+mn-lt"/>
                        </a:rPr>
                        <a:t>Sub - Total</a:t>
                      </a:r>
                      <a:r>
                        <a:rPr lang="en-IN" altLang="en-AU" sz="900" b="1" i="1" u="none" strike="noStrike" dirty="0" smtClean="0">
                          <a:solidFill>
                            <a:schemeClr val="tx1"/>
                          </a:solidFill>
                          <a:effectLst/>
                          <a:latin typeface="+mn-lt"/>
                        </a:rPr>
                        <a:t>$</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IN" altLang="en-AU" sz="900" b="1" i="1" u="none" strike="noStrike" kern="1200" dirty="0">
                          <a:solidFill>
                            <a:srgbClr val="000000"/>
                          </a:solidFill>
                          <a:effectLst/>
                          <a:latin typeface="Verdana" panose="020B0604030504040204" pitchFamily="34" charset="0"/>
                          <a:ea typeface="+mn-ea"/>
                          <a:cs typeface="+mn-cs"/>
                        </a:rPr>
                        <a:t>$100000</a:t>
                      </a:r>
                    </a:p>
                  </a:txBody>
                  <a:tcPr marL="68580" marR="68580" marT="0" marB="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$70000</a:t>
                      </a:r>
                    </a:p>
                  </a:txBody>
                  <a:tcPr marL="45720" marR="4572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$80000</a:t>
                      </a:r>
                    </a:p>
                  </a:txBody>
                  <a:tcPr marL="45720" marR="45720" anchor="ctr">
                    <a:solidFill>
                      <a:schemeClr val="bg1">
                        <a:lumMod val="95000"/>
                      </a:schemeClr>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dirty="0">
                          <a:solidFill>
                            <a:schemeClr val="tx1"/>
                          </a:solidFill>
                          <a:effectLst/>
                          <a:latin typeface="+mn-lt"/>
                          <a:ea typeface="+mn-ea"/>
                          <a:cs typeface="+mn-cs"/>
                        </a:rPr>
                        <a:t>$120000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$110000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$100000</a:t>
                      </a:r>
                    </a:p>
                  </a:txBody>
                  <a:tcPr marL="6350" marR="6350" marT="6350" marB="0" anchor="ctr">
                    <a:solidFill>
                      <a:schemeClr val="bg2"/>
                    </a:solidFill>
                  </a:tcPr>
                </a:tc>
              </a:tr>
            </a:tbl>
          </a:graphicData>
        </a:graphic>
      </p:graphicFrame>
      <p:graphicFrame>
        <p:nvGraphicFramePr>
          <p:cNvPr id="5" name="Chart 4"/>
          <p:cNvGraphicFramePr/>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endPar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1 – Implementation of the Finance Accounting System alone</a:t>
            </a:r>
          </a:p>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2 – Integration of the new accounting system with FinancialForce and other functions such as Payroll, Expense Management System etc. </a:t>
            </a:r>
          </a:p>
        </p:txBody>
      </p:sp>
      <p:sp>
        <p:nvSpPr>
          <p:cNvPr id="10" name="Text Placeholder 24"/>
          <p:cNvSpPr txBox="1"/>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Findings …</a:t>
            </a:r>
            <a:r>
              <a:rPr kumimoji="0" lang="en-AU" sz="1200" b="0" i="0" u="none" strike="noStrike" kern="1200" cap="none" spc="0" normalizeH="0" baseline="0" noProof="0" dirty="0" err="1" smtClean="0">
                <a:ln>
                  <a:noFill/>
                </a:ln>
                <a:solidFill>
                  <a:srgbClr val="575757"/>
                </a:solidFill>
                <a:effectLst/>
                <a:uLnTx/>
                <a:uFillTx/>
                <a:latin typeface="Verdana" panose="020B0604030504040204"/>
                <a:ea typeface="+mn-ea"/>
                <a:cs typeface="+mn-cs"/>
              </a:rPr>
              <a:t>xxxx</a:t>
            </a: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Tree>
    <p:extLst>
      <p:ext uri="{BB962C8B-B14F-4D97-AF65-F5344CB8AC3E}">
        <p14:creationId xmlns:p14="http://schemas.microsoft.com/office/powerpoint/2010/main" val="227344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23" imgW="5715" imgH="5715" progId="TCLayout.ActiveDocument.1">
                  <p:embed/>
                </p:oleObj>
              </mc:Choice>
              <mc:Fallback>
                <p:oleObj name="think-cell Slide" r:id="rId23" imgW="5715" imgH="5715"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a:t>
            </a:r>
            <a:r>
              <a:rPr lang="en-AU" sz="1600" dirty="0" smtClean="0"/>
              <a:t>outlines the next steps for implementing the most suitable solution.</a:t>
            </a:r>
            <a:endParaRPr lang="en-AU" sz="1600" dirty="0"/>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5"/>
            </p:custData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gridCol w="967658"/>
                <a:gridCol w="967658"/>
                <a:gridCol w="967658"/>
                <a:gridCol w="967658"/>
                <a:gridCol w="967658"/>
                <a:gridCol w="967658"/>
                <a:gridCol w="967658"/>
                <a:gridCol w="967658"/>
                <a:gridCol w="967658"/>
              </a:tblGrid>
              <a:tr h="253318">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1</a:t>
            </a:r>
            <a:endParaRPr lang="en-AU" sz="665"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2</a:t>
            </a:r>
            <a:endParaRPr lang="en-AU" sz="665"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smtClean="0">
                <a:solidFill>
                  <a:schemeClr val="bg1"/>
                </a:solidFill>
              </a:rPr>
              <a:t>Weekly Leads Meeting</a:t>
            </a:r>
            <a:endParaRPr lang="en-AU" sz="665"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3</a:t>
            </a:r>
            <a:endParaRPr lang="en-AU" sz="665" b="1" dirty="0">
              <a:solidFill>
                <a:schemeClr val="bg1"/>
              </a:solidFill>
            </a:endParaRP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smtClean="0"/>
              <a:t>Project status</a:t>
            </a:r>
          </a:p>
          <a:p>
            <a:r>
              <a:rPr lang="en-AU" sz="900" dirty="0" smtClean="0"/>
              <a:t>meeting</a:t>
            </a:r>
            <a:endParaRPr lang="en-AU" sz="900" dirty="0"/>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rgbClr val="53565A"/>
                </a:solidFill>
              </a:rPr>
              <a:t>Phase</a:t>
            </a:r>
            <a:endParaRPr lang="en-AU" sz="665" b="1" dirty="0">
              <a:solidFill>
                <a:srgbClr val="53565A"/>
              </a:solidFill>
            </a:endParaRPr>
          </a:p>
        </p:txBody>
      </p:sp>
      <p:sp>
        <p:nvSpPr>
          <p:cNvPr id="68" name="Text Placeholder 4"/>
          <p:cNvSpPr>
            <a:spLocks noGrp="1"/>
          </p:cNvSpPr>
          <p:nvPr>
            <p:ph type="body" sz="quarter" idx="4294967295"/>
          </p:nvPr>
        </p:nvSpPr>
        <p:spPr>
          <a:xfrm>
            <a:off x="460866" y="1937499"/>
            <a:ext cx="10563508" cy="2615925"/>
          </a:xfrm>
        </p:spPr>
        <p:txBody>
          <a:bodyPr/>
          <a:lstStyle/>
          <a:p>
            <a:r>
              <a:rPr lang="en-IN" altLang="en-AU" b="0" dirty="0"/>
              <a:t>Implementa																																.	&gt;&gt;&gt;&gt;&gt;&gt;&gt;&gt;&gt;&gt;&gt;&gt;&gt;&gt;&gt;&gt;&gt;&gt;&gt;&gt;&gt;&gt;&gt;&gt;&gt;&gt;&gt;&gt;&gt;&gt;&gt;&gt;&gt;&gt;					&gt;&gt;&gt;&gt;&gt;&gt;&gt;&gt;&gt;&gt;&gt;&gt;&gt;&gt;&gt;&gt;&gt;&gt;&gt;&gt;&gt;&gt;&gt;&gt;&gt;&gt;&gt;&gt;&gt;&gt;&gt;&gt;&gt;&gt;&gt;&gt;&gt;&gt;&gt;&gt;&gt;&gt;&gt;</a:t>
            </a:r>
          </a:p>
          <a:p>
            <a:r>
              <a:rPr lang="en-IN" altLang="en-AU" b="0" dirty="0"/>
              <a:t>                       &gt;&gt;&gt;&gt;&gt;&gt;&gt;&gt;&gt;&gt;&gt;&gt;&gt;&gt;&gt;&gt;&gt;&gt;&gt;&gt;&gt;&gt;&gt;&gt;&gt;&gt;&gt;&gt;&gt;&gt;&gt;&gt;&gt;&gt;&gt;&gt;&gt;&gt;&gt;&gt;&gt;&gt;&gt;&gt;&gt;&gt;&gt;&gt;&gt;&gt;&gt;&gt;&gt;&gt;</a:t>
            </a:r>
          </a:p>
          <a:p>
            <a:r>
              <a:rPr lang="en-IN" altLang="en-AU" b="0" dirty="0"/>
              <a:t>	&gt;&gt;&gt;&gt;&gt;&gt;&gt;&gt;&gt;&gt;&gt;&gt;&gt;&gt;&gt;&gt;&gt;&gt;&gt;&gt;&gt;&gt;&gt;&gt;&gt;&gt;&gt;&gt;&gt;&gt;&gt;&gt;&gt;&gt;&gt;&gt;&gt;&gt;&gt;&gt;&gt;&gt;&gt;&gt;&gt;&gt;&gt;&gt;&gt;&gt;&gt;&gt;&gt;&gt;&gt;&gt;&gt;&gt;&gt;&gt;&gt;&gt;&gt;&gt;&gt;&gt;					</a:t>
            </a:r>
          </a:p>
        </p:txBody>
      </p:sp>
      <p:sp>
        <p:nvSpPr>
          <p:cNvPr id="34" name="Title 1"/>
          <p:cNvSpPr>
            <a:spLocks noGrp="1"/>
          </p:cNvSpPr>
          <p:nvPr>
            <p:ph type="title"/>
          </p:nvPr>
        </p:nvSpPr>
        <p:spPr/>
        <p:txBody>
          <a:bodyPr/>
          <a:lstStyle/>
          <a:p>
            <a:r>
              <a:rPr lang="en-US" dirty="0" smtClean="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67" name="TextBox 66"/>
          <p:cNvSpPr txBox="1"/>
          <p:nvPr>
            <p:custDataLst>
              <p:tags r:id="rId21"/>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1400" b="1" i="0" u="none" strike="noStrike" kern="1200" cap="none" spc="0" normalizeH="0" baseline="0" noProof="0" dirty="0" smtClean="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endPar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200"/>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a:t>
              </a:r>
              <a:r>
                <a:rPr kumimoji="0" lang="en-AU" sz="1000" b="1" i="0" u="none" strike="noStrike" kern="1200" cap="none" spc="0" normalizeH="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a:t>
              </a:r>
              <a:r>
                <a:rPr lang="en-AU" sz="1000" b="1" dirty="0" smtClean="0">
                  <a:solidFill>
                    <a:srgbClr val="86BC25">
                      <a:lumMod val="75000"/>
                    </a:srgbClr>
                  </a:solidFill>
                  <a:ea typeface="Open Sans" panose="020B0606030504020204" pitchFamily="34" charset="0"/>
                  <a:cs typeface="Open Sans" panose="020B0606030504020204" pitchFamily="34" charset="0"/>
                </a:rPr>
                <a:t>Negotiation with selected vendor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200" rtl="0" eaLnBrk="1" fontAlgn="auto" latinLnBrk="0" hangingPunct="1">
                <a:lnSpc>
                  <a:spcPct val="100000"/>
                </a:lnSpc>
                <a:spcBef>
                  <a:spcPts val="0"/>
                </a:spcBef>
                <a:spcAft>
                  <a:spcPts val="600"/>
                </a:spcAft>
                <a:buClrTx/>
                <a:buSzTx/>
                <a:buFontTx/>
                <a:buNone/>
                <a:defRPr/>
              </a:pPr>
              <a:r>
                <a:rPr lang="en-AU" sz="1000" b="1" dirty="0" smtClean="0">
                  <a:solidFill>
                    <a:srgbClr val="86BC25">
                      <a:lumMod val="75000"/>
                    </a:srgbClr>
                  </a:solidFill>
                  <a:latin typeface="Verdana" panose="020B0604030504040204"/>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Tree>
    <p:extLst>
      <p:ext uri="{BB962C8B-B14F-4D97-AF65-F5344CB8AC3E}">
        <p14:creationId xmlns:p14="http://schemas.microsoft.com/office/powerpoint/2010/main" val="16930175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val="14985959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extLst/>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xmlns="" val="20000"/>
                    </a:ext>
                  </a:extLst>
                </a:gridCol>
                <a:gridCol w="1379424">
                  <a:extLst>
                    <a:ext uri="{9D8B030D-6E8A-4147-A177-3AD203B41FA5}">
                      <a16:colId xmlns:a16="http://schemas.microsoft.com/office/drawing/2014/main" xmlns="" val="20005"/>
                    </a:ext>
                  </a:extLst>
                </a:gridCol>
                <a:gridCol w="1461520">
                  <a:extLst>
                    <a:ext uri="{9D8B030D-6E8A-4147-A177-3AD203B41FA5}">
                      <a16:colId xmlns:a16="http://schemas.microsoft.com/office/drawing/2014/main" xmlns="" val="20006"/>
                    </a:ext>
                  </a:extLst>
                </a:gridCol>
                <a:gridCol w="1420472">
                  <a:extLst>
                    <a:ext uri="{9D8B030D-6E8A-4147-A177-3AD203B41FA5}">
                      <a16:colId xmlns:a16="http://schemas.microsoft.com/office/drawing/2014/main" xmlns="" val="20007"/>
                    </a:ext>
                  </a:extLst>
                </a:gridCol>
              </a:tblGrid>
              <a:tr h="507961">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smtClean="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extLst/>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xmlns="" val="1991054497"/>
                    </a:ext>
                  </a:extLst>
                </a:gridCol>
                <a:gridCol w="2746622">
                  <a:extLst>
                    <a:ext uri="{9D8B030D-6E8A-4147-A177-3AD203B41FA5}">
                      <a16:colId xmlns:a16="http://schemas.microsoft.com/office/drawing/2014/main" xmlns="" val="306553768"/>
                    </a:ext>
                  </a:extLst>
                </a:gridCol>
                <a:gridCol w="1379424">
                  <a:extLst>
                    <a:ext uri="{9D8B030D-6E8A-4147-A177-3AD203B41FA5}">
                      <a16:colId xmlns:a16="http://schemas.microsoft.com/office/drawing/2014/main" xmlns="" val="4123472142"/>
                    </a:ext>
                  </a:extLst>
                </a:gridCol>
                <a:gridCol w="1461520">
                  <a:extLst>
                    <a:ext uri="{9D8B030D-6E8A-4147-A177-3AD203B41FA5}">
                      <a16:colId xmlns:a16="http://schemas.microsoft.com/office/drawing/2014/main" xmlns="" val="706315400"/>
                    </a:ext>
                  </a:extLst>
                </a:gridCol>
                <a:gridCol w="1420472">
                  <a:extLst>
                    <a:ext uri="{9D8B030D-6E8A-4147-A177-3AD203B41FA5}">
                      <a16:colId xmlns:a16="http://schemas.microsoft.com/office/drawing/2014/main" xmlns="" val="4109245171"/>
                    </a:ext>
                  </a:extLst>
                </a:gridCol>
              </a:tblGrid>
              <a:tr h="403452">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smtClean="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848901848"/>
                  </a:ext>
                </a:extLst>
              </a:tr>
              <a:tr h="256585">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a:t>
                      </a:r>
                      <a:r>
                        <a:rPr lang="en-AU" sz="1000" u="none" strike="noStrike" baseline="0" dirty="0" smtClean="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399521500"/>
                  </a:ext>
                </a:extLst>
              </a:tr>
              <a:tr h="256585">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3021232711"/>
                  </a:ext>
                </a:extLst>
              </a:tr>
              <a:tr h="256585">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General</a:t>
                      </a:r>
                      <a:r>
                        <a:rPr lang="en-AU" sz="1000" u="none" strike="noStrike" baseline="0" dirty="0" smtClean="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2545178168"/>
                  </a:ext>
                </a:extLst>
              </a:tr>
              <a:tr h="27889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4205837881"/>
                  </a:ext>
                </a:extLst>
              </a:tr>
              <a:tr h="256585">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60544943"/>
                  </a:ext>
                </a:extLst>
              </a:tr>
              <a:tr h="256585">
                <a:tc>
                  <a:txBody>
                    <a:bodyPr/>
                    <a:lstStyle/>
                    <a:p>
                      <a:pPr algn="ctr" fontAlgn="b"/>
                      <a:r>
                        <a:rPr lang="en-AU" sz="1000" u="none" strike="noStrike" dirty="0" smtClean="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465811413"/>
                  </a:ext>
                </a:extLst>
              </a:tr>
              <a:tr h="256585">
                <a:tc>
                  <a:txBody>
                    <a:bodyPr/>
                    <a:lstStyle/>
                    <a:p>
                      <a:pPr algn="ctr" fontAlgn="b"/>
                      <a:r>
                        <a:rPr lang="en-AU" sz="1000" u="none" strike="noStrike" dirty="0" smtClean="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411881485"/>
                  </a:ext>
                </a:extLst>
              </a:tr>
              <a:tr h="256585">
                <a:tc>
                  <a:txBody>
                    <a:bodyPr/>
                    <a:lstStyle/>
                    <a:p>
                      <a:pPr algn="ctr" fontAlgn="b"/>
                      <a:r>
                        <a:rPr lang="en-AU" sz="1000" u="none" strike="noStrike" dirty="0" smtClean="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2974128933"/>
                  </a:ext>
                </a:extLst>
              </a:tr>
              <a:tr h="256585">
                <a:tc>
                  <a:txBody>
                    <a:bodyPr/>
                    <a:lstStyle/>
                    <a:p>
                      <a:pPr algn="ctr" fontAlgn="b"/>
                      <a:r>
                        <a:rPr lang="en-AU" sz="1000" u="none" strike="noStrike" dirty="0" smtClean="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675941934"/>
                  </a:ext>
                </a:extLst>
              </a:tr>
              <a:tr h="256585">
                <a:tc>
                  <a:txBody>
                    <a:bodyPr/>
                    <a:lstStyle/>
                    <a:p>
                      <a:pPr algn="ctr" fontAlgn="b"/>
                      <a:r>
                        <a:rPr lang="en-AU" sz="1000" u="none" strike="noStrike" dirty="0" smtClean="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3586269801"/>
                  </a:ext>
                </a:extLst>
              </a:tr>
            </a:tbl>
          </a:graphicData>
        </a:graphic>
      </p:graphicFrame>
      <p:pic>
        <p:nvPicPr>
          <p:cNvPr id="15" name="Picture 14"/>
          <p:cNvPicPr>
            <a:picLocks noChangeAspect="1"/>
          </p:cNvPicPr>
          <p:nvPr/>
        </p:nvPicPr>
        <p:blipFill>
          <a:blip r:embed="rId5"/>
          <a:stretch>
            <a:fillRect/>
          </a:stretch>
        </p:blipFill>
        <p:spPr>
          <a:xfrm>
            <a:off x="7508906" y="2049380"/>
            <a:ext cx="894888" cy="202841"/>
          </a:xfrm>
          <a:prstGeom prst="rect">
            <a:avLst/>
          </a:prstGeom>
        </p:spPr>
      </p:pic>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1" name="Picture 20"/>
          <p:cNvPicPr>
            <a:picLocks noChangeAspect="1"/>
          </p:cNvPicPr>
          <p:nvPr/>
        </p:nvPicPr>
        <p:blipFill>
          <a:blip r:embed="rId5"/>
          <a:stretch>
            <a:fillRect/>
          </a:stretch>
        </p:blipFill>
        <p:spPr>
          <a:xfrm>
            <a:off x="7508906" y="3122731"/>
            <a:ext cx="894888" cy="202841"/>
          </a:xfrm>
          <a:prstGeom prst="rect">
            <a:avLst/>
          </a:prstGeom>
        </p:spPr>
      </p:pic>
      <p:pic>
        <p:nvPicPr>
          <p:cNvPr id="22"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6550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extLst/>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xmlns="" val="20000"/>
                    </a:ext>
                  </a:extLst>
                </a:gridCol>
                <a:gridCol w="2746622">
                  <a:extLst>
                    <a:ext uri="{9D8B030D-6E8A-4147-A177-3AD203B41FA5}">
                      <a16:colId xmlns:a16="http://schemas.microsoft.com/office/drawing/2014/main" xmlns="" val="20002"/>
                    </a:ext>
                  </a:extLst>
                </a:gridCol>
                <a:gridCol w="1379424">
                  <a:extLst>
                    <a:ext uri="{9D8B030D-6E8A-4147-A177-3AD203B41FA5}">
                      <a16:colId xmlns:a16="http://schemas.microsoft.com/office/drawing/2014/main" xmlns="" val="20005"/>
                    </a:ext>
                  </a:extLst>
                </a:gridCol>
                <a:gridCol w="1461520">
                  <a:extLst>
                    <a:ext uri="{9D8B030D-6E8A-4147-A177-3AD203B41FA5}">
                      <a16:colId xmlns:a16="http://schemas.microsoft.com/office/drawing/2014/main" xmlns="" val="20006"/>
                    </a:ext>
                  </a:extLst>
                </a:gridCol>
                <a:gridCol w="1420472">
                  <a:extLst>
                    <a:ext uri="{9D8B030D-6E8A-4147-A177-3AD203B41FA5}">
                      <a16:colId xmlns:a16="http://schemas.microsoft.com/office/drawing/2014/main" xmlns="" val="20007"/>
                    </a:ext>
                  </a:extLst>
                </a:gridCol>
              </a:tblGrid>
              <a:tr h="521294">
                <a:tc gridSpan="2">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smtClean="0">
                          <a:solidFill>
                            <a:schemeClr val="tx1"/>
                          </a:solidFill>
                          <a:effectLst/>
                          <a:latin typeface="+mn-l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xmlns="" val="10002"/>
                  </a:ext>
                </a:extLst>
              </a:tr>
              <a:tr h="375499">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smtClean="0">
                          <a:solidFill>
                            <a:schemeClr val="tx1"/>
                          </a:solidFill>
                          <a:effectLst/>
                          <a:latin typeface="+mn-lt"/>
                          <a:ea typeface="+mn-ea"/>
                          <a:cs typeface="+mn-cs"/>
                        </a:rPr>
                        <a:t>Use Cases</a:t>
                      </a:r>
                      <a:endParaRPr lang="en-AU" sz="1200" b="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263320">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smtClean="0">
                          <a:solidFill>
                            <a:schemeClr val="tx1"/>
                          </a:solidFill>
                          <a:effectLst/>
                          <a:latin typeface="+mn-l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4"/>
                  </a:ext>
                </a:extLst>
              </a:tr>
              <a:tr h="263320">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5"/>
                  </a:ext>
                </a:extLst>
              </a:tr>
              <a:tr h="263320">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smtClean="0">
                          <a:solidFill>
                            <a:schemeClr val="tx1"/>
                          </a:solidFill>
                          <a:effectLst/>
                          <a:latin typeface="+mn-lt"/>
                        </a:rPr>
                        <a:t>Consolidation</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6"/>
                  </a:ext>
                </a:extLst>
              </a:tr>
              <a:tr h="28621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7"/>
                  </a:ext>
                </a:extLst>
              </a:tr>
              <a:tr h="263320">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smtClean="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3" name="Picture 32"/>
          <p:cNvPicPr>
            <a:picLocks noChangeAspect="1"/>
          </p:cNvPicPr>
          <p:nvPr/>
        </p:nvPicPr>
        <p:blipFill>
          <a:blip r:embed="rId5"/>
          <a:stretch>
            <a:fillRect/>
          </a:stretch>
        </p:blipFill>
        <p:spPr>
          <a:xfrm>
            <a:off x="7508906" y="3122731"/>
            <a:ext cx="894888" cy="202841"/>
          </a:xfrm>
          <a:prstGeom prst="rect">
            <a:avLst/>
          </a:prstGeom>
        </p:spPr>
      </p:pic>
      <p:pic>
        <p:nvPicPr>
          <p:cNvPr id="34"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6" name="Picture 35"/>
          <p:cNvPicPr>
            <a:picLocks noChangeAspect="1"/>
          </p:cNvPicPr>
          <p:nvPr/>
        </p:nvPicPr>
        <p:blipFill>
          <a:blip r:embed="rId5"/>
          <a:stretch>
            <a:fillRect/>
          </a:stretch>
        </p:blipFill>
        <p:spPr>
          <a:xfrm>
            <a:off x="7508906" y="2049380"/>
            <a:ext cx="894888" cy="202841"/>
          </a:xfrm>
          <a:prstGeom prst="rect">
            <a:avLst/>
          </a:prstGeom>
        </p:spPr>
      </p:pic>
      <p:pic>
        <p:nvPicPr>
          <p:cNvPr id="37"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32726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extLst/>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xmlns="" val="20000"/>
                    </a:ext>
                  </a:extLst>
                </a:gridCol>
                <a:gridCol w="1224646">
                  <a:extLst>
                    <a:ext uri="{9D8B030D-6E8A-4147-A177-3AD203B41FA5}">
                      <a16:colId xmlns:a16="http://schemas.microsoft.com/office/drawing/2014/main" xmlns="" val="20001"/>
                    </a:ext>
                  </a:extLst>
                </a:gridCol>
                <a:gridCol w="1142997">
                  <a:extLst>
                    <a:ext uri="{9D8B030D-6E8A-4147-A177-3AD203B41FA5}">
                      <a16:colId xmlns:a16="http://schemas.microsoft.com/office/drawing/2014/main" xmlns="" val="20002"/>
                    </a:ext>
                  </a:extLst>
                </a:gridCol>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smtClean="0">
                          <a:solidFill>
                            <a:schemeClr val="tx2"/>
                          </a:solidFill>
                          <a:latin typeface="+mn-lt"/>
                          <a:ea typeface="Open Sans" panose="020B0606030504020204" pitchFamily="34" charset="0"/>
                          <a:cs typeface="Open Sans" panose="020B0606030504020204" pitchFamily="34" charset="0"/>
                        </a:rPr>
                        <a:t>AP, AR</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smtClean="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99227303"/>
                  </a:ext>
                </a:extLst>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Amortization Schedules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extLst/>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xmlns="" val="20000"/>
                    </a:ext>
                  </a:extLst>
                </a:gridCol>
                <a:gridCol w="1284365">
                  <a:extLst>
                    <a:ext uri="{9D8B030D-6E8A-4147-A177-3AD203B41FA5}">
                      <a16:colId xmlns:a16="http://schemas.microsoft.com/office/drawing/2014/main" xmlns="" val="20001"/>
                    </a:ext>
                  </a:extLst>
                </a:gridCol>
                <a:gridCol w="1198734">
                  <a:extLst>
                    <a:ext uri="{9D8B030D-6E8A-4147-A177-3AD203B41FA5}">
                      <a16:colId xmlns:a16="http://schemas.microsoft.com/office/drawing/2014/main" xmlns="" val="20002"/>
                    </a:ext>
                  </a:extLst>
                </a:gridCol>
              </a:tblGrid>
              <a:tr h="661693">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700530">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Metrics for individual company and consolidated level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pic>
        <p:nvPicPr>
          <p:cNvPr id="27" name="Picture 26"/>
          <p:cNvPicPr>
            <a:picLocks noChangeAspect="1"/>
          </p:cNvPicPr>
          <p:nvPr/>
        </p:nvPicPr>
        <p:blipFill>
          <a:blip r:embed="rId3">
            <a:extLst/>
          </a:blip>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extLst/>
          </a:blip>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803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val="26312896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4693</Words>
  <Application>Microsoft Office PowerPoint</Application>
  <PresentationFormat>Custom</PresentationFormat>
  <Paragraphs>700</Paragraphs>
  <Slides>21</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ANJALI</cp:lastModifiedBy>
  <cp:revision>11</cp:revision>
  <dcterms:created xsi:type="dcterms:W3CDTF">2019-03-28T23:50:52Z</dcterms:created>
  <dcterms:modified xsi:type="dcterms:W3CDTF">2021-01-05T12:08:51Z</dcterms:modified>
</cp:coreProperties>
</file>