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xmlns="">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9" autoAdjust="0"/>
    <p:restoredTop sz="94799" autoAdjust="0"/>
  </p:normalViewPr>
  <p:slideViewPr>
    <p:cSldViewPr snapToGrid="0" showGuides="1">
      <p:cViewPr>
        <p:scale>
          <a:sx n="96" d="100"/>
          <a:sy n="96" d="100"/>
        </p:scale>
        <p:origin x="-192" y="-14"/>
      </p:cViewPr>
      <p:guideLst>
        <p:guide orient="horz" pos="2047"/>
        <p:guide orient="horz" pos="1593"/>
        <p:guide orient="horz" pos="2568"/>
        <p:guide orient="horz" pos="3072"/>
        <p:guide orient="horz" pos="3589"/>
        <p:guide/>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1/5/2021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1/5/2021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5"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5/01/2021</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3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AU" dirty="0"/>
              <a:t>Guidance: </a:t>
            </a:r>
            <a:r>
              <a:rPr lang="en-AU" b="0" dirty="0"/>
              <a:t>This is to provide comfort to the client that you understand what your team is responsible for delivering.</a:t>
            </a:r>
          </a:p>
        </p:txBody>
      </p:sp>
      <p:sp>
        <p:nvSpPr>
          <p:cNvPr id="6" name="Text Placeholder 5"/>
          <p:cNvSpPr>
            <a:spLocks noGrp="1"/>
          </p:cNvSpPr>
          <p:nvPr>
            <p:ph type="body" sz="quarter" idx="23"/>
          </p:nvPr>
        </p:nvSpPr>
        <p:spPr>
          <a:xfrm>
            <a:off x="6178100" y="1857891"/>
            <a:ext cx="5544000" cy="1695451"/>
          </a:xfrm>
        </p:spPr>
        <p:txBody>
          <a:bodyPr/>
          <a:lstStyle/>
          <a:p>
            <a:r>
              <a:rPr lang="en-AU" dirty="0"/>
              <a:t>Guidance: </a:t>
            </a:r>
            <a:r>
              <a:rPr lang="en-AU" b="0" dirty="0"/>
              <a:t>This is to provide possible risks, issues and dependencies that may arise during the engagement so that efficient mitigation is possible. This can be researched online.</a:t>
            </a:r>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
        <p:nvSpPr>
          <p:cNvPr id="3" name="Rectangle 2"/>
          <p:cNvSpPr/>
          <p:nvPr/>
        </p:nvSpPr>
        <p:spPr>
          <a:xfrm>
            <a:off x="469900" y="2952485"/>
            <a:ext cx="5707561" cy="1938992"/>
          </a:xfrm>
          <a:prstGeom prst="rect">
            <a:avLst/>
          </a:prstGeom>
        </p:spPr>
        <p:txBody>
          <a:bodyPr wrap="square">
            <a:spAutoFit/>
          </a:bodyPr>
          <a:lstStyle/>
          <a:p>
            <a:pPr marL="342900" indent="-342900">
              <a:buFont typeface="Arial" pitchFamily="34" charset="0"/>
              <a:buChar char="•"/>
            </a:pPr>
            <a:r>
              <a:rPr lang="en-AU" dirty="0">
                <a:solidFill>
                  <a:srgbClr val="000000"/>
                </a:solidFill>
              </a:rPr>
              <a:t>Provide framework</a:t>
            </a:r>
          </a:p>
          <a:p>
            <a:pPr marL="342900" indent="-342900">
              <a:buFont typeface="Arial" pitchFamily="34" charset="0"/>
              <a:buChar char="•"/>
            </a:pPr>
            <a:r>
              <a:rPr lang="en-AU" dirty="0">
                <a:solidFill>
                  <a:srgbClr val="000000"/>
                </a:solidFill>
              </a:rPr>
              <a:t>Initial market long list with proposed technologies</a:t>
            </a:r>
          </a:p>
          <a:p>
            <a:pPr marL="342900" indent="-342900">
              <a:buFont typeface="Arial" pitchFamily="34" charset="0"/>
              <a:buChar char="•"/>
            </a:pPr>
            <a:r>
              <a:rPr lang="en-AU" dirty="0">
                <a:solidFill>
                  <a:srgbClr val="000000"/>
                </a:solidFill>
              </a:rPr>
              <a:t>Market scan</a:t>
            </a:r>
          </a:p>
          <a:p>
            <a:pPr marL="342900" indent="-342900">
              <a:buFont typeface="Arial" pitchFamily="34" charset="0"/>
              <a:buChar char="•"/>
            </a:pPr>
            <a:r>
              <a:rPr lang="en-AU" dirty="0">
                <a:solidFill>
                  <a:srgbClr val="000000"/>
                </a:solidFill>
              </a:rPr>
              <a:t>Tech evaluation matrix</a:t>
            </a:r>
            <a:endParaRPr lang="en-AU" dirty="0">
              <a:solidFill>
                <a:srgbClr val="000000"/>
              </a:solidFill>
            </a:endParaRPr>
          </a:p>
        </p:txBody>
      </p:sp>
      <p:sp>
        <p:nvSpPr>
          <p:cNvPr id="4" name="Rectangle 3"/>
          <p:cNvSpPr/>
          <p:nvPr/>
        </p:nvSpPr>
        <p:spPr>
          <a:xfrm>
            <a:off x="6177461" y="2839381"/>
            <a:ext cx="5733594" cy="3046988"/>
          </a:xfrm>
          <a:prstGeom prst="rect">
            <a:avLst/>
          </a:prstGeom>
        </p:spPr>
        <p:txBody>
          <a:bodyPr wrap="square">
            <a:spAutoFit/>
          </a:bodyPr>
          <a:lstStyle/>
          <a:p>
            <a:pPr marL="342900" indent="-342900">
              <a:buFont typeface="Arial" pitchFamily="34" charset="0"/>
              <a:buChar char="•"/>
            </a:pPr>
            <a:r>
              <a:rPr lang="en-AU" dirty="0">
                <a:solidFill>
                  <a:srgbClr val="000000"/>
                </a:solidFill>
              </a:rPr>
              <a:t>Meeting the timeline depends upon how much responsibility we deal.</a:t>
            </a:r>
          </a:p>
          <a:p>
            <a:pPr marL="342900" indent="-342900">
              <a:buFont typeface="Arial" pitchFamily="34" charset="0"/>
              <a:buChar char="•"/>
            </a:pPr>
            <a:r>
              <a:rPr lang="en-AU" dirty="0">
                <a:solidFill>
                  <a:srgbClr val="000000"/>
                </a:solidFill>
              </a:rPr>
              <a:t>Resource constraints</a:t>
            </a:r>
          </a:p>
          <a:p>
            <a:pPr marL="342900" indent="-342900">
              <a:buFont typeface="Arial" pitchFamily="34" charset="0"/>
              <a:buChar char="•"/>
            </a:pPr>
            <a:r>
              <a:rPr lang="en-AU" dirty="0">
                <a:solidFill>
                  <a:srgbClr val="000000"/>
                </a:solidFill>
              </a:rPr>
              <a:t>Lack of availability</a:t>
            </a:r>
          </a:p>
          <a:p>
            <a:pPr marL="342900" indent="-342900">
              <a:buFont typeface="Arial" pitchFamily="34" charset="0"/>
              <a:buChar char="•"/>
            </a:pPr>
            <a:r>
              <a:rPr lang="en-AU" dirty="0">
                <a:solidFill>
                  <a:srgbClr val="000000"/>
                </a:solidFill>
              </a:rPr>
              <a:t>Availability and agreement of vendors to respond within timeframe</a:t>
            </a:r>
            <a:endParaRPr lang="en-AU" dirty="0">
              <a:solidFill>
                <a:srgbClr val="000000"/>
              </a:solidFill>
            </a:endParaRP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xmlns="" val="20000"/>
                    </a:ext>
                  </a:extLst>
                </a:gridCol>
                <a:gridCol w="404680">
                  <a:extLst>
                    <a:ext uri="{9D8B030D-6E8A-4147-A177-3AD203B41FA5}">
                      <a16:colId xmlns:a16="http://schemas.microsoft.com/office/drawing/2014/main" xmlns="" val="20001"/>
                    </a:ext>
                  </a:extLst>
                </a:gridCol>
                <a:gridCol w="404680">
                  <a:extLst>
                    <a:ext uri="{9D8B030D-6E8A-4147-A177-3AD203B41FA5}">
                      <a16:colId xmlns:a16="http://schemas.microsoft.com/office/drawing/2014/main" xmlns="" val="20002"/>
                    </a:ext>
                  </a:extLst>
                </a:gridCol>
                <a:gridCol w="404680">
                  <a:extLst>
                    <a:ext uri="{9D8B030D-6E8A-4147-A177-3AD203B41FA5}">
                      <a16:colId xmlns:a16="http://schemas.microsoft.com/office/drawing/2014/main" xmlns="" val="20003"/>
                    </a:ext>
                  </a:extLst>
                </a:gridCol>
                <a:gridCol w="404680">
                  <a:extLst>
                    <a:ext uri="{9D8B030D-6E8A-4147-A177-3AD203B41FA5}">
                      <a16:colId xmlns:a16="http://schemas.microsoft.com/office/drawing/2014/main" xmlns="" val="20004"/>
                    </a:ext>
                  </a:extLst>
                </a:gridCol>
                <a:gridCol w="404680">
                  <a:extLst>
                    <a:ext uri="{9D8B030D-6E8A-4147-A177-3AD203B41FA5}">
                      <a16:colId xmlns:a16="http://schemas.microsoft.com/office/drawing/2014/main" xmlns="" val="20005"/>
                    </a:ext>
                  </a:extLst>
                </a:gridCol>
                <a:gridCol w="404680">
                  <a:extLst>
                    <a:ext uri="{9D8B030D-6E8A-4147-A177-3AD203B41FA5}">
                      <a16:colId xmlns:a16="http://schemas.microsoft.com/office/drawing/2014/main" xmlns="" val="20006"/>
                    </a:ext>
                  </a:extLst>
                </a:gridCol>
                <a:gridCol w="404680">
                  <a:extLst>
                    <a:ext uri="{9D8B030D-6E8A-4147-A177-3AD203B41FA5}">
                      <a16:colId xmlns:a16="http://schemas.microsoft.com/office/drawing/2014/main" xmlns="" val="20007"/>
                    </a:ext>
                  </a:extLst>
                </a:gridCol>
                <a:gridCol w="404680">
                  <a:extLst>
                    <a:ext uri="{9D8B030D-6E8A-4147-A177-3AD203B41FA5}">
                      <a16:colId xmlns:a16="http://schemas.microsoft.com/office/drawing/2014/main" xmlns="" val="20008"/>
                    </a:ext>
                  </a:extLst>
                </a:gridCol>
                <a:gridCol w="404680">
                  <a:extLst>
                    <a:ext uri="{9D8B030D-6E8A-4147-A177-3AD203B41FA5}">
                      <a16:colId xmlns:a16="http://schemas.microsoft.com/office/drawing/2014/main" xmlns=""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25681405"/>
              </p:ext>
            </p:extLst>
          </p:nvPr>
        </p:nvGraphicFramePr>
        <p:xfrm>
          <a:off x="6177462" y="2308536"/>
          <a:ext cx="5544000" cy="283972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xmlns="" val="1176197226"/>
                    </a:ext>
                  </a:extLst>
                </a:gridCol>
                <a:gridCol w="1386000">
                  <a:extLst>
                    <a:ext uri="{9D8B030D-6E8A-4147-A177-3AD203B41FA5}">
                      <a16:colId xmlns:a16="http://schemas.microsoft.com/office/drawing/2014/main" xmlns="" val="359691312"/>
                    </a:ext>
                  </a:extLst>
                </a:gridCol>
                <a:gridCol w="1386000">
                  <a:extLst>
                    <a:ext uri="{9D8B030D-6E8A-4147-A177-3AD203B41FA5}">
                      <a16:colId xmlns:a16="http://schemas.microsoft.com/office/drawing/2014/main" xmlns="" val="2002613879"/>
                    </a:ext>
                  </a:extLst>
                </a:gridCol>
                <a:gridCol w="1386000">
                  <a:extLst>
                    <a:ext uri="{9D8B030D-6E8A-4147-A177-3AD203B41FA5}">
                      <a16:colId xmlns:a16="http://schemas.microsoft.com/office/drawing/2014/main" xmlns=""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xmlns="" val="3166371809"/>
                  </a:ext>
                </a:extLst>
              </a:tr>
              <a:tr h="370840">
                <a:tc>
                  <a:txBody>
                    <a:bodyPr/>
                    <a:lstStyle/>
                    <a:p>
                      <a:r>
                        <a:rPr lang="en-AU" sz="1200" dirty="0"/>
                        <a:t>Partner</a:t>
                      </a:r>
                    </a:p>
                  </a:txBody>
                  <a:tcPr/>
                </a:tc>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xmlns="" val="2505874258"/>
                  </a:ext>
                </a:extLst>
              </a:tr>
              <a:tr h="370840">
                <a:tc>
                  <a:txBody>
                    <a:bodyPr/>
                    <a:lstStyle/>
                    <a:p>
                      <a:r>
                        <a:rPr lang="en-AU" sz="1200" dirty="0"/>
                        <a:t>Director</a:t>
                      </a:r>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xmlns="" val="2256801894"/>
                  </a:ext>
                </a:extLst>
              </a:tr>
              <a:tr h="370840">
                <a:tc>
                  <a:txBody>
                    <a:bodyPr/>
                    <a:lstStyle/>
                    <a:p>
                      <a:r>
                        <a:rPr lang="en-AU" sz="1200" dirty="0"/>
                        <a:t>Senior</a:t>
                      </a:r>
                      <a:r>
                        <a:rPr lang="en-AU" sz="1200" baseline="0" dirty="0"/>
                        <a:t> Consultant</a:t>
                      </a:r>
                      <a:endParaRPr lang="en-AU" sz="1200"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xmlns="" val="3840710635"/>
                  </a:ext>
                </a:extLst>
              </a:tr>
              <a:tr h="370840">
                <a:tc>
                  <a:txBody>
                    <a:bodyPr/>
                    <a:lstStyle/>
                    <a:p>
                      <a:r>
                        <a:rPr lang="en-AU" sz="1200" dirty="0"/>
                        <a:t>Senior</a:t>
                      </a:r>
                      <a:r>
                        <a:rPr lang="en-AU" sz="1200" baseline="0" dirty="0"/>
                        <a:t> Consultant</a:t>
                      </a:r>
                      <a:endParaRPr lang="en-AU" sz="1200" dirty="0"/>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xmlns=""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a:t>
                      </a:r>
                    </a:p>
                  </a:txBody>
                  <a:tcPr/>
                </a:tc>
                <a:tc>
                  <a:txBody>
                    <a:bodyPr/>
                    <a:lstStyle/>
                    <a:p>
                      <a:pPr algn="r"/>
                      <a:endParaRPr lang="en-AU" sz="1200" dirty="0"/>
                    </a:p>
                  </a:txBody>
                  <a:tcPr/>
                </a:tc>
                <a:extLst>
                  <a:ext uri="{0D108BD9-81ED-4DB2-BD59-A6C34878D82A}">
                    <a16:rowId xmlns:a16="http://schemas.microsoft.com/office/drawing/2014/main" xmlns="" val="1497364185"/>
                  </a:ext>
                </a:extLst>
              </a:tr>
            </a:tbl>
          </a:graphicData>
        </a:graphic>
      </p:graphicFrame>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xmlns=""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xmlns=""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xmlns=""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126</TotalTime>
  <Words>262</Words>
  <Application>Microsoft Office PowerPoint</Application>
  <PresentationFormat>Custom</PresentationFormat>
  <Paragraphs>64</Paragraphs>
  <Slides>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ANJALI</cp:lastModifiedBy>
  <cp:revision>26</cp:revision>
  <cp:lastPrinted>2014-06-25T02:16:22Z</cp:lastPrinted>
  <dcterms:created xsi:type="dcterms:W3CDTF">2016-11-09T03:27:53Z</dcterms:created>
  <dcterms:modified xsi:type="dcterms:W3CDTF">2021-01-05T11:59:16Z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