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Klein Bold" charset="1" panose="02000503060000020004"/>
      <p:regular r:id="rId14"/>
    </p:embeddedFont>
    <p:embeddedFont>
      <p:font typeface="Canva Sans Bold" charset="1" panose="020B0803030501040103"/>
      <p:regular r:id="rId15"/>
    </p:embeddedFont>
    <p:embeddedFont>
      <p:font typeface="Canva Sans" charset="1" panose="020B0503030501040103"/>
      <p:regular r:id="rId16"/>
    </p:embeddedFont>
    <p:embeddedFont>
      <p:font typeface="Times New Roman" charset="1" panose="02030502070405020303"/>
      <p:regular r:id="rId17"/>
    </p:embeddedFont>
    <p:embeddedFont>
      <p:font typeface="Times New Roman Bold" charset="1" panose="02030802070405020303"/>
      <p:regular r:id="rId18"/>
    </p:embeddedFont>
    <p:embeddedFont>
      <p:font typeface="Helios" charset="1" panose="020B0504020202020204"/>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466927" y="-4280359"/>
            <a:ext cx="10812392" cy="10812392"/>
          </a:xfrm>
          <a:custGeom>
            <a:avLst/>
            <a:gdLst/>
            <a:ahLst/>
            <a:cxnLst/>
            <a:rect r="r" b="b" t="t" l="l"/>
            <a:pathLst>
              <a:path h="10812392" w="10812392">
                <a:moveTo>
                  <a:pt x="0" y="0"/>
                </a:moveTo>
                <a:lnTo>
                  <a:pt x="10812393" y="0"/>
                </a:lnTo>
                <a:lnTo>
                  <a:pt x="10812393" y="10812392"/>
                </a:lnTo>
                <a:lnTo>
                  <a:pt x="0" y="108123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407200" y="4432068"/>
            <a:ext cx="5764383" cy="5764383"/>
          </a:xfrm>
          <a:custGeom>
            <a:avLst/>
            <a:gdLst/>
            <a:ahLst/>
            <a:cxnLst/>
            <a:rect r="r" b="b" t="t" l="l"/>
            <a:pathLst>
              <a:path h="5764383" w="5764383">
                <a:moveTo>
                  <a:pt x="0" y="0"/>
                </a:moveTo>
                <a:lnTo>
                  <a:pt x="5764383" y="0"/>
                </a:lnTo>
                <a:lnTo>
                  <a:pt x="5764383" y="5764383"/>
                </a:lnTo>
                <a:lnTo>
                  <a:pt x="0" y="5764383"/>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7078" y="7902203"/>
            <a:ext cx="5764383" cy="5764383"/>
          </a:xfrm>
          <a:custGeom>
            <a:avLst/>
            <a:gdLst/>
            <a:ahLst/>
            <a:cxnLst/>
            <a:rect r="r" b="b" t="t" l="l"/>
            <a:pathLst>
              <a:path h="5764383" w="5764383">
                <a:moveTo>
                  <a:pt x="0" y="0"/>
                </a:moveTo>
                <a:lnTo>
                  <a:pt x="5764383" y="0"/>
                </a:lnTo>
                <a:lnTo>
                  <a:pt x="5764383" y="5764382"/>
                </a:lnTo>
                <a:lnTo>
                  <a:pt x="0" y="5764382"/>
                </a:lnTo>
                <a:lnTo>
                  <a:pt x="0" y="0"/>
                </a:lnTo>
                <a:close/>
              </a:path>
            </a:pathLst>
          </a:custGeom>
          <a:blipFill>
            <a:blip r:embed="rId2">
              <a:alphaModFix amt="8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4030855" y="-1002736"/>
            <a:ext cx="4257145" cy="4257145"/>
          </a:xfrm>
          <a:custGeom>
            <a:avLst/>
            <a:gdLst/>
            <a:ahLst/>
            <a:cxnLst/>
            <a:rect r="r" b="b" t="t" l="l"/>
            <a:pathLst>
              <a:path h="4257145" w="4257145">
                <a:moveTo>
                  <a:pt x="0" y="0"/>
                </a:moveTo>
                <a:lnTo>
                  <a:pt x="4257145" y="0"/>
                </a:lnTo>
                <a:lnTo>
                  <a:pt x="4257145" y="4257145"/>
                </a:lnTo>
                <a:lnTo>
                  <a:pt x="0" y="4257145"/>
                </a:lnTo>
                <a:lnTo>
                  <a:pt x="0" y="0"/>
                </a:lnTo>
                <a:close/>
              </a:path>
            </a:pathLst>
          </a:custGeom>
          <a:blipFill>
            <a:blip r:embed="rId4"/>
            <a:stretch>
              <a:fillRect l="0" t="0" r="0" b="0"/>
            </a:stretch>
          </a:blipFill>
        </p:spPr>
      </p:sp>
      <p:sp>
        <p:nvSpPr>
          <p:cNvPr name="TextBox 6" id="6"/>
          <p:cNvSpPr txBox="true"/>
          <p:nvPr/>
        </p:nvSpPr>
        <p:spPr>
          <a:xfrm rot="0">
            <a:off x="7394014" y="2498440"/>
            <a:ext cx="11384567" cy="1466850"/>
          </a:xfrm>
          <a:prstGeom prst="rect">
            <a:avLst/>
          </a:prstGeom>
        </p:spPr>
        <p:txBody>
          <a:bodyPr anchor="t" rtlCol="false" tIns="0" lIns="0" bIns="0" rIns="0">
            <a:spAutoFit/>
          </a:bodyPr>
          <a:lstStyle/>
          <a:p>
            <a:pPr algn="l">
              <a:lnSpc>
                <a:spcPts val="11422"/>
              </a:lnSpc>
            </a:pPr>
            <a:r>
              <a:rPr lang="en-US" sz="9518" u="sng">
                <a:solidFill>
                  <a:srgbClr val="153969"/>
                </a:solidFill>
                <a:latin typeface="Klein Bold"/>
                <a:ea typeface="Klein Bold"/>
                <a:cs typeface="Klein Bold"/>
                <a:sym typeface="Klein Bold"/>
              </a:rPr>
              <a:t>DSA PROJECT</a:t>
            </a:r>
          </a:p>
        </p:txBody>
      </p:sp>
      <p:sp>
        <p:nvSpPr>
          <p:cNvPr name="TextBox 7" id="7"/>
          <p:cNvSpPr txBox="true"/>
          <p:nvPr/>
        </p:nvSpPr>
        <p:spPr>
          <a:xfrm rot="0">
            <a:off x="7394014" y="4191000"/>
            <a:ext cx="8129741" cy="1895475"/>
          </a:xfrm>
          <a:prstGeom prst="rect">
            <a:avLst/>
          </a:prstGeom>
        </p:spPr>
        <p:txBody>
          <a:bodyPr anchor="t" rtlCol="false" tIns="0" lIns="0" bIns="0" rIns="0">
            <a:spAutoFit/>
          </a:bodyPr>
          <a:lstStyle/>
          <a:p>
            <a:pPr algn="ctr">
              <a:lnSpc>
                <a:spcPts val="7481"/>
              </a:lnSpc>
            </a:pPr>
            <a:r>
              <a:rPr lang="en-US" sz="6234">
                <a:solidFill>
                  <a:srgbClr val="1A72A7"/>
                </a:solidFill>
                <a:latin typeface="Klein Bold"/>
                <a:ea typeface="Klein Bold"/>
                <a:cs typeface="Klein Bold"/>
                <a:sym typeface="Klein Bold"/>
              </a:rPr>
              <a:t>SUDOKU SOLVER VISUALISER</a:t>
            </a:r>
          </a:p>
        </p:txBody>
      </p:sp>
      <p:sp>
        <p:nvSpPr>
          <p:cNvPr name="TextBox 8" id="8"/>
          <p:cNvSpPr txBox="true"/>
          <p:nvPr/>
        </p:nvSpPr>
        <p:spPr>
          <a:xfrm rot="0">
            <a:off x="12429295" y="6953250"/>
            <a:ext cx="7460265" cy="2904489"/>
          </a:xfrm>
          <a:prstGeom prst="rect">
            <a:avLst/>
          </a:prstGeom>
        </p:spPr>
        <p:txBody>
          <a:bodyPr anchor="t" rtlCol="false" tIns="0" lIns="0" bIns="0" rIns="0">
            <a:spAutoFit/>
          </a:bodyPr>
          <a:lstStyle/>
          <a:p>
            <a:pPr algn="just">
              <a:lnSpc>
                <a:spcPts val="5810"/>
              </a:lnSpc>
            </a:pPr>
            <a:r>
              <a:rPr lang="en-US" sz="4150">
                <a:solidFill>
                  <a:srgbClr val="844D21"/>
                </a:solidFill>
                <a:latin typeface="Canva Sans Bold"/>
                <a:ea typeface="Canva Sans Bold"/>
                <a:cs typeface="Canva Sans Bold"/>
                <a:sym typeface="Canva Sans Bold"/>
              </a:rPr>
              <a:t>Name : Anjali Rawat</a:t>
            </a:r>
          </a:p>
          <a:p>
            <a:pPr algn="just">
              <a:lnSpc>
                <a:spcPts val="5810"/>
              </a:lnSpc>
            </a:pPr>
            <a:r>
              <a:rPr lang="en-US" sz="4150">
                <a:solidFill>
                  <a:srgbClr val="844D21"/>
                </a:solidFill>
                <a:latin typeface="Canva Sans Bold"/>
                <a:ea typeface="Canva Sans Bold"/>
                <a:cs typeface="Canva Sans Bold"/>
                <a:sym typeface="Canva Sans Bold"/>
              </a:rPr>
              <a:t>Section : 9SK01</a:t>
            </a:r>
          </a:p>
          <a:p>
            <a:pPr algn="just">
              <a:lnSpc>
                <a:spcPts val="5810"/>
              </a:lnSpc>
            </a:pPr>
            <a:r>
              <a:rPr lang="en-US" sz="4150">
                <a:solidFill>
                  <a:srgbClr val="844D21"/>
                </a:solidFill>
                <a:latin typeface="Canva Sans Bold"/>
                <a:ea typeface="Canva Sans Bold"/>
                <a:cs typeface="Canva Sans Bold"/>
                <a:sym typeface="Canva Sans Bold"/>
              </a:rPr>
              <a:t>Reg no. : 12221846</a:t>
            </a:r>
          </a:p>
          <a:p>
            <a:pPr algn="just">
              <a:lnSpc>
                <a:spcPts val="5810"/>
              </a:lnSpc>
            </a:pPr>
            <a:r>
              <a:rPr lang="en-US" sz="4150">
                <a:solidFill>
                  <a:srgbClr val="844D21"/>
                </a:solidFill>
                <a:latin typeface="Canva Sans Bold"/>
                <a:ea typeface="Canva Sans Bold"/>
                <a:cs typeface="Canva Sans Bold"/>
                <a:sym typeface="Canva Sans Bold"/>
              </a:rPr>
              <a:t>Course : Btech CSE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167114" y="-1836715"/>
            <a:ext cx="13960430" cy="13960430"/>
          </a:xfrm>
          <a:custGeom>
            <a:avLst/>
            <a:gdLst/>
            <a:ahLst/>
            <a:cxnLst/>
            <a:rect r="r" b="b" t="t" l="l"/>
            <a:pathLst>
              <a:path h="13960430" w="13960430">
                <a:moveTo>
                  <a:pt x="0" y="0"/>
                </a:moveTo>
                <a:lnTo>
                  <a:pt x="13960431" y="0"/>
                </a:lnTo>
                <a:lnTo>
                  <a:pt x="13960431" y="13960430"/>
                </a:lnTo>
                <a:lnTo>
                  <a:pt x="0" y="139604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20306" y="3068387"/>
            <a:ext cx="6088798" cy="998855"/>
          </a:xfrm>
          <a:prstGeom prst="rect">
            <a:avLst/>
          </a:prstGeom>
        </p:spPr>
        <p:txBody>
          <a:bodyPr anchor="t" rtlCol="false" tIns="0" lIns="0" bIns="0" rIns="0">
            <a:spAutoFit/>
          </a:bodyPr>
          <a:lstStyle/>
          <a:p>
            <a:pPr algn="l">
              <a:lnSpc>
                <a:spcPts val="7930"/>
              </a:lnSpc>
            </a:pPr>
            <a:r>
              <a:rPr lang="en-US" sz="6100" u="sng">
                <a:solidFill>
                  <a:srgbClr val="2A2E3A"/>
                </a:solidFill>
                <a:latin typeface="Klein Bold"/>
                <a:ea typeface="Klein Bold"/>
                <a:cs typeface="Klein Bold"/>
                <a:sym typeface="Klein Bold"/>
              </a:rPr>
              <a:t>INTRODUCTION</a:t>
            </a:r>
          </a:p>
        </p:txBody>
      </p:sp>
      <p:sp>
        <p:nvSpPr>
          <p:cNvPr name="TextBox 4" id="4"/>
          <p:cNvSpPr txBox="true"/>
          <p:nvPr/>
        </p:nvSpPr>
        <p:spPr>
          <a:xfrm rot="0">
            <a:off x="320306" y="4574977"/>
            <a:ext cx="6088798" cy="2999105"/>
          </a:xfrm>
          <a:prstGeom prst="rect">
            <a:avLst/>
          </a:prstGeom>
        </p:spPr>
        <p:txBody>
          <a:bodyPr anchor="t" rtlCol="false" tIns="0" lIns="0" bIns="0" rIns="0">
            <a:spAutoFit/>
          </a:bodyPr>
          <a:lstStyle/>
          <a:p>
            <a:pPr algn="ctr">
              <a:lnSpc>
                <a:spcPts val="7930"/>
              </a:lnSpc>
            </a:pPr>
            <a:r>
              <a:rPr lang="en-US" sz="6100">
                <a:solidFill>
                  <a:srgbClr val="1A72A7"/>
                </a:solidFill>
                <a:latin typeface="Klein Bold"/>
                <a:ea typeface="Klein Bold"/>
                <a:cs typeface="Klein Bold"/>
                <a:sym typeface="Klein Bold"/>
              </a:rPr>
              <a:t>Sudoku Solver Visualizer</a:t>
            </a:r>
          </a:p>
          <a:p>
            <a:pPr algn="ctr">
              <a:lnSpc>
                <a:spcPts val="7930"/>
              </a:lnSpc>
            </a:pPr>
          </a:p>
        </p:txBody>
      </p:sp>
      <p:sp>
        <p:nvSpPr>
          <p:cNvPr name="TextBox 5" id="5"/>
          <p:cNvSpPr txBox="true"/>
          <p:nvPr/>
        </p:nvSpPr>
        <p:spPr>
          <a:xfrm rot="0">
            <a:off x="7793317" y="611026"/>
            <a:ext cx="9920103" cy="8647274"/>
          </a:xfrm>
          <a:prstGeom prst="rect">
            <a:avLst/>
          </a:prstGeom>
        </p:spPr>
        <p:txBody>
          <a:bodyPr anchor="t" rtlCol="false" tIns="0" lIns="0" bIns="0" rIns="0">
            <a:spAutoFit/>
          </a:bodyPr>
          <a:lstStyle/>
          <a:p>
            <a:pPr algn="l" marL="659823" indent="-329912" lvl="1">
              <a:lnSpc>
                <a:spcPts val="4278"/>
              </a:lnSpc>
              <a:buFont typeface="Arial"/>
              <a:buChar char="•"/>
            </a:pPr>
            <a:r>
              <a:rPr lang="en-US" sz="3056">
                <a:solidFill>
                  <a:srgbClr val="000000"/>
                </a:solidFill>
                <a:latin typeface="Canva Sans"/>
                <a:ea typeface="Canva Sans"/>
                <a:cs typeface="Canva Sans"/>
                <a:sym typeface="Canva Sans"/>
              </a:rPr>
              <a:t>The Sudoku Solver Visualizer combines algorithmic problem-solving with Java GUI development, showcasing real-time puzzle solving.</a:t>
            </a:r>
          </a:p>
          <a:p>
            <a:pPr algn="l">
              <a:lnSpc>
                <a:spcPts val="4278"/>
              </a:lnSpc>
            </a:pPr>
          </a:p>
          <a:p>
            <a:pPr algn="l" marL="659823" indent="-329912" lvl="1">
              <a:lnSpc>
                <a:spcPts val="4278"/>
              </a:lnSpc>
              <a:buFont typeface="Arial"/>
              <a:buChar char="•"/>
            </a:pPr>
            <a:r>
              <a:rPr lang="en-US" sz="3056">
                <a:solidFill>
                  <a:srgbClr val="000000"/>
                </a:solidFill>
                <a:latin typeface="Canva Sans"/>
                <a:ea typeface="Canva Sans"/>
                <a:cs typeface="Canva Sans"/>
                <a:sym typeface="Canva Sans"/>
              </a:rPr>
              <a:t>This project aims to illustrate the efficiency of backtracking algorithms in solving Sudoku puzzles.</a:t>
            </a:r>
          </a:p>
          <a:p>
            <a:pPr algn="l">
              <a:lnSpc>
                <a:spcPts val="4278"/>
              </a:lnSpc>
            </a:pPr>
          </a:p>
          <a:p>
            <a:pPr algn="l" marL="659823" indent="-329912" lvl="1">
              <a:lnSpc>
                <a:spcPts val="4278"/>
              </a:lnSpc>
              <a:buFont typeface="Arial"/>
              <a:buChar char="•"/>
            </a:pPr>
            <a:r>
              <a:rPr lang="en-US" sz="3056">
                <a:solidFill>
                  <a:srgbClr val="000000"/>
                </a:solidFill>
                <a:latin typeface="Canva Sans"/>
                <a:ea typeface="Canva Sans"/>
                <a:cs typeface="Canva Sans"/>
                <a:sym typeface="Canva Sans"/>
              </a:rPr>
              <a:t>By visualizing each step, it enhances understanding of algorithmic principles and their practical application in software development.</a:t>
            </a:r>
          </a:p>
          <a:p>
            <a:pPr algn="l">
              <a:lnSpc>
                <a:spcPts val="4149"/>
              </a:lnSpc>
            </a:pPr>
          </a:p>
          <a:p>
            <a:pPr algn="l" marL="659823" indent="-329912" lvl="1">
              <a:lnSpc>
                <a:spcPts val="4278"/>
              </a:lnSpc>
              <a:buFont typeface="Arial"/>
              <a:buChar char="•"/>
            </a:pPr>
            <a:r>
              <a:rPr lang="en-US" sz="3056">
                <a:solidFill>
                  <a:srgbClr val="000000"/>
                </a:solidFill>
                <a:latin typeface="Canva Sans"/>
                <a:ea typeface="Canva Sans"/>
                <a:cs typeface="Canva Sans"/>
                <a:sym typeface="Canva Sans"/>
              </a:rPr>
              <a:t>Join us as we delve into the intricacies of Sudoku solving and the educational benefits it offers in algorithmic thinking and Java programming.</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0" y="0"/>
            <a:ext cx="6515882" cy="10287000"/>
            <a:chOff x="0" y="0"/>
            <a:chExt cx="1716117" cy="2709333"/>
          </a:xfrm>
        </p:grpSpPr>
        <p:sp>
          <p:nvSpPr>
            <p:cNvPr name="Freeform 3" id="3"/>
            <p:cNvSpPr/>
            <p:nvPr/>
          </p:nvSpPr>
          <p:spPr>
            <a:xfrm flipH="false" flipV="false" rot="0">
              <a:off x="0" y="0"/>
              <a:ext cx="1716117" cy="2709333"/>
            </a:xfrm>
            <a:custGeom>
              <a:avLst/>
              <a:gdLst/>
              <a:ahLst/>
              <a:cxnLst/>
              <a:rect r="r" b="b" t="t" l="l"/>
              <a:pathLst>
                <a:path h="2709333" w="1716117">
                  <a:moveTo>
                    <a:pt x="0" y="0"/>
                  </a:moveTo>
                  <a:lnTo>
                    <a:pt x="1716117" y="0"/>
                  </a:lnTo>
                  <a:lnTo>
                    <a:pt x="1716117" y="2709333"/>
                  </a:lnTo>
                  <a:lnTo>
                    <a:pt x="0" y="2709333"/>
                  </a:lnTo>
                  <a:close/>
                </a:path>
              </a:pathLst>
            </a:custGeom>
            <a:solidFill>
              <a:srgbClr val="FFFFFF"/>
            </a:solidFill>
          </p:spPr>
        </p:sp>
        <p:sp>
          <p:nvSpPr>
            <p:cNvPr name="TextBox 4" id="4"/>
            <p:cNvSpPr txBox="true"/>
            <p:nvPr/>
          </p:nvSpPr>
          <p:spPr>
            <a:xfrm>
              <a:off x="0" y="-38100"/>
              <a:ext cx="1716117" cy="2747433"/>
            </a:xfrm>
            <a:prstGeom prst="rect">
              <a:avLst/>
            </a:prstGeom>
          </p:spPr>
          <p:txBody>
            <a:bodyPr anchor="ctr" rtlCol="false" tIns="50800" lIns="50800" bIns="50800" rIns="50800"/>
            <a:lstStyle/>
            <a:p>
              <a:pPr algn="ctr">
                <a:lnSpc>
                  <a:spcPts val="2100"/>
                </a:lnSpc>
              </a:pPr>
            </a:p>
          </p:txBody>
        </p:sp>
      </p:grpSp>
      <p:sp>
        <p:nvSpPr>
          <p:cNvPr name="TextBox 5" id="5"/>
          <p:cNvSpPr txBox="true"/>
          <p:nvPr/>
        </p:nvSpPr>
        <p:spPr>
          <a:xfrm rot="0">
            <a:off x="-115496" y="3279609"/>
            <a:ext cx="6746873" cy="2374265"/>
          </a:xfrm>
          <a:prstGeom prst="rect">
            <a:avLst/>
          </a:prstGeom>
        </p:spPr>
        <p:txBody>
          <a:bodyPr anchor="t" rtlCol="false" tIns="0" lIns="0" bIns="0" rIns="0">
            <a:spAutoFit/>
          </a:bodyPr>
          <a:lstStyle/>
          <a:p>
            <a:pPr algn="ctr">
              <a:lnSpc>
                <a:spcPts val="9489"/>
              </a:lnSpc>
            </a:pPr>
            <a:r>
              <a:rPr lang="en-US" sz="7299" u="sng">
                <a:solidFill>
                  <a:srgbClr val="7F7E7E"/>
                </a:solidFill>
                <a:latin typeface="Klein Bold"/>
                <a:ea typeface="Klein Bold"/>
                <a:cs typeface="Klein Bold"/>
                <a:sym typeface="Klein Bold"/>
              </a:rPr>
              <a:t>Use of Swing in Java</a:t>
            </a:r>
          </a:p>
        </p:txBody>
      </p:sp>
      <p:sp>
        <p:nvSpPr>
          <p:cNvPr name="TextBox 6" id="6"/>
          <p:cNvSpPr txBox="true"/>
          <p:nvPr/>
        </p:nvSpPr>
        <p:spPr>
          <a:xfrm rot="0">
            <a:off x="7542413" y="614271"/>
            <a:ext cx="10099174" cy="8915583"/>
          </a:xfrm>
          <a:prstGeom prst="rect">
            <a:avLst/>
          </a:prstGeom>
        </p:spPr>
        <p:txBody>
          <a:bodyPr anchor="t" rtlCol="false" tIns="0" lIns="0" bIns="0" rIns="0">
            <a:spAutoFit/>
          </a:bodyPr>
          <a:lstStyle/>
          <a:p>
            <a:pPr algn="l">
              <a:lnSpc>
                <a:spcPts val="4714"/>
              </a:lnSpc>
            </a:pPr>
            <a:r>
              <a:rPr lang="en-US" sz="3367">
                <a:solidFill>
                  <a:srgbClr val="2A2E3A"/>
                </a:solidFill>
                <a:latin typeface="Times New Roman"/>
                <a:ea typeface="Times New Roman"/>
                <a:cs typeface="Times New Roman"/>
                <a:sym typeface="Times New Roman"/>
              </a:rPr>
              <a:t>Java Swing is a powerful toolkit for building graphical user interfaces (GUIs) in Java applications. It provides a comprehensive set of components, including buttons, labels, text fields, and more, that enable developers to create interactive and visually appealing user interfaces. </a:t>
            </a:r>
          </a:p>
          <a:p>
            <a:pPr algn="l">
              <a:lnSpc>
                <a:spcPts val="4714"/>
              </a:lnSpc>
            </a:pPr>
          </a:p>
          <a:p>
            <a:pPr algn="l">
              <a:lnSpc>
                <a:spcPts val="4714"/>
              </a:lnSpc>
            </a:pPr>
            <a:r>
              <a:rPr lang="en-US" sz="3367">
                <a:solidFill>
                  <a:srgbClr val="2A2E3A"/>
                </a:solidFill>
                <a:latin typeface="Times New Roman"/>
                <a:ea typeface="Times New Roman"/>
                <a:cs typeface="Times New Roman"/>
                <a:sym typeface="Times New Roman"/>
              </a:rPr>
              <a:t>Swing's event-driven architecture allows for seamless handling of user interactions, such as button clicks and mouse movements. Its platform independence ensures that GUIs built with Swing can run on various operating systems without modification.</a:t>
            </a:r>
          </a:p>
          <a:p>
            <a:pPr algn="l">
              <a:lnSpc>
                <a:spcPts val="4714"/>
              </a:lnSpc>
            </a:pPr>
          </a:p>
          <a:p>
            <a:pPr algn="l">
              <a:lnSpc>
                <a:spcPts val="4714"/>
              </a:lnSpc>
            </a:pPr>
            <a:r>
              <a:rPr lang="en-US" sz="3367">
                <a:solidFill>
                  <a:srgbClr val="2A2E3A"/>
                </a:solidFill>
                <a:latin typeface="Times New Roman"/>
                <a:ea typeface="Times New Roman"/>
                <a:cs typeface="Times New Roman"/>
                <a:sym typeface="Times New Roman"/>
              </a:rPr>
              <a:t>Overall, Swing remains a cornerstone in Java development for creating robust and user-friendly applications with rich graphical interfaces.</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0" y="188605"/>
            <a:ext cx="6824495" cy="10919667"/>
          </a:xfrm>
          <a:prstGeom prst="rect">
            <a:avLst/>
          </a:prstGeom>
        </p:spPr>
        <p:txBody>
          <a:bodyPr anchor="t" rtlCol="false" tIns="0" lIns="0" bIns="0" rIns="0">
            <a:spAutoFit/>
          </a:bodyPr>
          <a:lstStyle/>
          <a:p>
            <a:pPr algn="ctr">
              <a:lnSpc>
                <a:spcPts val="3482"/>
              </a:lnSpc>
            </a:pPr>
            <a:r>
              <a:rPr lang="en-US" sz="2487">
                <a:solidFill>
                  <a:srgbClr val="000000"/>
                </a:solidFill>
                <a:latin typeface="Canva Sans Bold"/>
                <a:ea typeface="Canva Sans Bold"/>
                <a:cs typeface="Canva Sans Bold"/>
                <a:sym typeface="Canva Sans Bold"/>
              </a:rPr>
              <a:t>import javax.swing.*;</a:t>
            </a:r>
          </a:p>
          <a:p>
            <a:pPr algn="ctr">
              <a:lnSpc>
                <a:spcPts val="3482"/>
              </a:lnSpc>
            </a:pPr>
            <a:r>
              <a:rPr lang="en-US" sz="2487">
                <a:solidFill>
                  <a:srgbClr val="000000"/>
                </a:solidFill>
                <a:latin typeface="Canva Sans Bold"/>
                <a:ea typeface="Canva Sans Bold"/>
                <a:cs typeface="Canva Sans Bold"/>
                <a:sym typeface="Canva Sans Bold"/>
              </a:rPr>
              <a:t>import java.awt.*;</a:t>
            </a:r>
          </a:p>
          <a:p>
            <a:pPr algn="ctr">
              <a:lnSpc>
                <a:spcPts val="3482"/>
              </a:lnSpc>
            </a:pPr>
            <a:r>
              <a:rPr lang="en-US" sz="2487">
                <a:solidFill>
                  <a:srgbClr val="000000"/>
                </a:solidFill>
                <a:latin typeface="Canva Sans Bold"/>
                <a:ea typeface="Canva Sans Bold"/>
                <a:cs typeface="Canva Sans Bold"/>
                <a:sym typeface="Canva Sans Bold"/>
              </a:rPr>
              <a:t>import javax.swing.border.Border;</a:t>
            </a:r>
          </a:p>
          <a:p>
            <a:pPr algn="ctr">
              <a:lnSpc>
                <a:spcPts val="3482"/>
              </a:lnSpc>
            </a:pPr>
            <a:r>
              <a:rPr lang="en-US" sz="2487">
                <a:solidFill>
                  <a:srgbClr val="000000"/>
                </a:solidFill>
                <a:latin typeface="Canva Sans Bold"/>
                <a:ea typeface="Canva Sans Bold"/>
                <a:cs typeface="Canva Sans Bold"/>
                <a:sym typeface="Canva Sans Bold"/>
              </a:rPr>
              <a:t>import javax.swing.border.LineBorder;</a:t>
            </a:r>
          </a:p>
          <a:p>
            <a:pPr algn="ctr">
              <a:lnSpc>
                <a:spcPts val="3482"/>
              </a:lnSpc>
            </a:pPr>
          </a:p>
          <a:p>
            <a:pPr algn="ctr">
              <a:lnSpc>
                <a:spcPts val="3482"/>
              </a:lnSpc>
            </a:pPr>
          </a:p>
          <a:p>
            <a:pPr algn="ctr">
              <a:lnSpc>
                <a:spcPts val="3482"/>
              </a:lnSpc>
            </a:pPr>
            <a:r>
              <a:rPr lang="en-US" sz="2487">
                <a:solidFill>
                  <a:srgbClr val="000000"/>
                </a:solidFill>
                <a:latin typeface="Canva Sans Bold"/>
                <a:ea typeface="Canva Sans Bold"/>
                <a:cs typeface="Canva Sans Bold"/>
                <a:sym typeface="Canva Sans Bold"/>
              </a:rPr>
              <a:t>public class SudokuSolverGUI {</a:t>
            </a:r>
          </a:p>
          <a:p>
            <a:pPr algn="ctr">
              <a:lnSpc>
                <a:spcPts val="3482"/>
              </a:lnSpc>
            </a:pPr>
          </a:p>
          <a:p>
            <a:pPr algn="ctr">
              <a:lnSpc>
                <a:spcPts val="3482"/>
              </a:lnSpc>
            </a:pPr>
            <a:r>
              <a:rPr lang="en-US" sz="2487">
                <a:solidFill>
                  <a:srgbClr val="000000"/>
                </a:solidFill>
                <a:latin typeface="Canva Sans Bold"/>
                <a:ea typeface="Canva Sans Bold"/>
                <a:cs typeface="Canva Sans Bold"/>
                <a:sym typeface="Canva Sans Bold"/>
              </a:rPr>
              <a:t>   final static int N = 9; // Size of the Sudoku grid</a:t>
            </a:r>
          </a:p>
          <a:p>
            <a:pPr algn="ctr">
              <a:lnSpc>
                <a:spcPts val="3482"/>
              </a:lnSpc>
            </a:pPr>
            <a:r>
              <a:rPr lang="en-US" sz="2487">
                <a:solidFill>
                  <a:srgbClr val="000000"/>
                </a:solidFill>
                <a:latin typeface="Canva Sans Bold"/>
                <a:ea typeface="Canva Sans Bold"/>
                <a:cs typeface="Canva Sans Bold"/>
                <a:sym typeface="Canva Sans Bold"/>
              </a:rPr>
              <a:t>   static JLabel[][] jLabel = new JLabel[N][N];</a:t>
            </a:r>
          </a:p>
          <a:p>
            <a:pPr algn="ctr">
              <a:lnSpc>
                <a:spcPts val="3482"/>
              </a:lnSpc>
            </a:pPr>
          </a:p>
          <a:p>
            <a:pPr algn="ctr">
              <a:lnSpc>
                <a:spcPts val="3482"/>
              </a:lnSpc>
            </a:pPr>
            <a:r>
              <a:rPr lang="en-US" sz="2487">
                <a:solidFill>
                  <a:srgbClr val="000000"/>
                </a:solidFill>
                <a:latin typeface="Canva Sans Bold"/>
                <a:ea typeface="Canva Sans Bold"/>
                <a:cs typeface="Canva Sans Bold"/>
                <a:sym typeface="Canva Sans Bold"/>
              </a:rPr>
              <a:t>   static int board[][] = {</a:t>
            </a:r>
          </a:p>
          <a:p>
            <a:pPr algn="ctr">
              <a:lnSpc>
                <a:spcPts val="3482"/>
              </a:lnSpc>
            </a:pPr>
            <a:r>
              <a:rPr lang="en-US" sz="2487">
                <a:solidFill>
                  <a:srgbClr val="000000"/>
                </a:solidFill>
                <a:latin typeface="Canva Sans Bold"/>
                <a:ea typeface="Canva Sans Bold"/>
                <a:cs typeface="Canva Sans Bold"/>
                <a:sym typeface="Canva Sans Bold"/>
              </a:rPr>
              <a:t>           {5, 3, 0, 0, 7, 0, 0, 0, 0},</a:t>
            </a:r>
          </a:p>
          <a:p>
            <a:pPr algn="ctr">
              <a:lnSpc>
                <a:spcPts val="3482"/>
              </a:lnSpc>
            </a:pPr>
            <a:r>
              <a:rPr lang="en-US" sz="2487">
                <a:solidFill>
                  <a:srgbClr val="000000"/>
                </a:solidFill>
                <a:latin typeface="Canva Sans Bold"/>
                <a:ea typeface="Canva Sans Bold"/>
                <a:cs typeface="Canva Sans Bold"/>
                <a:sym typeface="Canva Sans Bold"/>
              </a:rPr>
              <a:t>           {6, 0, 0, 1, 9, 5, 0, 0, 0},</a:t>
            </a:r>
          </a:p>
          <a:p>
            <a:pPr algn="ctr">
              <a:lnSpc>
                <a:spcPts val="3482"/>
              </a:lnSpc>
            </a:pPr>
            <a:r>
              <a:rPr lang="en-US" sz="2487">
                <a:solidFill>
                  <a:srgbClr val="000000"/>
                </a:solidFill>
                <a:latin typeface="Canva Sans Bold"/>
                <a:ea typeface="Canva Sans Bold"/>
                <a:cs typeface="Canva Sans Bold"/>
                <a:sym typeface="Canva Sans Bold"/>
              </a:rPr>
              <a:t>           {0, 9, 8, 0, 0, 0, 0, 6, 0},</a:t>
            </a:r>
          </a:p>
          <a:p>
            <a:pPr algn="ctr">
              <a:lnSpc>
                <a:spcPts val="3482"/>
              </a:lnSpc>
            </a:pPr>
            <a:r>
              <a:rPr lang="en-US" sz="2487">
                <a:solidFill>
                  <a:srgbClr val="000000"/>
                </a:solidFill>
                <a:latin typeface="Canva Sans Bold"/>
                <a:ea typeface="Canva Sans Bold"/>
                <a:cs typeface="Canva Sans Bold"/>
                <a:sym typeface="Canva Sans Bold"/>
              </a:rPr>
              <a:t>           {8, 0, 0, 0, 6, 0, 0, 0, 3},</a:t>
            </a:r>
          </a:p>
          <a:p>
            <a:pPr algn="ctr">
              <a:lnSpc>
                <a:spcPts val="3482"/>
              </a:lnSpc>
            </a:pPr>
            <a:r>
              <a:rPr lang="en-US" sz="2487">
                <a:solidFill>
                  <a:srgbClr val="000000"/>
                </a:solidFill>
                <a:latin typeface="Canva Sans Bold"/>
                <a:ea typeface="Canva Sans Bold"/>
                <a:cs typeface="Canva Sans Bold"/>
                <a:sym typeface="Canva Sans Bold"/>
              </a:rPr>
              <a:t>           {4, 0, 0, 8, 0, 3, 0, 0, 1},</a:t>
            </a:r>
          </a:p>
          <a:p>
            <a:pPr algn="ctr">
              <a:lnSpc>
                <a:spcPts val="3482"/>
              </a:lnSpc>
            </a:pPr>
            <a:r>
              <a:rPr lang="en-US" sz="2487">
                <a:solidFill>
                  <a:srgbClr val="000000"/>
                </a:solidFill>
                <a:latin typeface="Canva Sans Bold"/>
                <a:ea typeface="Canva Sans Bold"/>
                <a:cs typeface="Canva Sans Bold"/>
                <a:sym typeface="Canva Sans Bold"/>
              </a:rPr>
              <a:t>           {7, 0, 0, 0, 2, 0, 0, 0, 6},</a:t>
            </a:r>
          </a:p>
          <a:p>
            <a:pPr algn="ctr">
              <a:lnSpc>
                <a:spcPts val="3482"/>
              </a:lnSpc>
            </a:pPr>
            <a:r>
              <a:rPr lang="en-US" sz="2487">
                <a:solidFill>
                  <a:srgbClr val="000000"/>
                </a:solidFill>
                <a:latin typeface="Canva Sans Bold"/>
                <a:ea typeface="Canva Sans Bold"/>
                <a:cs typeface="Canva Sans Bold"/>
                <a:sym typeface="Canva Sans Bold"/>
              </a:rPr>
              <a:t>           {0, 6, 0, 0, 0, 0, 2, 8, 0},</a:t>
            </a:r>
          </a:p>
          <a:p>
            <a:pPr algn="ctr">
              <a:lnSpc>
                <a:spcPts val="3482"/>
              </a:lnSpc>
            </a:pPr>
            <a:r>
              <a:rPr lang="en-US" sz="2487">
                <a:solidFill>
                  <a:srgbClr val="000000"/>
                </a:solidFill>
                <a:latin typeface="Canva Sans Bold"/>
                <a:ea typeface="Canva Sans Bold"/>
                <a:cs typeface="Canva Sans Bold"/>
                <a:sym typeface="Canva Sans Bold"/>
              </a:rPr>
              <a:t>           {0, 0, 0, 4, 1, 9, 0, 0, 5},</a:t>
            </a:r>
          </a:p>
          <a:p>
            <a:pPr algn="ctr">
              <a:lnSpc>
                <a:spcPts val="3482"/>
              </a:lnSpc>
            </a:pPr>
            <a:r>
              <a:rPr lang="en-US" sz="2487">
                <a:solidFill>
                  <a:srgbClr val="000000"/>
                </a:solidFill>
                <a:latin typeface="Canva Sans Bold"/>
                <a:ea typeface="Canva Sans Bold"/>
                <a:cs typeface="Canva Sans Bold"/>
                <a:sym typeface="Canva Sans Bold"/>
              </a:rPr>
              <a:t>           {0, 0, 0, 0, 8, 0, 0, 7, 9}</a:t>
            </a:r>
          </a:p>
          <a:p>
            <a:pPr algn="ctr">
              <a:lnSpc>
                <a:spcPts val="3482"/>
              </a:lnSpc>
            </a:pPr>
            <a:r>
              <a:rPr lang="en-US" sz="2487">
                <a:solidFill>
                  <a:srgbClr val="000000"/>
                </a:solidFill>
                <a:latin typeface="Canva Sans Bold"/>
                <a:ea typeface="Canva Sans Bold"/>
                <a:cs typeface="Canva Sans Bold"/>
                <a:sym typeface="Canva Sans Bold"/>
              </a:rPr>
              <a:t>   };</a:t>
            </a:r>
          </a:p>
          <a:p>
            <a:pPr algn="ctr">
              <a:lnSpc>
                <a:spcPts val="3482"/>
              </a:lnSpc>
            </a:pPr>
          </a:p>
          <a:p>
            <a:pPr algn="ctr">
              <a:lnSpc>
                <a:spcPts val="3482"/>
              </a:lnSpc>
            </a:pPr>
          </a:p>
        </p:txBody>
      </p:sp>
      <p:sp>
        <p:nvSpPr>
          <p:cNvPr name="TextBox 3" id="3"/>
          <p:cNvSpPr txBox="true"/>
          <p:nvPr/>
        </p:nvSpPr>
        <p:spPr>
          <a:xfrm rot="0">
            <a:off x="7234415" y="179080"/>
            <a:ext cx="5594132" cy="10790886"/>
          </a:xfrm>
          <a:prstGeom prst="rect">
            <a:avLst/>
          </a:prstGeom>
        </p:spPr>
        <p:txBody>
          <a:bodyPr anchor="t" rtlCol="false" tIns="0" lIns="0" bIns="0" rIns="0">
            <a:spAutoFit/>
          </a:bodyPr>
          <a:lstStyle/>
          <a:p>
            <a:pPr algn="ctr">
              <a:lnSpc>
                <a:spcPts val="3748"/>
              </a:lnSpc>
            </a:pPr>
            <a:r>
              <a:rPr lang="en-US" sz="2677">
                <a:solidFill>
                  <a:srgbClr val="000000"/>
                </a:solidFill>
                <a:latin typeface="Canva Sans Bold"/>
                <a:ea typeface="Canva Sans Bold"/>
                <a:cs typeface="Canva Sans Bold"/>
                <a:sym typeface="Canva Sans Bold"/>
              </a:rPr>
              <a:t>   static int board2[][] = {</a:t>
            </a:r>
          </a:p>
          <a:p>
            <a:pPr algn="ctr">
              <a:lnSpc>
                <a:spcPts val="3748"/>
              </a:lnSpc>
            </a:pPr>
            <a:r>
              <a:rPr lang="en-US" sz="2677">
                <a:solidFill>
                  <a:srgbClr val="000000"/>
                </a:solidFill>
                <a:latin typeface="Canva Sans Bold"/>
                <a:ea typeface="Canva Sans Bold"/>
                <a:cs typeface="Canva Sans Bold"/>
                <a:sym typeface="Canva Sans Bold"/>
              </a:rPr>
              <a:t>           {0, 0, 0, 6, 0, 0, 4, 0, 0},</a:t>
            </a:r>
          </a:p>
          <a:p>
            <a:pPr algn="ctr">
              <a:lnSpc>
                <a:spcPts val="3748"/>
              </a:lnSpc>
            </a:pPr>
            <a:r>
              <a:rPr lang="en-US" sz="2677">
                <a:solidFill>
                  <a:srgbClr val="000000"/>
                </a:solidFill>
                <a:latin typeface="Canva Sans Bold"/>
                <a:ea typeface="Canva Sans Bold"/>
                <a:cs typeface="Canva Sans Bold"/>
                <a:sym typeface="Canva Sans Bold"/>
              </a:rPr>
              <a:t>           {7, 0, 0, 0, 0, 3, 6, 0, 0},</a:t>
            </a:r>
          </a:p>
          <a:p>
            <a:pPr algn="ctr">
              <a:lnSpc>
                <a:spcPts val="3748"/>
              </a:lnSpc>
            </a:pPr>
            <a:r>
              <a:rPr lang="en-US" sz="2677">
                <a:solidFill>
                  <a:srgbClr val="000000"/>
                </a:solidFill>
                <a:latin typeface="Canva Sans Bold"/>
                <a:ea typeface="Canva Sans Bold"/>
                <a:cs typeface="Canva Sans Bold"/>
                <a:sym typeface="Canva Sans Bold"/>
              </a:rPr>
              <a:t>           {0, 0, 0, 0, 9, 1, 0, 8, 0},</a:t>
            </a:r>
          </a:p>
          <a:p>
            <a:pPr algn="ctr">
              <a:lnSpc>
                <a:spcPts val="3748"/>
              </a:lnSpc>
            </a:pPr>
            <a:r>
              <a:rPr lang="en-US" sz="2677">
                <a:solidFill>
                  <a:srgbClr val="000000"/>
                </a:solidFill>
                <a:latin typeface="Canva Sans Bold"/>
                <a:ea typeface="Canva Sans Bold"/>
                <a:cs typeface="Canva Sans Bold"/>
                <a:sym typeface="Canva Sans Bold"/>
              </a:rPr>
              <a:t>           {0, 0, 0, 0, 0, 0, 0, 0, 0},</a:t>
            </a:r>
          </a:p>
          <a:p>
            <a:pPr algn="ctr">
              <a:lnSpc>
                <a:spcPts val="3748"/>
              </a:lnSpc>
            </a:pPr>
            <a:r>
              <a:rPr lang="en-US" sz="2677">
                <a:solidFill>
                  <a:srgbClr val="000000"/>
                </a:solidFill>
                <a:latin typeface="Canva Sans Bold"/>
                <a:ea typeface="Canva Sans Bold"/>
                <a:cs typeface="Canva Sans Bold"/>
                <a:sym typeface="Canva Sans Bold"/>
              </a:rPr>
              <a:t>           {0, 5, 0, 1, 8, 0, 0, 0, 3},</a:t>
            </a:r>
          </a:p>
          <a:p>
            <a:pPr algn="ctr">
              <a:lnSpc>
                <a:spcPts val="3748"/>
              </a:lnSpc>
            </a:pPr>
            <a:r>
              <a:rPr lang="en-US" sz="2677">
                <a:solidFill>
                  <a:srgbClr val="000000"/>
                </a:solidFill>
                <a:latin typeface="Canva Sans Bold"/>
                <a:ea typeface="Canva Sans Bold"/>
                <a:cs typeface="Canva Sans Bold"/>
                <a:sym typeface="Canva Sans Bold"/>
              </a:rPr>
              <a:t>           {0, 0, 0, 3, 0, 6, 0, 4, 5},</a:t>
            </a:r>
          </a:p>
          <a:p>
            <a:pPr algn="ctr">
              <a:lnSpc>
                <a:spcPts val="3748"/>
              </a:lnSpc>
            </a:pPr>
            <a:r>
              <a:rPr lang="en-US" sz="2677">
                <a:solidFill>
                  <a:srgbClr val="000000"/>
                </a:solidFill>
                <a:latin typeface="Canva Sans Bold"/>
                <a:ea typeface="Canva Sans Bold"/>
                <a:cs typeface="Canva Sans Bold"/>
                <a:sym typeface="Canva Sans Bold"/>
              </a:rPr>
              <a:t>           {0, 4, 0, 2, 0, 0, 0, 6, 0},</a:t>
            </a:r>
          </a:p>
          <a:p>
            <a:pPr algn="ctr">
              <a:lnSpc>
                <a:spcPts val="3748"/>
              </a:lnSpc>
            </a:pPr>
            <a:r>
              <a:rPr lang="en-US" sz="2677">
                <a:solidFill>
                  <a:srgbClr val="000000"/>
                </a:solidFill>
                <a:latin typeface="Canva Sans Bold"/>
                <a:ea typeface="Canva Sans Bold"/>
                <a:cs typeface="Canva Sans Bold"/>
                <a:sym typeface="Canva Sans Bold"/>
              </a:rPr>
              <a:t>           {9, 0, 3, 0, 0, 0, 0, 0, 0},</a:t>
            </a:r>
          </a:p>
          <a:p>
            <a:pPr algn="ctr">
              <a:lnSpc>
                <a:spcPts val="3748"/>
              </a:lnSpc>
            </a:pPr>
            <a:r>
              <a:rPr lang="en-US" sz="2677">
                <a:solidFill>
                  <a:srgbClr val="000000"/>
                </a:solidFill>
                <a:latin typeface="Canva Sans Bold"/>
                <a:ea typeface="Canva Sans Bold"/>
                <a:cs typeface="Canva Sans Bold"/>
                <a:sym typeface="Canva Sans Bold"/>
              </a:rPr>
              <a:t>           {0, 2, 0, 0, 0, 0, 1, 0, 0}</a:t>
            </a:r>
          </a:p>
          <a:p>
            <a:pPr algn="ctr">
              <a:lnSpc>
                <a:spcPts val="3748"/>
              </a:lnSpc>
            </a:pPr>
            <a:r>
              <a:rPr lang="en-US" sz="2677">
                <a:solidFill>
                  <a:srgbClr val="000000"/>
                </a:solidFill>
                <a:latin typeface="Canva Sans Bold"/>
                <a:ea typeface="Canva Sans Bold"/>
                <a:cs typeface="Canva Sans Bold"/>
                <a:sym typeface="Canva Sans Bold"/>
              </a:rPr>
              <a:t>   };</a:t>
            </a:r>
          </a:p>
          <a:p>
            <a:pPr algn="ctr">
              <a:lnSpc>
                <a:spcPts val="3748"/>
              </a:lnSpc>
            </a:pPr>
          </a:p>
          <a:p>
            <a:pPr algn="ctr">
              <a:lnSpc>
                <a:spcPts val="3748"/>
              </a:lnSpc>
            </a:pPr>
            <a:r>
              <a:rPr lang="en-US" sz="2677">
                <a:solidFill>
                  <a:srgbClr val="000000"/>
                </a:solidFill>
                <a:latin typeface="Canva Sans Bold"/>
                <a:ea typeface="Canva Sans Bold"/>
                <a:cs typeface="Canva Sans Bold"/>
                <a:sym typeface="Canva Sans Bold"/>
              </a:rPr>
              <a:t>   static void printSolution() {</a:t>
            </a:r>
          </a:p>
          <a:p>
            <a:pPr algn="ctr">
              <a:lnSpc>
                <a:spcPts val="3748"/>
              </a:lnSpc>
            </a:pPr>
            <a:r>
              <a:rPr lang="en-US" sz="2677">
                <a:solidFill>
                  <a:srgbClr val="000000"/>
                </a:solidFill>
                <a:latin typeface="Canva Sans Bold"/>
                <a:ea typeface="Canva Sans Bold"/>
                <a:cs typeface="Canva Sans Bold"/>
                <a:sym typeface="Canva Sans Bold"/>
              </a:rPr>
              <a:t>       for (int i = 0; i &lt; N; ++i) {</a:t>
            </a:r>
          </a:p>
          <a:p>
            <a:pPr algn="ctr">
              <a:lnSpc>
                <a:spcPts val="3748"/>
              </a:lnSpc>
            </a:pPr>
            <a:r>
              <a:rPr lang="en-US" sz="2677">
                <a:solidFill>
                  <a:srgbClr val="000000"/>
                </a:solidFill>
                <a:latin typeface="Canva Sans Bold"/>
                <a:ea typeface="Canva Sans Bold"/>
                <a:cs typeface="Canva Sans Bold"/>
                <a:sym typeface="Canva Sans Bold"/>
              </a:rPr>
              <a:t>           for (int j = 0; j &lt; N; ++j) {</a:t>
            </a:r>
          </a:p>
          <a:p>
            <a:pPr algn="ctr">
              <a:lnSpc>
                <a:spcPts val="3748"/>
              </a:lnSpc>
            </a:pPr>
            <a:r>
              <a:rPr lang="en-US" sz="2677">
                <a:solidFill>
                  <a:srgbClr val="000000"/>
                </a:solidFill>
                <a:latin typeface="Canva Sans Bold"/>
                <a:ea typeface="Canva Sans Bold"/>
                <a:cs typeface="Canva Sans Bold"/>
                <a:sym typeface="Canva Sans Bold"/>
              </a:rPr>
              <a:t>System.out.printf("%d ", board[i][j]);</a:t>
            </a:r>
          </a:p>
          <a:p>
            <a:pPr algn="ctr">
              <a:lnSpc>
                <a:spcPts val="3748"/>
              </a:lnSpc>
            </a:pPr>
            <a:r>
              <a:rPr lang="en-US" sz="2677">
                <a:solidFill>
                  <a:srgbClr val="000000"/>
                </a:solidFill>
                <a:latin typeface="Canva Sans Bold"/>
                <a:ea typeface="Canva Sans Bold"/>
                <a:cs typeface="Canva Sans Bold"/>
                <a:sym typeface="Canva Sans Bold"/>
              </a:rPr>
              <a:t>           }</a:t>
            </a:r>
          </a:p>
          <a:p>
            <a:pPr algn="ctr">
              <a:lnSpc>
                <a:spcPts val="3748"/>
              </a:lnSpc>
            </a:pPr>
            <a:r>
              <a:rPr lang="en-US" sz="2677">
                <a:solidFill>
                  <a:srgbClr val="000000"/>
                </a:solidFill>
                <a:latin typeface="Canva Sans Bold"/>
                <a:ea typeface="Canva Sans Bold"/>
                <a:cs typeface="Canva Sans Bold"/>
                <a:sym typeface="Canva Sans Bold"/>
              </a:rPr>
              <a:t>System.out.printf("\n");</a:t>
            </a:r>
          </a:p>
          <a:p>
            <a:pPr algn="ctr">
              <a:lnSpc>
                <a:spcPts val="3748"/>
              </a:lnSpc>
            </a:pPr>
            <a:r>
              <a:rPr lang="en-US" sz="2677">
                <a:solidFill>
                  <a:srgbClr val="000000"/>
                </a:solidFill>
                <a:latin typeface="Canva Sans Bold"/>
                <a:ea typeface="Canva Sans Bold"/>
                <a:cs typeface="Canva Sans Bold"/>
                <a:sym typeface="Canva Sans Bold"/>
              </a:rPr>
              <a:t>       }</a:t>
            </a:r>
          </a:p>
          <a:p>
            <a:pPr algn="ctr">
              <a:lnSpc>
                <a:spcPts val="3748"/>
              </a:lnSpc>
            </a:pPr>
            <a:r>
              <a:rPr lang="en-US" sz="2677">
                <a:solidFill>
                  <a:srgbClr val="000000"/>
                </a:solidFill>
                <a:latin typeface="Canva Sans Bold"/>
                <a:ea typeface="Canva Sans Bold"/>
                <a:cs typeface="Canva Sans Bold"/>
                <a:sym typeface="Canva Sans Bold"/>
              </a:rPr>
              <a:t>   }</a:t>
            </a:r>
          </a:p>
          <a:p>
            <a:pPr algn="ctr">
              <a:lnSpc>
                <a:spcPts val="3748"/>
              </a:lnSpc>
            </a:pPr>
          </a:p>
          <a:p>
            <a:pPr algn="ctr">
              <a:lnSpc>
                <a:spcPts val="3748"/>
              </a:lnSpc>
            </a:pPr>
          </a:p>
        </p:txBody>
      </p:sp>
      <p:sp>
        <p:nvSpPr>
          <p:cNvPr name="AutoShape 4" id="4"/>
          <p:cNvSpPr/>
          <p:nvPr/>
        </p:nvSpPr>
        <p:spPr>
          <a:xfrm flipH="true">
            <a:off x="7215365" y="-213324"/>
            <a:ext cx="0" cy="10500324"/>
          </a:xfrm>
          <a:prstGeom prst="line">
            <a:avLst/>
          </a:prstGeom>
          <a:ln cap="flat" w="38100">
            <a:solidFill>
              <a:srgbClr val="000000"/>
            </a:solidFill>
            <a:prstDash val="solid"/>
            <a:headEnd type="none" len="sm" w="sm"/>
            <a:tailEnd type="none" len="sm" w="sm"/>
          </a:ln>
        </p:spPr>
      </p:sp>
      <p:sp>
        <p:nvSpPr>
          <p:cNvPr name="AutoShape 5" id="5"/>
          <p:cNvSpPr/>
          <p:nvPr/>
        </p:nvSpPr>
        <p:spPr>
          <a:xfrm>
            <a:off x="12847597" y="-106662"/>
            <a:ext cx="0" cy="10500324"/>
          </a:xfrm>
          <a:prstGeom prst="line">
            <a:avLst/>
          </a:prstGeom>
          <a:ln cap="flat" w="38100">
            <a:solidFill>
              <a:srgbClr val="000000"/>
            </a:solidFill>
            <a:prstDash val="solid"/>
            <a:headEnd type="none" len="sm" w="sm"/>
            <a:tailEnd type="none" len="sm" w="sm"/>
          </a:ln>
        </p:spPr>
      </p:sp>
      <p:sp>
        <p:nvSpPr>
          <p:cNvPr name="TextBox 6" id="6"/>
          <p:cNvSpPr txBox="true"/>
          <p:nvPr/>
        </p:nvSpPr>
        <p:spPr>
          <a:xfrm rot="0">
            <a:off x="12828547" y="179080"/>
            <a:ext cx="5028256" cy="7306310"/>
          </a:xfrm>
          <a:prstGeom prst="rect">
            <a:avLst/>
          </a:prstGeom>
        </p:spPr>
        <p:txBody>
          <a:bodyPr anchor="t" rtlCol="false" tIns="0" lIns="0" bIns="0" rIns="0">
            <a:spAutoFit/>
          </a:bodyPr>
          <a:lstStyle/>
          <a:p>
            <a:pPr algn="ctr">
              <a:lnSpc>
                <a:spcPts val="3640"/>
              </a:lnSpc>
            </a:pPr>
            <a:r>
              <a:rPr lang="en-US" sz="2600">
                <a:solidFill>
                  <a:srgbClr val="000000"/>
                </a:solidFill>
                <a:latin typeface="Canva Sans Bold"/>
                <a:ea typeface="Canva Sans Bold"/>
                <a:cs typeface="Canva Sans Bold"/>
                <a:sym typeface="Canva Sans Bold"/>
              </a:rPr>
              <a:t> </a:t>
            </a:r>
            <a:r>
              <a:rPr lang="en-US" sz="2600">
                <a:solidFill>
                  <a:srgbClr val="000000"/>
                </a:solidFill>
                <a:latin typeface="Canva Sans Bold"/>
                <a:ea typeface="Canva Sans Bold"/>
                <a:cs typeface="Canva Sans Bold"/>
                <a:sym typeface="Canva Sans Bold"/>
              </a:rPr>
              <a:t>static boolean isSafe(int row, int col, int num) {</a:t>
            </a:r>
          </a:p>
          <a:p>
            <a:pPr algn="ctr">
              <a:lnSpc>
                <a:spcPts val="3640"/>
              </a:lnSpc>
            </a:pPr>
            <a:r>
              <a:rPr lang="en-US" sz="2600">
                <a:solidFill>
                  <a:srgbClr val="000000"/>
                </a:solidFill>
                <a:latin typeface="Canva Sans Bold"/>
                <a:ea typeface="Canva Sans Bold"/>
                <a:cs typeface="Canva Sans Bold"/>
                <a:sym typeface="Canva Sans Bold"/>
              </a:rPr>
              <a:t> try {</a:t>
            </a:r>
          </a:p>
          <a:p>
            <a:pPr algn="ctr">
              <a:lnSpc>
                <a:spcPts val="3640"/>
              </a:lnSpc>
            </a:pPr>
            <a:r>
              <a:rPr lang="en-US" sz="2600">
                <a:solidFill>
                  <a:srgbClr val="000000"/>
                </a:solidFill>
                <a:latin typeface="Canva Sans Bold"/>
                <a:ea typeface="Canva Sans Bold"/>
                <a:cs typeface="Canva Sans Bold"/>
                <a:sym typeface="Canva Sans Bold"/>
              </a:rPr>
              <a:t>Thread.sleep(10);</a:t>
            </a:r>
          </a:p>
          <a:p>
            <a:pPr algn="ctr">
              <a:lnSpc>
                <a:spcPts val="3640"/>
              </a:lnSpc>
            </a:pPr>
            <a:r>
              <a:rPr lang="en-US" sz="2600">
                <a:solidFill>
                  <a:srgbClr val="000000"/>
                </a:solidFill>
                <a:latin typeface="Canva Sans Bold"/>
                <a:ea typeface="Canva Sans Bold"/>
                <a:cs typeface="Canva Sans Bold"/>
                <a:sym typeface="Canva Sans Bold"/>
              </a:rPr>
              <a:t> } catch (InterruptedException e) {</a:t>
            </a:r>
          </a:p>
          <a:p>
            <a:pPr algn="ctr">
              <a:lnSpc>
                <a:spcPts val="3640"/>
              </a:lnSpc>
            </a:pPr>
            <a:r>
              <a:rPr lang="en-US" sz="2600">
                <a:solidFill>
                  <a:srgbClr val="000000"/>
                </a:solidFill>
                <a:latin typeface="Canva Sans Bold"/>
                <a:ea typeface="Canva Sans Bold"/>
                <a:cs typeface="Canva Sans Bold"/>
                <a:sym typeface="Canva Sans Bold"/>
              </a:rPr>
              <a:t>e.printStackTrace();</a:t>
            </a:r>
          </a:p>
          <a:p>
            <a:pPr algn="ctr">
              <a:lnSpc>
                <a:spcPts val="3640"/>
              </a:lnSpc>
            </a:pPr>
            <a:r>
              <a:rPr lang="en-US" sz="2600">
                <a:solidFill>
                  <a:srgbClr val="000000"/>
                </a:solidFill>
                <a:latin typeface="Canva Sans Bold"/>
                <a:ea typeface="Canva Sans Bold"/>
                <a:cs typeface="Canva Sans Bold"/>
                <a:sym typeface="Canva Sans Bold"/>
              </a:rPr>
              <a:t> }</a:t>
            </a:r>
          </a:p>
          <a:p>
            <a:pPr algn="ctr">
              <a:lnSpc>
                <a:spcPts val="3640"/>
              </a:lnSpc>
            </a:pPr>
          </a:p>
          <a:p>
            <a:pPr algn="ctr">
              <a:lnSpc>
                <a:spcPts val="3640"/>
              </a:lnSpc>
            </a:pPr>
            <a:r>
              <a:rPr lang="en-US" sz="2600">
                <a:solidFill>
                  <a:srgbClr val="000000"/>
                </a:solidFill>
                <a:latin typeface="Canva Sans Bold"/>
                <a:ea typeface="Canva Sans Bold"/>
                <a:cs typeface="Canva Sans Bold"/>
                <a:sym typeface="Canva Sans Bold"/>
              </a:rPr>
              <a:t> // Check the row</a:t>
            </a:r>
          </a:p>
          <a:p>
            <a:pPr algn="ctr">
              <a:lnSpc>
                <a:spcPts val="3640"/>
              </a:lnSpc>
            </a:pPr>
            <a:r>
              <a:rPr lang="en-US" sz="2600">
                <a:solidFill>
                  <a:srgbClr val="000000"/>
                </a:solidFill>
                <a:latin typeface="Canva Sans Bold"/>
                <a:ea typeface="Canva Sans Bold"/>
                <a:cs typeface="Canva Sans Bold"/>
                <a:sym typeface="Canva Sans Bold"/>
              </a:rPr>
              <a:t> for (int x = 0; x &lt; N; x++) {</a:t>
            </a:r>
          </a:p>
          <a:p>
            <a:pPr algn="ctr">
              <a:lnSpc>
                <a:spcPts val="3640"/>
              </a:lnSpc>
            </a:pPr>
            <a:r>
              <a:rPr lang="en-US" sz="2600">
                <a:solidFill>
                  <a:srgbClr val="000000"/>
                </a:solidFill>
                <a:latin typeface="Canva Sans Bold"/>
                <a:ea typeface="Canva Sans Bold"/>
                <a:cs typeface="Canva Sans Bold"/>
                <a:sym typeface="Canva Sans Bold"/>
              </a:rPr>
              <a:t> if (board[row][x] == num) {</a:t>
            </a:r>
          </a:p>
          <a:p>
            <a:pPr algn="ctr">
              <a:lnSpc>
                <a:spcPts val="3640"/>
              </a:lnSpc>
            </a:pPr>
            <a:r>
              <a:rPr lang="en-US" sz="2600">
                <a:solidFill>
                  <a:srgbClr val="000000"/>
                </a:solidFill>
                <a:latin typeface="Canva Sans Bold"/>
                <a:ea typeface="Canva Sans Bold"/>
                <a:cs typeface="Canva Sans Bold"/>
                <a:sym typeface="Canva Sans Bold"/>
              </a:rPr>
              <a:t> return false;</a:t>
            </a:r>
          </a:p>
          <a:p>
            <a:pPr algn="ctr">
              <a:lnSpc>
                <a:spcPts val="3640"/>
              </a:lnSpc>
            </a:pPr>
            <a:r>
              <a:rPr lang="en-US" sz="2600">
                <a:solidFill>
                  <a:srgbClr val="000000"/>
                </a:solidFill>
                <a:latin typeface="Canva Sans Bold"/>
                <a:ea typeface="Canva Sans Bold"/>
                <a:cs typeface="Canva Sans Bold"/>
                <a:sym typeface="Canva Sans Bold"/>
              </a:rPr>
              <a:t> }</a:t>
            </a:r>
          </a:p>
          <a:p>
            <a:pPr algn="ctr">
              <a:lnSpc>
                <a:spcPts val="3640"/>
              </a:lnSpc>
            </a:pPr>
            <a:r>
              <a:rPr lang="en-US" sz="2600">
                <a:solidFill>
                  <a:srgbClr val="000000"/>
                </a:solidFill>
                <a:latin typeface="Canva Sans Bold"/>
                <a:ea typeface="Canva Sans Bold"/>
                <a:cs typeface="Canva Sans Bold"/>
                <a:sym typeface="Canva Sans Bold"/>
              </a:rPr>
              <a:t> }</a:t>
            </a:r>
          </a:p>
          <a:p>
            <a:pPr algn="ctr">
              <a:lnSpc>
                <a:spcPts val="3640"/>
              </a:lnSpc>
            </a:pP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0" y="163392"/>
            <a:ext cx="5474474" cy="10336932"/>
          </a:xfrm>
          <a:prstGeom prst="rect">
            <a:avLst/>
          </a:prstGeom>
        </p:spPr>
        <p:txBody>
          <a:bodyPr anchor="t" rtlCol="false" tIns="0" lIns="0" bIns="0" rIns="0">
            <a:spAutoFit/>
          </a:bodyPr>
          <a:lstStyle/>
          <a:p>
            <a:pPr algn="ctr">
              <a:lnSpc>
                <a:spcPts val="2967"/>
              </a:lnSpc>
            </a:pPr>
            <a:r>
              <a:rPr lang="en-US" sz="2119">
                <a:solidFill>
                  <a:srgbClr val="000000"/>
                </a:solidFill>
                <a:latin typeface="Canva Sans Bold"/>
                <a:ea typeface="Canva Sans Bold"/>
                <a:cs typeface="Canva Sans Bold"/>
                <a:sym typeface="Canva Sans Bold"/>
              </a:rPr>
              <a:t>       // Check the row</a:t>
            </a:r>
          </a:p>
          <a:p>
            <a:pPr algn="ctr">
              <a:lnSpc>
                <a:spcPts val="3082"/>
              </a:lnSpc>
            </a:pPr>
            <a:r>
              <a:rPr lang="en-US" sz="2201">
                <a:solidFill>
                  <a:srgbClr val="000000"/>
                </a:solidFill>
                <a:latin typeface="Canva Sans Bold"/>
                <a:ea typeface="Canva Sans Bold"/>
                <a:cs typeface="Canva Sans Bold"/>
                <a:sym typeface="Canva Sans Bold"/>
              </a:rPr>
              <a:t>       for (int x = 0; x &lt; N; x++) {</a:t>
            </a:r>
          </a:p>
          <a:p>
            <a:pPr algn="ctr">
              <a:lnSpc>
                <a:spcPts val="3082"/>
              </a:lnSpc>
            </a:pPr>
            <a:r>
              <a:rPr lang="en-US" sz="2201">
                <a:solidFill>
                  <a:srgbClr val="000000"/>
                </a:solidFill>
                <a:latin typeface="Canva Sans Bold"/>
                <a:ea typeface="Canva Sans Bold"/>
                <a:cs typeface="Canva Sans Bold"/>
                <a:sym typeface="Canva Sans Bold"/>
              </a:rPr>
              <a:t>           if (board[row][x] == num) {</a:t>
            </a:r>
          </a:p>
          <a:p>
            <a:pPr algn="ctr">
              <a:lnSpc>
                <a:spcPts val="3082"/>
              </a:lnSpc>
            </a:pPr>
            <a:r>
              <a:rPr lang="en-US" sz="2201">
                <a:solidFill>
                  <a:srgbClr val="000000"/>
                </a:solidFill>
                <a:latin typeface="Canva Sans Bold"/>
                <a:ea typeface="Canva Sans Bold"/>
                <a:cs typeface="Canva Sans Bold"/>
                <a:sym typeface="Canva Sans Bold"/>
              </a:rPr>
              <a:t>               return false;</a:t>
            </a:r>
          </a:p>
          <a:p>
            <a:pPr algn="ctr">
              <a:lnSpc>
                <a:spcPts val="3082"/>
              </a:lnSpc>
            </a:pPr>
            <a:r>
              <a:rPr lang="en-US" sz="2201">
                <a:solidFill>
                  <a:srgbClr val="000000"/>
                </a:solidFill>
                <a:latin typeface="Canva Sans Bold"/>
                <a:ea typeface="Canva Sans Bold"/>
                <a:cs typeface="Canva Sans Bold"/>
                <a:sym typeface="Canva Sans Bold"/>
              </a:rPr>
              <a:t>           }</a:t>
            </a:r>
          </a:p>
          <a:p>
            <a:pPr algn="ctr">
              <a:lnSpc>
                <a:spcPts val="3082"/>
              </a:lnSpc>
            </a:pPr>
            <a:r>
              <a:rPr lang="en-US" sz="2201">
                <a:solidFill>
                  <a:srgbClr val="000000"/>
                </a:solidFill>
                <a:latin typeface="Canva Sans Bold"/>
                <a:ea typeface="Canva Sans Bold"/>
                <a:cs typeface="Canva Sans Bold"/>
                <a:sym typeface="Canva Sans Bold"/>
              </a:rPr>
              <a:t>       }</a:t>
            </a:r>
          </a:p>
          <a:p>
            <a:pPr algn="ctr">
              <a:lnSpc>
                <a:spcPts val="3082"/>
              </a:lnSpc>
            </a:pPr>
          </a:p>
          <a:p>
            <a:pPr algn="ctr">
              <a:lnSpc>
                <a:spcPts val="3082"/>
              </a:lnSpc>
            </a:pPr>
            <a:r>
              <a:rPr lang="en-US" sz="2201">
                <a:solidFill>
                  <a:srgbClr val="000000"/>
                </a:solidFill>
                <a:latin typeface="Canva Sans Bold"/>
                <a:ea typeface="Canva Sans Bold"/>
                <a:cs typeface="Canva Sans Bold"/>
                <a:sym typeface="Canva Sans Bold"/>
              </a:rPr>
              <a:t>       // Check the column</a:t>
            </a:r>
          </a:p>
          <a:p>
            <a:pPr algn="ctr">
              <a:lnSpc>
                <a:spcPts val="3082"/>
              </a:lnSpc>
            </a:pPr>
            <a:r>
              <a:rPr lang="en-US" sz="2201">
                <a:solidFill>
                  <a:srgbClr val="000000"/>
                </a:solidFill>
                <a:latin typeface="Canva Sans Bold"/>
                <a:ea typeface="Canva Sans Bold"/>
                <a:cs typeface="Canva Sans Bold"/>
                <a:sym typeface="Canva Sans Bold"/>
              </a:rPr>
              <a:t>       for (int x = 0; x &lt; N; x++) {</a:t>
            </a:r>
          </a:p>
          <a:p>
            <a:pPr algn="ctr">
              <a:lnSpc>
                <a:spcPts val="3082"/>
              </a:lnSpc>
            </a:pPr>
            <a:r>
              <a:rPr lang="en-US" sz="2201">
                <a:solidFill>
                  <a:srgbClr val="000000"/>
                </a:solidFill>
                <a:latin typeface="Canva Sans Bold"/>
                <a:ea typeface="Canva Sans Bold"/>
                <a:cs typeface="Canva Sans Bold"/>
                <a:sym typeface="Canva Sans Bold"/>
              </a:rPr>
              <a:t>           if (board[x][col] == num) {</a:t>
            </a:r>
          </a:p>
          <a:p>
            <a:pPr algn="ctr">
              <a:lnSpc>
                <a:spcPts val="3082"/>
              </a:lnSpc>
            </a:pPr>
            <a:r>
              <a:rPr lang="en-US" sz="2201">
                <a:solidFill>
                  <a:srgbClr val="000000"/>
                </a:solidFill>
                <a:latin typeface="Canva Sans Bold"/>
                <a:ea typeface="Canva Sans Bold"/>
                <a:cs typeface="Canva Sans Bold"/>
                <a:sym typeface="Canva Sans Bold"/>
              </a:rPr>
              <a:t>               return false;</a:t>
            </a:r>
          </a:p>
          <a:p>
            <a:pPr algn="ctr">
              <a:lnSpc>
                <a:spcPts val="3082"/>
              </a:lnSpc>
            </a:pPr>
            <a:r>
              <a:rPr lang="en-US" sz="2201">
                <a:solidFill>
                  <a:srgbClr val="000000"/>
                </a:solidFill>
                <a:latin typeface="Canva Sans Bold"/>
                <a:ea typeface="Canva Sans Bold"/>
                <a:cs typeface="Canva Sans Bold"/>
                <a:sym typeface="Canva Sans Bold"/>
              </a:rPr>
              <a:t>           }</a:t>
            </a:r>
          </a:p>
          <a:p>
            <a:pPr algn="ctr">
              <a:lnSpc>
                <a:spcPts val="3082"/>
              </a:lnSpc>
            </a:pPr>
            <a:r>
              <a:rPr lang="en-US" sz="2201">
                <a:solidFill>
                  <a:srgbClr val="000000"/>
                </a:solidFill>
                <a:latin typeface="Canva Sans Bold"/>
                <a:ea typeface="Canva Sans Bold"/>
                <a:cs typeface="Canva Sans Bold"/>
                <a:sym typeface="Canva Sans Bold"/>
              </a:rPr>
              <a:t>       }</a:t>
            </a:r>
          </a:p>
          <a:p>
            <a:pPr algn="ctr">
              <a:lnSpc>
                <a:spcPts val="3082"/>
              </a:lnSpc>
            </a:pPr>
          </a:p>
          <a:p>
            <a:pPr algn="ctr">
              <a:lnSpc>
                <a:spcPts val="3082"/>
              </a:lnSpc>
            </a:pPr>
            <a:r>
              <a:rPr lang="en-US" sz="2201">
                <a:solidFill>
                  <a:srgbClr val="000000"/>
                </a:solidFill>
                <a:latin typeface="Canva Sans Bold"/>
                <a:ea typeface="Canva Sans Bold"/>
                <a:cs typeface="Canva Sans Bold"/>
                <a:sym typeface="Canva Sans Bold"/>
              </a:rPr>
              <a:t>       // Check the 3x3 subgrid</a:t>
            </a:r>
          </a:p>
          <a:p>
            <a:pPr algn="ctr">
              <a:lnSpc>
                <a:spcPts val="3082"/>
              </a:lnSpc>
            </a:pPr>
            <a:r>
              <a:rPr lang="en-US" sz="2201">
                <a:solidFill>
                  <a:srgbClr val="000000"/>
                </a:solidFill>
                <a:latin typeface="Canva Sans Bold"/>
                <a:ea typeface="Canva Sans Bold"/>
                <a:cs typeface="Canva Sans Bold"/>
                <a:sym typeface="Canva Sans Bold"/>
              </a:rPr>
              <a:t>       int startRow = row - row % 3, startCol = col - col % 3;</a:t>
            </a:r>
          </a:p>
          <a:p>
            <a:pPr algn="ctr">
              <a:lnSpc>
                <a:spcPts val="3082"/>
              </a:lnSpc>
            </a:pPr>
            <a:r>
              <a:rPr lang="en-US" sz="2201">
                <a:solidFill>
                  <a:srgbClr val="000000"/>
                </a:solidFill>
                <a:latin typeface="Canva Sans Bold"/>
                <a:ea typeface="Canva Sans Bold"/>
                <a:cs typeface="Canva Sans Bold"/>
                <a:sym typeface="Canva Sans Bold"/>
              </a:rPr>
              <a:t>       for (int i = 0; i &lt; 3; i++) {</a:t>
            </a:r>
          </a:p>
          <a:p>
            <a:pPr algn="ctr">
              <a:lnSpc>
                <a:spcPts val="3082"/>
              </a:lnSpc>
            </a:pPr>
            <a:r>
              <a:rPr lang="en-US" sz="2201">
                <a:solidFill>
                  <a:srgbClr val="000000"/>
                </a:solidFill>
                <a:latin typeface="Canva Sans Bold"/>
                <a:ea typeface="Canva Sans Bold"/>
                <a:cs typeface="Canva Sans Bold"/>
                <a:sym typeface="Canva Sans Bold"/>
              </a:rPr>
              <a:t>           for (int j = 0; j &lt; 3; j++) {</a:t>
            </a:r>
          </a:p>
          <a:p>
            <a:pPr algn="ctr">
              <a:lnSpc>
                <a:spcPts val="3082"/>
              </a:lnSpc>
            </a:pPr>
            <a:r>
              <a:rPr lang="en-US" sz="2201">
                <a:solidFill>
                  <a:srgbClr val="000000"/>
                </a:solidFill>
                <a:latin typeface="Canva Sans Bold"/>
                <a:ea typeface="Canva Sans Bold"/>
                <a:cs typeface="Canva Sans Bold"/>
                <a:sym typeface="Canva Sans Bold"/>
              </a:rPr>
              <a:t>               if (board[i + startRow][j + startCol] == num) {</a:t>
            </a:r>
          </a:p>
          <a:p>
            <a:pPr algn="ctr">
              <a:lnSpc>
                <a:spcPts val="3082"/>
              </a:lnSpc>
            </a:pPr>
            <a:r>
              <a:rPr lang="en-US" sz="2201">
                <a:solidFill>
                  <a:srgbClr val="000000"/>
                </a:solidFill>
                <a:latin typeface="Canva Sans Bold"/>
                <a:ea typeface="Canva Sans Bold"/>
                <a:cs typeface="Canva Sans Bold"/>
                <a:sym typeface="Canva Sans Bold"/>
              </a:rPr>
              <a:t>return false;</a:t>
            </a:r>
          </a:p>
          <a:p>
            <a:pPr algn="ctr">
              <a:lnSpc>
                <a:spcPts val="3082"/>
              </a:lnSpc>
            </a:pPr>
            <a:r>
              <a:rPr lang="en-US" sz="2201">
                <a:solidFill>
                  <a:srgbClr val="000000"/>
                </a:solidFill>
                <a:latin typeface="Canva Sans Bold"/>
                <a:ea typeface="Canva Sans Bold"/>
                <a:cs typeface="Canva Sans Bold"/>
                <a:sym typeface="Canva Sans Bold"/>
              </a:rPr>
              <a:t>               }</a:t>
            </a:r>
          </a:p>
          <a:p>
            <a:pPr algn="ctr">
              <a:lnSpc>
                <a:spcPts val="3082"/>
              </a:lnSpc>
            </a:pPr>
            <a:r>
              <a:rPr lang="en-US" sz="2201">
                <a:solidFill>
                  <a:srgbClr val="000000"/>
                </a:solidFill>
                <a:latin typeface="Canva Sans Bold"/>
                <a:ea typeface="Canva Sans Bold"/>
                <a:cs typeface="Canva Sans Bold"/>
                <a:sym typeface="Canva Sans Bold"/>
              </a:rPr>
              <a:t>           }</a:t>
            </a:r>
          </a:p>
          <a:p>
            <a:pPr algn="ctr">
              <a:lnSpc>
                <a:spcPts val="3082"/>
              </a:lnSpc>
            </a:pPr>
            <a:r>
              <a:rPr lang="en-US" sz="2201">
                <a:solidFill>
                  <a:srgbClr val="000000"/>
                </a:solidFill>
                <a:latin typeface="Canva Sans Bold"/>
                <a:ea typeface="Canva Sans Bold"/>
                <a:cs typeface="Canva Sans Bold"/>
                <a:sym typeface="Canva Sans Bold"/>
              </a:rPr>
              <a:t>       }</a:t>
            </a:r>
          </a:p>
          <a:p>
            <a:pPr algn="ctr">
              <a:lnSpc>
                <a:spcPts val="3082"/>
              </a:lnSpc>
            </a:pPr>
          </a:p>
          <a:p>
            <a:pPr algn="ctr">
              <a:lnSpc>
                <a:spcPts val="3082"/>
              </a:lnSpc>
            </a:pPr>
            <a:r>
              <a:rPr lang="en-US" sz="2201">
                <a:solidFill>
                  <a:srgbClr val="000000"/>
                </a:solidFill>
                <a:latin typeface="Canva Sans Bold"/>
                <a:ea typeface="Canva Sans Bold"/>
                <a:cs typeface="Canva Sans Bold"/>
                <a:sym typeface="Canva Sans Bold"/>
              </a:rPr>
              <a:t>    </a:t>
            </a:r>
          </a:p>
        </p:txBody>
      </p:sp>
      <p:sp>
        <p:nvSpPr>
          <p:cNvPr name="AutoShape 3" id="3"/>
          <p:cNvSpPr/>
          <p:nvPr/>
        </p:nvSpPr>
        <p:spPr>
          <a:xfrm>
            <a:off x="5455424" y="-461999"/>
            <a:ext cx="19050" cy="10962324"/>
          </a:xfrm>
          <a:prstGeom prst="line">
            <a:avLst/>
          </a:prstGeom>
          <a:ln cap="flat" w="38100">
            <a:solidFill>
              <a:srgbClr val="000000"/>
            </a:solidFill>
            <a:prstDash val="solid"/>
            <a:headEnd type="none" len="sm" w="sm"/>
            <a:tailEnd type="none" len="sm" w="sm"/>
          </a:ln>
        </p:spPr>
      </p:sp>
      <p:sp>
        <p:nvSpPr>
          <p:cNvPr name="TextBox 4" id="4"/>
          <p:cNvSpPr txBox="true"/>
          <p:nvPr/>
        </p:nvSpPr>
        <p:spPr>
          <a:xfrm rot="0">
            <a:off x="5686822" y="163392"/>
            <a:ext cx="6328951" cy="10076425"/>
          </a:xfrm>
          <a:prstGeom prst="rect">
            <a:avLst/>
          </a:prstGeom>
        </p:spPr>
        <p:txBody>
          <a:bodyPr anchor="t" rtlCol="false" tIns="0" lIns="0" bIns="0" rIns="0">
            <a:spAutoFit/>
          </a:bodyPr>
          <a:lstStyle/>
          <a:p>
            <a:pPr algn="ctr">
              <a:lnSpc>
                <a:spcPts val="2975"/>
              </a:lnSpc>
            </a:pPr>
            <a:r>
              <a:rPr lang="en-US" sz="2125">
                <a:solidFill>
                  <a:srgbClr val="000000"/>
                </a:solidFill>
                <a:latin typeface="Canva Sans Bold"/>
                <a:ea typeface="Canva Sans Bold"/>
                <a:cs typeface="Canva Sans Bold"/>
                <a:sym typeface="Canva Sans Bold"/>
              </a:rPr>
              <a:t>       return true;</a:t>
            </a:r>
          </a:p>
          <a:p>
            <a:pPr algn="ctr">
              <a:lnSpc>
                <a:spcPts val="2975"/>
              </a:lnSpc>
            </a:pPr>
            <a:r>
              <a:rPr lang="en-US" sz="2125">
                <a:solidFill>
                  <a:srgbClr val="000000"/>
                </a:solidFill>
                <a:latin typeface="Canva Sans Bold"/>
                <a:ea typeface="Canva Sans Bold"/>
                <a:cs typeface="Canva Sans Bold"/>
                <a:sym typeface="Canva Sans Bold"/>
              </a:rPr>
              <a:t>   }</a:t>
            </a:r>
          </a:p>
          <a:p>
            <a:pPr algn="ctr">
              <a:lnSpc>
                <a:spcPts val="2975"/>
              </a:lnSpc>
            </a:pPr>
          </a:p>
          <a:p>
            <a:pPr algn="ctr">
              <a:lnSpc>
                <a:spcPts val="2975"/>
              </a:lnSpc>
            </a:pPr>
            <a:r>
              <a:rPr lang="en-US" sz="2125">
                <a:solidFill>
                  <a:srgbClr val="000000"/>
                </a:solidFill>
                <a:latin typeface="Canva Sans Bold"/>
                <a:ea typeface="Canva Sans Bold"/>
                <a:cs typeface="Canva Sans Bold"/>
                <a:sym typeface="Canva Sans Bold"/>
              </a:rPr>
              <a:t>   static boolean findSolution(int row, int col) {</a:t>
            </a:r>
          </a:p>
          <a:p>
            <a:pPr algn="ctr">
              <a:lnSpc>
                <a:spcPts val="2975"/>
              </a:lnSpc>
            </a:pPr>
            <a:r>
              <a:rPr lang="en-US" sz="2125">
                <a:solidFill>
                  <a:srgbClr val="000000"/>
                </a:solidFill>
                <a:latin typeface="Canva Sans Bold"/>
                <a:ea typeface="Canva Sans Bold"/>
                <a:cs typeface="Canva Sans Bold"/>
                <a:sym typeface="Canva Sans Bold"/>
              </a:rPr>
              <a:t>       if (row == N - 1 &amp;&amp; col == N) {</a:t>
            </a:r>
          </a:p>
          <a:p>
            <a:pPr algn="ctr">
              <a:lnSpc>
                <a:spcPts val="2975"/>
              </a:lnSpc>
            </a:pPr>
            <a:r>
              <a:rPr lang="en-US" sz="2125">
                <a:solidFill>
                  <a:srgbClr val="000000"/>
                </a:solidFill>
                <a:latin typeface="Canva Sans Bold"/>
                <a:ea typeface="Canva Sans Bold"/>
                <a:cs typeface="Canva Sans Bold"/>
                <a:sym typeface="Canva Sans Bold"/>
              </a:rPr>
              <a:t>           return true;</a:t>
            </a:r>
          </a:p>
          <a:p>
            <a:pPr algn="ctr">
              <a:lnSpc>
                <a:spcPts val="2975"/>
              </a:lnSpc>
            </a:pPr>
            <a:r>
              <a:rPr lang="en-US" sz="2125">
                <a:solidFill>
                  <a:srgbClr val="000000"/>
                </a:solidFill>
                <a:latin typeface="Canva Sans Bold"/>
                <a:ea typeface="Canva Sans Bold"/>
                <a:cs typeface="Canva Sans Bold"/>
                <a:sym typeface="Canva Sans Bold"/>
              </a:rPr>
              <a:t>       }</a:t>
            </a:r>
          </a:p>
          <a:p>
            <a:pPr algn="ctr">
              <a:lnSpc>
                <a:spcPts val="2975"/>
              </a:lnSpc>
            </a:pPr>
          </a:p>
          <a:p>
            <a:pPr algn="ctr">
              <a:lnSpc>
                <a:spcPts val="2975"/>
              </a:lnSpc>
            </a:pPr>
            <a:r>
              <a:rPr lang="en-US" sz="2125">
                <a:solidFill>
                  <a:srgbClr val="000000"/>
                </a:solidFill>
                <a:latin typeface="Canva Sans Bold"/>
                <a:ea typeface="Canva Sans Bold"/>
                <a:cs typeface="Canva Sans Bold"/>
                <a:sym typeface="Canva Sans Bold"/>
              </a:rPr>
              <a:t>       if (col == N) {</a:t>
            </a:r>
          </a:p>
          <a:p>
            <a:pPr algn="ctr">
              <a:lnSpc>
                <a:spcPts val="2975"/>
              </a:lnSpc>
            </a:pPr>
            <a:r>
              <a:rPr lang="en-US" sz="2125">
                <a:solidFill>
                  <a:srgbClr val="000000"/>
                </a:solidFill>
                <a:latin typeface="Canva Sans Bold"/>
                <a:ea typeface="Canva Sans Bold"/>
                <a:cs typeface="Canva Sans Bold"/>
                <a:sym typeface="Canva Sans Bold"/>
              </a:rPr>
              <a:t>           row++;</a:t>
            </a:r>
          </a:p>
          <a:p>
            <a:pPr algn="ctr">
              <a:lnSpc>
                <a:spcPts val="2975"/>
              </a:lnSpc>
            </a:pPr>
            <a:r>
              <a:rPr lang="en-US" sz="2125">
                <a:solidFill>
                  <a:srgbClr val="000000"/>
                </a:solidFill>
                <a:latin typeface="Canva Sans Bold"/>
                <a:ea typeface="Canva Sans Bold"/>
                <a:cs typeface="Canva Sans Bold"/>
                <a:sym typeface="Canva Sans Bold"/>
              </a:rPr>
              <a:t>           col = 0;</a:t>
            </a:r>
          </a:p>
          <a:p>
            <a:pPr algn="ctr">
              <a:lnSpc>
                <a:spcPts val="2975"/>
              </a:lnSpc>
            </a:pPr>
            <a:r>
              <a:rPr lang="en-US" sz="2125">
                <a:solidFill>
                  <a:srgbClr val="000000"/>
                </a:solidFill>
                <a:latin typeface="Canva Sans Bold"/>
                <a:ea typeface="Canva Sans Bold"/>
                <a:cs typeface="Canva Sans Bold"/>
                <a:sym typeface="Canva Sans Bold"/>
              </a:rPr>
              <a:t>       }</a:t>
            </a:r>
          </a:p>
          <a:p>
            <a:pPr algn="ctr">
              <a:lnSpc>
                <a:spcPts val="2975"/>
              </a:lnSpc>
            </a:pPr>
          </a:p>
          <a:p>
            <a:pPr algn="ctr">
              <a:lnSpc>
                <a:spcPts val="2975"/>
              </a:lnSpc>
            </a:pPr>
            <a:r>
              <a:rPr lang="en-US" sz="2125">
                <a:solidFill>
                  <a:srgbClr val="000000"/>
                </a:solidFill>
                <a:latin typeface="Canva Sans Bold"/>
                <a:ea typeface="Canva Sans Bold"/>
                <a:cs typeface="Canva Sans Bold"/>
                <a:sym typeface="Canva Sans Bold"/>
              </a:rPr>
              <a:t>       if (board[row][col] != 0) {</a:t>
            </a:r>
          </a:p>
          <a:p>
            <a:pPr algn="ctr">
              <a:lnSpc>
                <a:spcPts val="2975"/>
              </a:lnSpc>
            </a:pPr>
            <a:r>
              <a:rPr lang="en-US" sz="2125">
                <a:solidFill>
                  <a:srgbClr val="000000"/>
                </a:solidFill>
                <a:latin typeface="Canva Sans Bold"/>
                <a:ea typeface="Canva Sans Bold"/>
                <a:cs typeface="Canva Sans Bold"/>
                <a:sym typeface="Canva Sans Bold"/>
              </a:rPr>
              <a:t>           return findSolution(row, col + 1);</a:t>
            </a:r>
          </a:p>
          <a:p>
            <a:pPr algn="ctr">
              <a:lnSpc>
                <a:spcPts val="2975"/>
              </a:lnSpc>
            </a:pPr>
            <a:r>
              <a:rPr lang="en-US" sz="2125">
                <a:solidFill>
                  <a:srgbClr val="000000"/>
                </a:solidFill>
                <a:latin typeface="Canva Sans Bold"/>
                <a:ea typeface="Canva Sans Bold"/>
                <a:cs typeface="Canva Sans Bold"/>
                <a:sym typeface="Canva Sans Bold"/>
              </a:rPr>
              <a:t>       }</a:t>
            </a:r>
          </a:p>
          <a:p>
            <a:pPr algn="ctr">
              <a:lnSpc>
                <a:spcPts val="2975"/>
              </a:lnSpc>
            </a:pPr>
          </a:p>
          <a:p>
            <a:pPr algn="ctr">
              <a:lnSpc>
                <a:spcPts val="2975"/>
              </a:lnSpc>
            </a:pPr>
            <a:r>
              <a:rPr lang="en-US" sz="2125">
                <a:solidFill>
                  <a:srgbClr val="000000"/>
                </a:solidFill>
                <a:latin typeface="Canva Sans Bold"/>
                <a:ea typeface="Canva Sans Bold"/>
                <a:cs typeface="Canva Sans Bold"/>
                <a:sym typeface="Canva Sans Bold"/>
              </a:rPr>
              <a:t>       for (int num = 1; num &lt;= N; num++) {</a:t>
            </a:r>
          </a:p>
          <a:p>
            <a:pPr algn="ctr">
              <a:lnSpc>
                <a:spcPts val="2975"/>
              </a:lnSpc>
            </a:pPr>
            <a:r>
              <a:rPr lang="en-US" sz="2125">
                <a:solidFill>
                  <a:srgbClr val="000000"/>
                </a:solidFill>
                <a:latin typeface="Canva Sans Bold"/>
                <a:ea typeface="Canva Sans Bold"/>
                <a:cs typeface="Canva Sans Bold"/>
                <a:sym typeface="Canva Sans Bold"/>
              </a:rPr>
              <a:t>           if (isSafe(row, col, num)) {</a:t>
            </a:r>
          </a:p>
          <a:p>
            <a:pPr algn="ctr">
              <a:lnSpc>
                <a:spcPts val="2975"/>
              </a:lnSpc>
            </a:pPr>
            <a:r>
              <a:rPr lang="en-US" sz="2125">
                <a:solidFill>
                  <a:srgbClr val="000000"/>
                </a:solidFill>
                <a:latin typeface="Canva Sans Bold"/>
                <a:ea typeface="Canva Sans Bold"/>
                <a:cs typeface="Canva Sans Bold"/>
                <a:sym typeface="Canva Sans Bold"/>
              </a:rPr>
              <a:t>board[row][col] = num;</a:t>
            </a:r>
          </a:p>
          <a:p>
            <a:pPr algn="ctr">
              <a:lnSpc>
                <a:spcPts val="2975"/>
              </a:lnSpc>
            </a:pPr>
            <a:r>
              <a:rPr lang="en-US" sz="2125">
                <a:solidFill>
                  <a:srgbClr val="000000"/>
                </a:solidFill>
                <a:latin typeface="Canva Sans Bold"/>
                <a:ea typeface="Canva Sans Bold"/>
                <a:cs typeface="Canva Sans Bold"/>
                <a:sym typeface="Canva Sans Bold"/>
              </a:rPr>
              <a:t>jLabel[row][col].setText(String.valueOf(num));</a:t>
            </a:r>
          </a:p>
          <a:p>
            <a:pPr algn="ctr">
              <a:lnSpc>
                <a:spcPts val="2975"/>
              </a:lnSpc>
            </a:pPr>
            <a:r>
              <a:rPr lang="en-US" sz="2125">
                <a:solidFill>
                  <a:srgbClr val="000000"/>
                </a:solidFill>
                <a:latin typeface="Canva Sans Bold"/>
                <a:ea typeface="Canva Sans Bold"/>
                <a:cs typeface="Canva Sans Bold"/>
                <a:sym typeface="Canva Sans Bold"/>
              </a:rPr>
              <a:t>jLabel[row][col].setBackground(Color.YELLOW);</a:t>
            </a:r>
          </a:p>
          <a:p>
            <a:pPr algn="ctr">
              <a:lnSpc>
                <a:spcPts val="2975"/>
              </a:lnSpc>
            </a:pPr>
          </a:p>
          <a:p>
            <a:pPr algn="ctr">
              <a:lnSpc>
                <a:spcPts val="2975"/>
              </a:lnSpc>
            </a:pPr>
            <a:r>
              <a:rPr lang="en-US" sz="2125">
                <a:solidFill>
                  <a:srgbClr val="000000"/>
                </a:solidFill>
                <a:latin typeface="Canva Sans Bold"/>
                <a:ea typeface="Canva Sans Bold"/>
                <a:cs typeface="Canva Sans Bold"/>
                <a:sym typeface="Canva Sans Bold"/>
              </a:rPr>
              <a:t>               if (findSolution(row, col + 1)) {</a:t>
            </a:r>
          </a:p>
          <a:p>
            <a:pPr algn="ctr">
              <a:lnSpc>
                <a:spcPts val="2975"/>
              </a:lnSpc>
            </a:pPr>
            <a:r>
              <a:rPr lang="en-US" sz="2125">
                <a:solidFill>
                  <a:srgbClr val="000000"/>
                </a:solidFill>
                <a:latin typeface="Canva Sans Bold"/>
                <a:ea typeface="Canva Sans Bold"/>
                <a:cs typeface="Canva Sans Bold"/>
                <a:sym typeface="Canva Sans Bold"/>
              </a:rPr>
              <a:t>return true;</a:t>
            </a:r>
          </a:p>
          <a:p>
            <a:pPr algn="ctr">
              <a:lnSpc>
                <a:spcPts val="2975"/>
              </a:lnSpc>
            </a:pPr>
            <a:r>
              <a:rPr lang="en-US" sz="2125">
                <a:solidFill>
                  <a:srgbClr val="000000"/>
                </a:solidFill>
                <a:latin typeface="Canva Sans Bold"/>
                <a:ea typeface="Canva Sans Bold"/>
                <a:cs typeface="Canva Sans Bold"/>
                <a:sym typeface="Canva Sans Bold"/>
              </a:rPr>
              <a:t>               }</a:t>
            </a:r>
          </a:p>
          <a:p>
            <a:pPr algn="ctr">
              <a:lnSpc>
                <a:spcPts val="2975"/>
              </a:lnSpc>
            </a:pPr>
          </a:p>
        </p:txBody>
      </p:sp>
      <p:sp>
        <p:nvSpPr>
          <p:cNvPr name="AutoShape 5" id="5"/>
          <p:cNvSpPr/>
          <p:nvPr/>
        </p:nvSpPr>
        <p:spPr>
          <a:xfrm flipH="true">
            <a:off x="12206273" y="0"/>
            <a:ext cx="0" cy="10500324"/>
          </a:xfrm>
          <a:prstGeom prst="line">
            <a:avLst/>
          </a:prstGeom>
          <a:ln cap="flat" w="38100">
            <a:solidFill>
              <a:srgbClr val="000000"/>
            </a:solidFill>
            <a:prstDash val="solid"/>
            <a:headEnd type="none" len="sm" w="sm"/>
            <a:tailEnd type="none" len="sm" w="sm"/>
          </a:ln>
        </p:spPr>
      </p:sp>
      <p:sp>
        <p:nvSpPr>
          <p:cNvPr name="TextBox 6" id="6"/>
          <p:cNvSpPr txBox="true"/>
          <p:nvPr/>
        </p:nvSpPr>
        <p:spPr>
          <a:xfrm rot="0">
            <a:off x="12396773" y="163392"/>
            <a:ext cx="6081727" cy="10385418"/>
          </a:xfrm>
          <a:prstGeom prst="rect">
            <a:avLst/>
          </a:prstGeom>
        </p:spPr>
        <p:txBody>
          <a:bodyPr anchor="t" rtlCol="false" tIns="0" lIns="0" bIns="0" rIns="0">
            <a:spAutoFit/>
          </a:bodyPr>
          <a:lstStyle/>
          <a:p>
            <a:pPr algn="ctr">
              <a:lnSpc>
                <a:spcPts val="2975"/>
              </a:lnSpc>
            </a:pPr>
            <a:r>
              <a:rPr lang="en-US" sz="2125">
                <a:solidFill>
                  <a:srgbClr val="000000"/>
                </a:solidFill>
                <a:latin typeface="Canva Sans Bold"/>
                <a:ea typeface="Canva Sans Bold"/>
                <a:cs typeface="Canva Sans Bold"/>
                <a:sym typeface="Canva Sans Bold"/>
              </a:rPr>
              <a:t>board[row][col] = 0;</a:t>
            </a:r>
          </a:p>
          <a:p>
            <a:pPr algn="ctr">
              <a:lnSpc>
                <a:spcPts val="2975"/>
              </a:lnSpc>
            </a:pPr>
            <a:r>
              <a:rPr lang="en-US" sz="2125">
                <a:solidFill>
                  <a:srgbClr val="000000"/>
                </a:solidFill>
                <a:latin typeface="Canva Sans Bold"/>
                <a:ea typeface="Canva Sans Bold"/>
                <a:cs typeface="Canva Sans Bold"/>
                <a:sym typeface="Canva Sans Bold"/>
              </a:rPr>
              <a:t>jLabel[row][col].setText("0");</a:t>
            </a:r>
          </a:p>
          <a:p>
            <a:pPr algn="ctr">
              <a:lnSpc>
                <a:spcPts val="2975"/>
              </a:lnSpc>
            </a:pPr>
            <a:r>
              <a:rPr lang="en-US" sz="2125">
                <a:solidFill>
                  <a:srgbClr val="000000"/>
                </a:solidFill>
                <a:latin typeface="Canva Sans Bold"/>
                <a:ea typeface="Canva Sans Bold"/>
                <a:cs typeface="Canva Sans Bold"/>
                <a:sym typeface="Canva Sans Bold"/>
              </a:rPr>
              <a:t>jLabel[row][col].setBackground(Color.RED);</a:t>
            </a:r>
          </a:p>
          <a:p>
            <a:pPr algn="ctr">
              <a:lnSpc>
                <a:spcPts val="2975"/>
              </a:lnSpc>
            </a:pPr>
            <a:r>
              <a:rPr lang="en-US" sz="2125">
                <a:solidFill>
                  <a:srgbClr val="000000"/>
                </a:solidFill>
                <a:latin typeface="Canva Sans Bold"/>
                <a:ea typeface="Canva Sans Bold"/>
                <a:cs typeface="Canva Sans Bold"/>
                <a:sym typeface="Canva Sans Bold"/>
              </a:rPr>
              <a:t>           }</a:t>
            </a:r>
          </a:p>
          <a:p>
            <a:pPr algn="ctr">
              <a:lnSpc>
                <a:spcPts val="2975"/>
              </a:lnSpc>
            </a:pPr>
            <a:r>
              <a:rPr lang="en-US" sz="2125">
                <a:solidFill>
                  <a:srgbClr val="000000"/>
                </a:solidFill>
                <a:latin typeface="Canva Sans Bold"/>
                <a:ea typeface="Canva Sans Bold"/>
                <a:cs typeface="Canva Sans Bold"/>
                <a:sym typeface="Canva Sans Bold"/>
              </a:rPr>
              <a:t>       }</a:t>
            </a:r>
          </a:p>
          <a:p>
            <a:pPr algn="ctr">
              <a:lnSpc>
                <a:spcPts val="2975"/>
              </a:lnSpc>
            </a:pPr>
          </a:p>
          <a:p>
            <a:pPr algn="ctr">
              <a:lnSpc>
                <a:spcPts val="2975"/>
              </a:lnSpc>
            </a:pPr>
            <a:r>
              <a:rPr lang="en-US" sz="2125">
                <a:solidFill>
                  <a:srgbClr val="000000"/>
                </a:solidFill>
                <a:latin typeface="Canva Sans Bold"/>
                <a:ea typeface="Canva Sans Bold"/>
                <a:cs typeface="Canva Sans Bold"/>
                <a:sym typeface="Canva Sans Bold"/>
              </a:rPr>
              <a:t>       return false;</a:t>
            </a:r>
          </a:p>
          <a:p>
            <a:pPr algn="ctr">
              <a:lnSpc>
                <a:spcPts val="2975"/>
              </a:lnSpc>
            </a:pPr>
            <a:r>
              <a:rPr lang="en-US" sz="2125">
                <a:solidFill>
                  <a:srgbClr val="000000"/>
                </a:solidFill>
                <a:latin typeface="Canva Sans Bold"/>
                <a:ea typeface="Canva Sans Bold"/>
                <a:cs typeface="Canva Sans Bold"/>
                <a:sym typeface="Canva Sans Bold"/>
              </a:rPr>
              <a:t>   }</a:t>
            </a:r>
          </a:p>
          <a:p>
            <a:pPr algn="ctr">
              <a:lnSpc>
                <a:spcPts val="2975"/>
              </a:lnSpc>
            </a:pPr>
          </a:p>
          <a:p>
            <a:pPr algn="ctr">
              <a:lnSpc>
                <a:spcPts val="2975"/>
              </a:lnSpc>
            </a:pPr>
            <a:r>
              <a:rPr lang="en-US" sz="2125">
                <a:solidFill>
                  <a:srgbClr val="000000"/>
                </a:solidFill>
                <a:latin typeface="Canva Sans Bold"/>
                <a:ea typeface="Canva Sans Bold"/>
                <a:cs typeface="Canva Sans Bold"/>
                <a:sym typeface="Canva Sans Bold"/>
              </a:rPr>
              <a:t>   static void solveSudoku() {</a:t>
            </a:r>
          </a:p>
          <a:p>
            <a:pPr algn="ctr">
              <a:lnSpc>
                <a:spcPts val="2975"/>
              </a:lnSpc>
            </a:pPr>
            <a:r>
              <a:rPr lang="en-US" sz="2125">
                <a:solidFill>
                  <a:srgbClr val="000000"/>
                </a:solidFill>
                <a:latin typeface="Canva Sans Bold"/>
                <a:ea typeface="Canva Sans Bold"/>
                <a:cs typeface="Canva Sans Bold"/>
                <a:sym typeface="Canva Sans Bold"/>
              </a:rPr>
              <a:t>       try {</a:t>
            </a:r>
          </a:p>
          <a:p>
            <a:pPr algn="ctr">
              <a:lnSpc>
                <a:spcPts val="2975"/>
              </a:lnSpc>
            </a:pPr>
            <a:r>
              <a:rPr lang="en-US" sz="2125">
                <a:solidFill>
                  <a:srgbClr val="000000"/>
                </a:solidFill>
                <a:latin typeface="Canva Sans Bold"/>
                <a:ea typeface="Canva Sans Bold"/>
                <a:cs typeface="Canva Sans Bold"/>
                <a:sym typeface="Canva Sans Bold"/>
              </a:rPr>
              <a:t>Thread.sleep(100);</a:t>
            </a:r>
          </a:p>
          <a:p>
            <a:pPr algn="ctr">
              <a:lnSpc>
                <a:spcPts val="2975"/>
              </a:lnSpc>
            </a:pPr>
            <a:r>
              <a:rPr lang="en-US" sz="2125">
                <a:solidFill>
                  <a:srgbClr val="000000"/>
                </a:solidFill>
                <a:latin typeface="Canva Sans Bold"/>
                <a:ea typeface="Canva Sans Bold"/>
                <a:cs typeface="Canva Sans Bold"/>
                <a:sym typeface="Canva Sans Bold"/>
              </a:rPr>
              <a:t>       } catch (InterruptedException e) {</a:t>
            </a:r>
          </a:p>
          <a:p>
            <a:pPr algn="ctr">
              <a:lnSpc>
                <a:spcPts val="2975"/>
              </a:lnSpc>
            </a:pPr>
            <a:r>
              <a:rPr lang="en-US" sz="2125">
                <a:solidFill>
                  <a:srgbClr val="000000"/>
                </a:solidFill>
                <a:latin typeface="Canva Sans Bold"/>
                <a:ea typeface="Canva Sans Bold"/>
                <a:cs typeface="Canva Sans Bold"/>
                <a:sym typeface="Canva Sans Bold"/>
              </a:rPr>
              <a:t>e.printStackTrace();</a:t>
            </a:r>
          </a:p>
          <a:p>
            <a:pPr algn="ctr">
              <a:lnSpc>
                <a:spcPts val="2975"/>
              </a:lnSpc>
            </a:pPr>
            <a:r>
              <a:rPr lang="en-US" sz="2125">
                <a:solidFill>
                  <a:srgbClr val="000000"/>
                </a:solidFill>
                <a:latin typeface="Canva Sans Bold"/>
                <a:ea typeface="Canva Sans Bold"/>
                <a:cs typeface="Canva Sans Bold"/>
                <a:sym typeface="Canva Sans Bold"/>
              </a:rPr>
              <a:t>       }</a:t>
            </a:r>
          </a:p>
          <a:p>
            <a:pPr algn="ctr">
              <a:lnSpc>
                <a:spcPts val="2975"/>
              </a:lnSpc>
            </a:pPr>
          </a:p>
          <a:p>
            <a:pPr algn="ctr">
              <a:lnSpc>
                <a:spcPts val="2975"/>
              </a:lnSpc>
            </a:pPr>
            <a:r>
              <a:rPr lang="en-US" sz="2125">
                <a:solidFill>
                  <a:srgbClr val="000000"/>
                </a:solidFill>
                <a:latin typeface="Canva Sans Bold"/>
                <a:ea typeface="Canva Sans Bold"/>
                <a:cs typeface="Canva Sans Bold"/>
                <a:sym typeface="Canva Sans Bold"/>
              </a:rPr>
              <a:t>       for (int i = 0; i &lt; N; ++i) {</a:t>
            </a:r>
          </a:p>
          <a:p>
            <a:pPr algn="ctr">
              <a:lnSpc>
                <a:spcPts val="2975"/>
              </a:lnSpc>
            </a:pPr>
            <a:r>
              <a:rPr lang="en-US" sz="2125">
                <a:solidFill>
                  <a:srgbClr val="000000"/>
                </a:solidFill>
                <a:latin typeface="Canva Sans Bold"/>
                <a:ea typeface="Canva Sans Bold"/>
                <a:cs typeface="Canva Sans Bold"/>
                <a:sym typeface="Canva Sans Bold"/>
              </a:rPr>
              <a:t>           for (int j = 0; j &lt; N; ++j) {</a:t>
            </a:r>
          </a:p>
          <a:p>
            <a:pPr algn="ctr">
              <a:lnSpc>
                <a:spcPts val="2975"/>
              </a:lnSpc>
            </a:pPr>
            <a:r>
              <a:rPr lang="en-US" sz="2125">
                <a:solidFill>
                  <a:srgbClr val="000000"/>
                </a:solidFill>
                <a:latin typeface="Canva Sans Bold"/>
                <a:ea typeface="Canva Sans Bold"/>
                <a:cs typeface="Canva Sans Bold"/>
                <a:sym typeface="Canva Sans Bold"/>
              </a:rPr>
              <a:t>               try {</a:t>
            </a:r>
          </a:p>
          <a:p>
            <a:pPr algn="ctr">
              <a:lnSpc>
                <a:spcPts val="2975"/>
              </a:lnSpc>
            </a:pPr>
            <a:r>
              <a:rPr lang="en-US" sz="2125">
                <a:solidFill>
                  <a:srgbClr val="000000"/>
                </a:solidFill>
                <a:latin typeface="Canva Sans Bold"/>
                <a:ea typeface="Canva Sans Bold"/>
                <a:cs typeface="Canva Sans Bold"/>
                <a:sym typeface="Canva Sans Bold"/>
              </a:rPr>
              <a:t>Thread.sleep(10);</a:t>
            </a:r>
          </a:p>
          <a:p>
            <a:pPr algn="ctr">
              <a:lnSpc>
                <a:spcPts val="2975"/>
              </a:lnSpc>
            </a:pPr>
            <a:r>
              <a:rPr lang="en-US" sz="2125">
                <a:solidFill>
                  <a:srgbClr val="000000"/>
                </a:solidFill>
                <a:latin typeface="Canva Sans Bold"/>
                <a:ea typeface="Canva Sans Bold"/>
                <a:cs typeface="Canva Sans Bold"/>
                <a:sym typeface="Canva Sans Bold"/>
              </a:rPr>
              <a:t>               } catch (InterruptedException e) {</a:t>
            </a:r>
          </a:p>
          <a:p>
            <a:pPr algn="ctr">
              <a:lnSpc>
                <a:spcPts val="2975"/>
              </a:lnSpc>
            </a:pPr>
            <a:r>
              <a:rPr lang="en-US" sz="2125">
                <a:solidFill>
                  <a:srgbClr val="000000"/>
                </a:solidFill>
                <a:latin typeface="Canva Sans Bold"/>
                <a:ea typeface="Canva Sans Bold"/>
                <a:cs typeface="Canva Sans Bold"/>
                <a:sym typeface="Canva Sans Bold"/>
              </a:rPr>
              <a:t>e.printStackTrace();</a:t>
            </a:r>
          </a:p>
          <a:p>
            <a:pPr algn="ctr">
              <a:lnSpc>
                <a:spcPts val="2975"/>
              </a:lnSpc>
            </a:pPr>
            <a:r>
              <a:rPr lang="en-US" sz="2125">
                <a:solidFill>
                  <a:srgbClr val="000000"/>
                </a:solidFill>
                <a:latin typeface="Canva Sans Bold"/>
                <a:ea typeface="Canva Sans Bold"/>
                <a:cs typeface="Canva Sans Bold"/>
                <a:sym typeface="Canva Sans Bold"/>
              </a:rPr>
              <a:t>               }</a:t>
            </a:r>
          </a:p>
          <a:p>
            <a:pPr algn="ctr">
              <a:lnSpc>
                <a:spcPts val="2975"/>
              </a:lnSpc>
            </a:pPr>
          </a:p>
          <a:p>
            <a:pPr algn="ctr">
              <a:lnSpc>
                <a:spcPts val="2975"/>
              </a:lnSpc>
            </a:pPr>
            <a:r>
              <a:rPr lang="en-US" sz="2125">
                <a:solidFill>
                  <a:srgbClr val="000000"/>
                </a:solidFill>
                <a:latin typeface="Canva Sans Bold"/>
                <a:ea typeface="Canva Sans Bold"/>
                <a:cs typeface="Canva Sans Bold"/>
                <a:sym typeface="Canva Sans Bold"/>
              </a:rPr>
              <a:t>jLabel[i][j].setText(board[i][j] == 0 ? " " : String.valueOf(board[i][j]));</a:t>
            </a:r>
          </a:p>
          <a:p>
            <a:pPr algn="ctr">
              <a:lnSpc>
                <a:spcPts val="2975"/>
              </a:lnSpc>
            </a:pPr>
            <a:r>
              <a:rPr lang="en-US" sz="2125">
                <a:solidFill>
                  <a:srgbClr val="000000"/>
                </a:solidFill>
                <a:latin typeface="Canva Sans Bold"/>
                <a:ea typeface="Canva Sans Bold"/>
                <a:cs typeface="Canva Sans Bold"/>
                <a:sym typeface="Canva Sans Bold"/>
              </a:rPr>
              <a:t>jLabel[i][j].setBackground(Color.PINK);</a:t>
            </a:r>
          </a:p>
          <a:p>
            <a:pPr algn="ctr">
              <a:lnSpc>
                <a:spcPts val="2975"/>
              </a:lnSpc>
            </a:pP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592790" y="163392"/>
            <a:ext cx="5474474" cy="10134348"/>
          </a:xfrm>
          <a:prstGeom prst="rect">
            <a:avLst/>
          </a:prstGeom>
        </p:spPr>
        <p:txBody>
          <a:bodyPr anchor="t" rtlCol="false" tIns="0" lIns="0" bIns="0" rIns="0">
            <a:spAutoFit/>
          </a:bodyPr>
          <a:lstStyle/>
          <a:p>
            <a:pPr algn="ctr">
              <a:lnSpc>
                <a:spcPts val="2967"/>
              </a:lnSpc>
            </a:pPr>
            <a:r>
              <a:rPr lang="en-US" sz="2119">
                <a:solidFill>
                  <a:srgbClr val="000000"/>
                </a:solidFill>
                <a:latin typeface="Canva Sans Bold"/>
                <a:ea typeface="Canva Sans Bold"/>
                <a:cs typeface="Canva Sans Bold"/>
                <a:sym typeface="Canva Sans Bold"/>
              </a:rPr>
              <a:t>           }</a:t>
            </a:r>
          </a:p>
          <a:p>
            <a:pPr algn="ctr">
              <a:lnSpc>
                <a:spcPts val="2967"/>
              </a:lnSpc>
            </a:pPr>
            <a:r>
              <a:rPr lang="en-US" sz="2119">
                <a:solidFill>
                  <a:srgbClr val="000000"/>
                </a:solidFill>
                <a:latin typeface="Canva Sans Bold"/>
                <a:ea typeface="Canva Sans Bold"/>
                <a:cs typeface="Canva Sans Bold"/>
                <a:sym typeface="Canva Sans Bold"/>
              </a:rPr>
              <a:t>       }</a:t>
            </a:r>
          </a:p>
          <a:p>
            <a:pPr algn="ctr">
              <a:lnSpc>
                <a:spcPts val="2967"/>
              </a:lnSpc>
            </a:pPr>
          </a:p>
          <a:p>
            <a:pPr algn="ctr">
              <a:lnSpc>
                <a:spcPts val="2967"/>
              </a:lnSpc>
            </a:pPr>
            <a:r>
              <a:rPr lang="en-US" sz="2119">
                <a:solidFill>
                  <a:srgbClr val="000000"/>
                </a:solidFill>
                <a:latin typeface="Canva Sans Bold"/>
                <a:ea typeface="Canva Sans Bold"/>
                <a:cs typeface="Canva Sans Bold"/>
                <a:sym typeface="Canva Sans Bold"/>
              </a:rPr>
              <a:t>       if (!findSolution(0, 0)) {</a:t>
            </a:r>
          </a:p>
          <a:p>
            <a:pPr algn="ctr">
              <a:lnSpc>
                <a:spcPts val="2967"/>
              </a:lnSpc>
            </a:pPr>
            <a:r>
              <a:rPr lang="en-US" sz="2119">
                <a:solidFill>
                  <a:srgbClr val="000000"/>
                </a:solidFill>
                <a:latin typeface="Canva Sans Bold"/>
                <a:ea typeface="Canva Sans Bold"/>
                <a:cs typeface="Canva Sans Bold"/>
                <a:sym typeface="Canva Sans Bold"/>
              </a:rPr>
              <a:t>System.out.println("No Solution.\n");</a:t>
            </a:r>
          </a:p>
          <a:p>
            <a:pPr algn="ctr">
              <a:lnSpc>
                <a:spcPts val="2967"/>
              </a:lnSpc>
            </a:pPr>
            <a:r>
              <a:rPr lang="en-US" sz="2119">
                <a:solidFill>
                  <a:srgbClr val="000000"/>
                </a:solidFill>
                <a:latin typeface="Canva Sans Bold"/>
                <a:ea typeface="Canva Sans Bold"/>
                <a:cs typeface="Canva Sans Bold"/>
                <a:sym typeface="Canva Sans Bold"/>
              </a:rPr>
              <a:t>       } else {</a:t>
            </a:r>
          </a:p>
          <a:p>
            <a:pPr algn="ctr">
              <a:lnSpc>
                <a:spcPts val="2967"/>
              </a:lnSpc>
            </a:pPr>
            <a:r>
              <a:rPr lang="en-US" sz="2119">
                <a:solidFill>
                  <a:srgbClr val="000000"/>
                </a:solidFill>
                <a:latin typeface="Canva Sans Bold"/>
                <a:ea typeface="Canva Sans Bold"/>
                <a:cs typeface="Canva Sans Bold"/>
                <a:sym typeface="Canva Sans Bold"/>
              </a:rPr>
              <a:t>printSolution();</a:t>
            </a:r>
          </a:p>
          <a:p>
            <a:pPr algn="ctr">
              <a:lnSpc>
                <a:spcPts val="2967"/>
              </a:lnSpc>
            </a:pPr>
            <a:r>
              <a:rPr lang="en-US" sz="2119">
                <a:solidFill>
                  <a:srgbClr val="000000"/>
                </a:solidFill>
                <a:latin typeface="Canva Sans Bold"/>
                <a:ea typeface="Canva Sans Bold"/>
                <a:cs typeface="Canva Sans Bold"/>
                <a:sym typeface="Canva Sans Bold"/>
              </a:rPr>
              <a:t>       }</a:t>
            </a:r>
          </a:p>
          <a:p>
            <a:pPr algn="ctr">
              <a:lnSpc>
                <a:spcPts val="2967"/>
              </a:lnSpc>
            </a:pPr>
            <a:r>
              <a:rPr lang="en-US" sz="2119">
                <a:solidFill>
                  <a:srgbClr val="000000"/>
                </a:solidFill>
                <a:latin typeface="Canva Sans Bold"/>
                <a:ea typeface="Canva Sans Bold"/>
                <a:cs typeface="Canva Sans Bold"/>
                <a:sym typeface="Canva Sans Bold"/>
              </a:rPr>
              <a:t>   }</a:t>
            </a:r>
          </a:p>
          <a:p>
            <a:pPr algn="ctr">
              <a:lnSpc>
                <a:spcPts val="2967"/>
              </a:lnSpc>
            </a:pPr>
          </a:p>
          <a:p>
            <a:pPr algn="ctr">
              <a:lnSpc>
                <a:spcPts val="2967"/>
              </a:lnSpc>
            </a:pPr>
            <a:r>
              <a:rPr lang="en-US" sz="2119">
                <a:solidFill>
                  <a:srgbClr val="000000"/>
                </a:solidFill>
                <a:latin typeface="Canva Sans Bold"/>
                <a:ea typeface="Canva Sans Bold"/>
                <a:cs typeface="Canva Sans Bold"/>
                <a:sym typeface="Canva Sans Bold"/>
              </a:rPr>
              <a:t>   SudokuSolverGUI() {</a:t>
            </a:r>
          </a:p>
          <a:p>
            <a:pPr algn="ctr">
              <a:lnSpc>
                <a:spcPts val="2967"/>
              </a:lnSpc>
            </a:pPr>
            <a:r>
              <a:rPr lang="en-US" sz="2119">
                <a:solidFill>
                  <a:srgbClr val="000000"/>
                </a:solidFill>
                <a:latin typeface="Canva Sans Bold"/>
                <a:ea typeface="Canva Sans Bold"/>
                <a:cs typeface="Canva Sans Bold"/>
                <a:sym typeface="Canva Sans Bold"/>
              </a:rPr>
              <a:t>       JFrame jFrame = new JFrame("Sudoku Solver Visualizer.");</a:t>
            </a:r>
          </a:p>
          <a:p>
            <a:pPr algn="ctr">
              <a:lnSpc>
                <a:spcPts val="2967"/>
              </a:lnSpc>
            </a:pPr>
            <a:r>
              <a:rPr lang="en-US" sz="2119">
                <a:solidFill>
                  <a:srgbClr val="000000"/>
                </a:solidFill>
                <a:latin typeface="Canva Sans Bold"/>
                <a:ea typeface="Canva Sans Bold"/>
                <a:cs typeface="Canva Sans Bold"/>
                <a:sym typeface="Canva Sans Bold"/>
              </a:rPr>
              <a:t>jFrame.setLayout(new GridLayout(N, N));</a:t>
            </a:r>
          </a:p>
          <a:p>
            <a:pPr algn="ctr">
              <a:lnSpc>
                <a:spcPts val="2967"/>
              </a:lnSpc>
            </a:pPr>
            <a:r>
              <a:rPr lang="en-US" sz="2119">
                <a:solidFill>
                  <a:srgbClr val="000000"/>
                </a:solidFill>
                <a:latin typeface="Canva Sans Bold"/>
                <a:ea typeface="Canva Sans Bold"/>
                <a:cs typeface="Canva Sans Bold"/>
                <a:sym typeface="Canva Sans Bold"/>
              </a:rPr>
              <a:t>jFrame.setSize(500, 500);</a:t>
            </a:r>
          </a:p>
          <a:p>
            <a:pPr algn="ctr">
              <a:lnSpc>
                <a:spcPts val="2967"/>
              </a:lnSpc>
            </a:pPr>
            <a:r>
              <a:rPr lang="en-US" sz="2119">
                <a:solidFill>
                  <a:srgbClr val="000000"/>
                </a:solidFill>
                <a:latin typeface="Canva Sans Bold"/>
                <a:ea typeface="Canva Sans Bold"/>
                <a:cs typeface="Canva Sans Bold"/>
                <a:sym typeface="Canva Sans Bold"/>
              </a:rPr>
              <a:t>jFrame.setDefaultCloseOperation(JFrame.EXIT_ON_CLOSE);</a:t>
            </a:r>
          </a:p>
          <a:p>
            <a:pPr algn="ctr">
              <a:lnSpc>
                <a:spcPts val="2967"/>
              </a:lnSpc>
            </a:pPr>
          </a:p>
          <a:p>
            <a:pPr algn="ctr">
              <a:lnSpc>
                <a:spcPts val="2967"/>
              </a:lnSpc>
            </a:pPr>
            <a:r>
              <a:rPr lang="en-US" sz="2119">
                <a:solidFill>
                  <a:srgbClr val="000000"/>
                </a:solidFill>
                <a:latin typeface="Canva Sans Bold"/>
                <a:ea typeface="Canva Sans Bold"/>
                <a:cs typeface="Canva Sans Bold"/>
                <a:sym typeface="Canva Sans Bold"/>
              </a:rPr>
              <a:t>       for (int i = 0; i &lt; N; ++i) {</a:t>
            </a:r>
          </a:p>
          <a:p>
            <a:pPr algn="ctr">
              <a:lnSpc>
                <a:spcPts val="2967"/>
              </a:lnSpc>
            </a:pPr>
            <a:r>
              <a:rPr lang="en-US" sz="2119">
                <a:solidFill>
                  <a:srgbClr val="000000"/>
                </a:solidFill>
                <a:latin typeface="Canva Sans Bold"/>
                <a:ea typeface="Canva Sans Bold"/>
                <a:cs typeface="Canva Sans Bold"/>
                <a:sym typeface="Canva Sans Bold"/>
              </a:rPr>
              <a:t>           for (int j = 0; j &lt; N; ++j) {</a:t>
            </a:r>
          </a:p>
          <a:p>
            <a:pPr algn="ctr">
              <a:lnSpc>
                <a:spcPts val="2967"/>
              </a:lnSpc>
            </a:pPr>
            <a:r>
              <a:rPr lang="en-US" sz="2119">
                <a:solidFill>
                  <a:srgbClr val="000000"/>
                </a:solidFill>
                <a:latin typeface="Canva Sans Bold"/>
                <a:ea typeface="Canva Sans Bold"/>
                <a:cs typeface="Canva Sans Bold"/>
                <a:sym typeface="Canva Sans Bold"/>
              </a:rPr>
              <a:t>jLabel[i][j] = new JLabel("0");</a:t>
            </a:r>
          </a:p>
          <a:p>
            <a:pPr algn="ctr">
              <a:lnSpc>
                <a:spcPts val="2967"/>
              </a:lnSpc>
            </a:pPr>
            <a:r>
              <a:rPr lang="en-US" sz="2119">
                <a:solidFill>
                  <a:srgbClr val="000000"/>
                </a:solidFill>
                <a:latin typeface="Canva Sans Bold"/>
                <a:ea typeface="Canva Sans Bold"/>
                <a:cs typeface="Canva Sans Bold"/>
                <a:sym typeface="Canva Sans Bold"/>
              </a:rPr>
              <a:t>jLabel[i][j].setHorizontalAlignment(SwingConstants.CENTER);</a:t>
            </a:r>
          </a:p>
          <a:p>
            <a:pPr algn="ctr">
              <a:lnSpc>
                <a:spcPts val="2967"/>
              </a:lnSpc>
            </a:pPr>
            <a:r>
              <a:rPr lang="en-US" sz="2119">
                <a:solidFill>
                  <a:srgbClr val="000000"/>
                </a:solidFill>
                <a:latin typeface="Canva Sans Bold"/>
                <a:ea typeface="Canva Sans Bold"/>
                <a:cs typeface="Canva Sans Bold"/>
                <a:sym typeface="Canva Sans Bold"/>
              </a:rPr>
              <a:t>jLabel[i][j].setSize(50, 50);</a:t>
            </a:r>
          </a:p>
          <a:p>
            <a:pPr algn="ctr">
              <a:lnSpc>
                <a:spcPts val="2967"/>
              </a:lnSpc>
            </a:pPr>
            <a:r>
              <a:rPr lang="en-US" sz="2119">
                <a:solidFill>
                  <a:srgbClr val="000000"/>
                </a:solidFill>
                <a:latin typeface="Canva Sans Bold"/>
                <a:ea typeface="Canva Sans Bold"/>
                <a:cs typeface="Canva Sans Bold"/>
                <a:sym typeface="Canva Sans Bold"/>
              </a:rPr>
              <a:t>jLabel[i][j].setOpaque(true);</a:t>
            </a:r>
          </a:p>
          <a:p>
            <a:pPr algn="ctr">
              <a:lnSpc>
                <a:spcPts val="2967"/>
              </a:lnSpc>
            </a:pPr>
          </a:p>
        </p:txBody>
      </p:sp>
      <p:sp>
        <p:nvSpPr>
          <p:cNvPr name="AutoShape 3" id="3"/>
          <p:cNvSpPr/>
          <p:nvPr/>
        </p:nvSpPr>
        <p:spPr>
          <a:xfrm>
            <a:off x="6581614" y="-337662"/>
            <a:ext cx="19050" cy="10962324"/>
          </a:xfrm>
          <a:prstGeom prst="line">
            <a:avLst/>
          </a:prstGeom>
          <a:ln cap="flat" w="38100">
            <a:solidFill>
              <a:srgbClr val="000000"/>
            </a:solidFill>
            <a:prstDash val="solid"/>
            <a:headEnd type="none" len="sm" w="sm"/>
            <a:tailEnd type="none" len="sm" w="sm"/>
          </a:ln>
        </p:spPr>
      </p:sp>
      <p:sp>
        <p:nvSpPr>
          <p:cNvPr name="TextBox 4" id="4"/>
          <p:cNvSpPr txBox="true"/>
          <p:nvPr/>
        </p:nvSpPr>
        <p:spPr>
          <a:xfrm rot="0">
            <a:off x="7116960" y="163392"/>
            <a:ext cx="10893119" cy="10521062"/>
          </a:xfrm>
          <a:prstGeom prst="rect">
            <a:avLst/>
          </a:prstGeom>
        </p:spPr>
        <p:txBody>
          <a:bodyPr anchor="t" rtlCol="false" tIns="0" lIns="0" bIns="0" rIns="0">
            <a:spAutoFit/>
          </a:bodyPr>
          <a:lstStyle/>
          <a:p>
            <a:pPr algn="ctr">
              <a:lnSpc>
                <a:spcPts val="2699"/>
              </a:lnSpc>
            </a:pPr>
            <a:r>
              <a:rPr lang="en-US" sz="1928">
                <a:solidFill>
                  <a:srgbClr val="000000"/>
                </a:solidFill>
                <a:latin typeface="Canva Sans Bold"/>
                <a:ea typeface="Canva Sans Bold"/>
                <a:cs typeface="Canva Sans Bold"/>
                <a:sym typeface="Canva Sans Bold"/>
              </a:rPr>
              <a:t>               int top = (i % 3 == 0) ? 3 : 1;</a:t>
            </a:r>
          </a:p>
          <a:p>
            <a:pPr algn="ctr">
              <a:lnSpc>
                <a:spcPts val="2699"/>
              </a:lnSpc>
            </a:pPr>
            <a:r>
              <a:rPr lang="en-US" sz="1928">
                <a:solidFill>
                  <a:srgbClr val="000000"/>
                </a:solidFill>
                <a:latin typeface="Canva Sans Bold"/>
                <a:ea typeface="Canva Sans Bold"/>
                <a:cs typeface="Canva Sans Bold"/>
                <a:sym typeface="Canva Sans Bold"/>
              </a:rPr>
              <a:t>               int left = (j % 3 == 0) ? 3 : 1;</a:t>
            </a:r>
          </a:p>
          <a:p>
            <a:pPr algn="ctr">
              <a:lnSpc>
                <a:spcPts val="2699"/>
              </a:lnSpc>
            </a:pPr>
            <a:r>
              <a:rPr lang="en-US" sz="1928">
                <a:solidFill>
                  <a:srgbClr val="000000"/>
                </a:solidFill>
                <a:latin typeface="Canva Sans Bold"/>
                <a:ea typeface="Canva Sans Bold"/>
                <a:cs typeface="Canva Sans Bold"/>
                <a:sym typeface="Canva Sans Bold"/>
              </a:rPr>
              <a:t>               int bottom = ((i + 1) % 3 == 0) ? 3 : 1;</a:t>
            </a:r>
          </a:p>
          <a:p>
            <a:pPr algn="ctr">
              <a:lnSpc>
                <a:spcPts val="2699"/>
              </a:lnSpc>
            </a:pPr>
            <a:r>
              <a:rPr lang="en-US" sz="1928">
                <a:solidFill>
                  <a:srgbClr val="000000"/>
                </a:solidFill>
                <a:latin typeface="Canva Sans Bold"/>
                <a:ea typeface="Canva Sans Bold"/>
                <a:cs typeface="Canva Sans Bold"/>
                <a:sym typeface="Canva Sans Bold"/>
              </a:rPr>
              <a:t>               int right = ((j + 1) % 3 == 0) ? 3 : 1;</a:t>
            </a:r>
          </a:p>
          <a:p>
            <a:pPr algn="ctr">
              <a:lnSpc>
                <a:spcPts val="2699"/>
              </a:lnSpc>
            </a:pPr>
          </a:p>
          <a:p>
            <a:pPr algn="ctr">
              <a:lnSpc>
                <a:spcPts val="2699"/>
              </a:lnSpc>
            </a:pPr>
            <a:r>
              <a:rPr lang="en-US" sz="1928">
                <a:solidFill>
                  <a:srgbClr val="000000"/>
                </a:solidFill>
                <a:latin typeface="Canva Sans Bold"/>
                <a:ea typeface="Canva Sans Bold"/>
                <a:cs typeface="Canva Sans Bold"/>
                <a:sym typeface="Canva Sans Bold"/>
              </a:rPr>
              <a:t>jLabel[i][j].setBorder(BorderFactory.createMatteBorder(top, left, bottom, right, Color.BLACK));</a:t>
            </a:r>
          </a:p>
          <a:p>
            <a:pPr algn="ctr">
              <a:lnSpc>
                <a:spcPts val="2699"/>
              </a:lnSpc>
            </a:pPr>
          </a:p>
          <a:p>
            <a:pPr algn="ctr">
              <a:lnSpc>
                <a:spcPts val="2699"/>
              </a:lnSpc>
            </a:pPr>
            <a:r>
              <a:rPr lang="en-US" sz="1928">
                <a:solidFill>
                  <a:srgbClr val="000000"/>
                </a:solidFill>
                <a:latin typeface="Canva Sans Bold"/>
                <a:ea typeface="Canva Sans Bold"/>
                <a:cs typeface="Canva Sans Bold"/>
                <a:sym typeface="Canva Sans Bold"/>
              </a:rPr>
              <a:t>jFrame.add(jLabel[i][j]);</a:t>
            </a:r>
          </a:p>
          <a:p>
            <a:pPr algn="ctr">
              <a:lnSpc>
                <a:spcPts val="2699"/>
              </a:lnSpc>
            </a:pPr>
            <a:r>
              <a:rPr lang="en-US" sz="1928">
                <a:solidFill>
                  <a:srgbClr val="000000"/>
                </a:solidFill>
                <a:latin typeface="Canva Sans Bold"/>
                <a:ea typeface="Canva Sans Bold"/>
                <a:cs typeface="Canva Sans Bold"/>
                <a:sym typeface="Canva Sans Bold"/>
              </a:rPr>
              <a:t>           }</a:t>
            </a:r>
          </a:p>
          <a:p>
            <a:pPr algn="ctr">
              <a:lnSpc>
                <a:spcPts val="2699"/>
              </a:lnSpc>
            </a:pPr>
            <a:r>
              <a:rPr lang="en-US" sz="1928">
                <a:solidFill>
                  <a:srgbClr val="000000"/>
                </a:solidFill>
                <a:latin typeface="Canva Sans Bold"/>
                <a:ea typeface="Canva Sans Bold"/>
                <a:cs typeface="Canva Sans Bold"/>
                <a:sym typeface="Canva Sans Bold"/>
              </a:rPr>
              <a:t>       }</a:t>
            </a:r>
          </a:p>
          <a:p>
            <a:pPr algn="ctr">
              <a:lnSpc>
                <a:spcPts val="2699"/>
              </a:lnSpc>
            </a:pPr>
          </a:p>
          <a:p>
            <a:pPr algn="ctr">
              <a:lnSpc>
                <a:spcPts val="2699"/>
              </a:lnSpc>
            </a:pPr>
            <a:r>
              <a:rPr lang="en-US" sz="1928">
                <a:solidFill>
                  <a:srgbClr val="000000"/>
                </a:solidFill>
                <a:latin typeface="Canva Sans Bold"/>
                <a:ea typeface="Canva Sans Bold"/>
                <a:cs typeface="Canva Sans Bold"/>
                <a:sym typeface="Canva Sans Bold"/>
              </a:rPr>
              <a:t>jFrame.setVisible(true);</a:t>
            </a:r>
          </a:p>
          <a:p>
            <a:pPr algn="ctr">
              <a:lnSpc>
                <a:spcPts val="2699"/>
              </a:lnSpc>
            </a:pPr>
            <a:r>
              <a:rPr lang="en-US" sz="1928">
                <a:solidFill>
                  <a:srgbClr val="000000"/>
                </a:solidFill>
                <a:latin typeface="Canva Sans Bold"/>
                <a:ea typeface="Canva Sans Bold"/>
                <a:cs typeface="Canva Sans Bold"/>
                <a:sym typeface="Canva Sans Bold"/>
              </a:rPr>
              <a:t>   }</a:t>
            </a:r>
          </a:p>
          <a:p>
            <a:pPr algn="ctr">
              <a:lnSpc>
                <a:spcPts val="2699"/>
              </a:lnSpc>
            </a:pPr>
          </a:p>
          <a:p>
            <a:pPr algn="ctr">
              <a:lnSpc>
                <a:spcPts val="2699"/>
              </a:lnSpc>
            </a:pPr>
            <a:r>
              <a:rPr lang="en-US" sz="1928">
                <a:solidFill>
                  <a:srgbClr val="000000"/>
                </a:solidFill>
                <a:latin typeface="Canva Sans Bold"/>
                <a:ea typeface="Canva Sans Bold"/>
                <a:cs typeface="Canva Sans Bold"/>
                <a:sym typeface="Canva Sans Bold"/>
              </a:rPr>
              <a:t>   public static void main(String args[]) {</a:t>
            </a:r>
          </a:p>
          <a:p>
            <a:pPr algn="ctr">
              <a:lnSpc>
                <a:spcPts val="2699"/>
              </a:lnSpc>
            </a:pPr>
            <a:r>
              <a:rPr lang="en-US" sz="1928">
                <a:solidFill>
                  <a:srgbClr val="000000"/>
                </a:solidFill>
                <a:latin typeface="Canva Sans Bold"/>
                <a:ea typeface="Canva Sans Bold"/>
                <a:cs typeface="Canva Sans Bold"/>
                <a:sym typeface="Canva Sans Bold"/>
              </a:rPr>
              <a:t>SwingUtilities.invokeLater(new Runnable() {</a:t>
            </a:r>
          </a:p>
          <a:p>
            <a:pPr algn="ctr">
              <a:lnSpc>
                <a:spcPts val="2699"/>
              </a:lnSpc>
            </a:pPr>
            <a:r>
              <a:rPr lang="en-US" sz="1928">
                <a:solidFill>
                  <a:srgbClr val="000000"/>
                </a:solidFill>
                <a:latin typeface="Canva Sans Bold"/>
                <a:ea typeface="Canva Sans Bold"/>
                <a:cs typeface="Canva Sans Bold"/>
                <a:sym typeface="Canva Sans Bold"/>
              </a:rPr>
              <a:t>           @Override</a:t>
            </a:r>
          </a:p>
          <a:p>
            <a:pPr algn="ctr">
              <a:lnSpc>
                <a:spcPts val="2699"/>
              </a:lnSpc>
            </a:pPr>
            <a:r>
              <a:rPr lang="en-US" sz="1928">
                <a:solidFill>
                  <a:srgbClr val="000000"/>
                </a:solidFill>
                <a:latin typeface="Canva Sans Bold"/>
                <a:ea typeface="Canva Sans Bold"/>
                <a:cs typeface="Canva Sans Bold"/>
                <a:sym typeface="Canva Sans Bold"/>
              </a:rPr>
              <a:t>           public void run() {</a:t>
            </a:r>
          </a:p>
          <a:p>
            <a:pPr algn="ctr">
              <a:lnSpc>
                <a:spcPts val="2699"/>
              </a:lnSpc>
            </a:pPr>
            <a:r>
              <a:rPr lang="en-US" sz="1928">
                <a:solidFill>
                  <a:srgbClr val="000000"/>
                </a:solidFill>
                <a:latin typeface="Canva Sans Bold"/>
                <a:ea typeface="Canva Sans Bold"/>
                <a:cs typeface="Canva Sans Bold"/>
                <a:sym typeface="Canva Sans Bold"/>
              </a:rPr>
              <a:t>               new SudokuSolverGUI();</a:t>
            </a:r>
          </a:p>
          <a:p>
            <a:pPr algn="ctr">
              <a:lnSpc>
                <a:spcPts val="2699"/>
              </a:lnSpc>
            </a:pPr>
            <a:r>
              <a:rPr lang="en-US" sz="1928">
                <a:solidFill>
                  <a:srgbClr val="000000"/>
                </a:solidFill>
                <a:latin typeface="Canva Sans Bold"/>
                <a:ea typeface="Canva Sans Bold"/>
                <a:cs typeface="Canva Sans Bold"/>
                <a:sym typeface="Canva Sans Bold"/>
              </a:rPr>
              <a:t>           }</a:t>
            </a:r>
          </a:p>
          <a:p>
            <a:pPr algn="ctr">
              <a:lnSpc>
                <a:spcPts val="2699"/>
              </a:lnSpc>
            </a:pPr>
            <a:r>
              <a:rPr lang="en-US" sz="1928">
                <a:solidFill>
                  <a:srgbClr val="000000"/>
                </a:solidFill>
                <a:latin typeface="Canva Sans Bold"/>
                <a:ea typeface="Canva Sans Bold"/>
                <a:cs typeface="Canva Sans Bold"/>
                <a:sym typeface="Canva Sans Bold"/>
              </a:rPr>
              <a:t>       });</a:t>
            </a:r>
          </a:p>
          <a:p>
            <a:pPr algn="ctr">
              <a:lnSpc>
                <a:spcPts val="2699"/>
              </a:lnSpc>
            </a:pPr>
            <a:r>
              <a:rPr lang="en-US" sz="1928">
                <a:solidFill>
                  <a:srgbClr val="000000"/>
                </a:solidFill>
                <a:latin typeface="Canva Sans Bold"/>
                <a:ea typeface="Canva Sans Bold"/>
                <a:cs typeface="Canva Sans Bold"/>
                <a:sym typeface="Canva Sans Bold"/>
              </a:rPr>
              <a:t>printSolution();</a:t>
            </a:r>
          </a:p>
          <a:p>
            <a:pPr algn="ctr">
              <a:lnSpc>
                <a:spcPts val="2699"/>
              </a:lnSpc>
            </a:pPr>
            <a:r>
              <a:rPr lang="en-US" sz="1928">
                <a:solidFill>
                  <a:srgbClr val="000000"/>
                </a:solidFill>
                <a:latin typeface="Canva Sans Bold"/>
                <a:ea typeface="Canva Sans Bold"/>
                <a:cs typeface="Canva Sans Bold"/>
                <a:sym typeface="Canva Sans Bold"/>
              </a:rPr>
              <a:t>System.out.println();</a:t>
            </a:r>
          </a:p>
          <a:p>
            <a:pPr algn="ctr">
              <a:lnSpc>
                <a:spcPts val="2699"/>
              </a:lnSpc>
            </a:pPr>
            <a:r>
              <a:rPr lang="en-US" sz="1928">
                <a:solidFill>
                  <a:srgbClr val="000000"/>
                </a:solidFill>
                <a:latin typeface="Canva Sans Bold"/>
                <a:ea typeface="Canva Sans Bold"/>
                <a:cs typeface="Canva Sans Bold"/>
                <a:sym typeface="Canva Sans Bold"/>
              </a:rPr>
              <a:t>       solveSudoku();</a:t>
            </a:r>
          </a:p>
          <a:p>
            <a:pPr algn="ctr">
              <a:lnSpc>
                <a:spcPts val="2699"/>
              </a:lnSpc>
            </a:pPr>
          </a:p>
          <a:p>
            <a:pPr algn="ctr">
              <a:lnSpc>
                <a:spcPts val="2699"/>
              </a:lnSpc>
            </a:pPr>
            <a:r>
              <a:rPr lang="en-US" sz="1928">
                <a:solidFill>
                  <a:srgbClr val="000000"/>
                </a:solidFill>
                <a:latin typeface="Canva Sans Bold"/>
                <a:ea typeface="Canva Sans Bold"/>
                <a:cs typeface="Canva Sans Bold"/>
                <a:sym typeface="Canva Sans Bold"/>
              </a:rPr>
              <a:t>printSolution();</a:t>
            </a:r>
          </a:p>
          <a:p>
            <a:pPr algn="ctr">
              <a:lnSpc>
                <a:spcPts val="2699"/>
              </a:lnSpc>
            </a:pPr>
            <a:r>
              <a:rPr lang="en-US" sz="1928">
                <a:solidFill>
                  <a:srgbClr val="000000"/>
                </a:solidFill>
                <a:latin typeface="Canva Sans Bold"/>
                <a:ea typeface="Canva Sans Bold"/>
                <a:cs typeface="Canva Sans Bold"/>
                <a:sym typeface="Canva Sans Bold"/>
              </a:rPr>
              <a:t>   }</a:t>
            </a:r>
          </a:p>
          <a:p>
            <a:pPr algn="ctr">
              <a:lnSpc>
                <a:spcPts val="2699"/>
              </a:lnSpc>
            </a:pPr>
            <a:r>
              <a:rPr lang="en-US" sz="1928">
                <a:solidFill>
                  <a:srgbClr val="000000"/>
                </a:solidFill>
                <a:latin typeface="Canva Sans Bold"/>
                <a:ea typeface="Canva Sans Bold"/>
                <a:cs typeface="Canva Sans Bold"/>
                <a:sym typeface="Canva Sans Bold"/>
              </a:rPr>
              <a:t>}</a:t>
            </a:r>
          </a:p>
          <a:p>
            <a:pPr algn="ctr">
              <a:lnSpc>
                <a:spcPts val="2699"/>
              </a:lnSpc>
            </a:pPr>
          </a:p>
          <a:p>
            <a:pPr algn="ctr">
              <a:lnSpc>
                <a:spcPts val="2699"/>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241824"/>
            <a:ext cx="18288000" cy="3773114"/>
            <a:chOff x="0" y="0"/>
            <a:chExt cx="24384000" cy="5030819"/>
          </a:xfrm>
        </p:grpSpPr>
        <p:pic>
          <p:nvPicPr>
            <p:cNvPr name="Picture 3" id="3"/>
            <p:cNvPicPr>
              <a:picLocks noChangeAspect="true"/>
            </p:cNvPicPr>
            <p:nvPr/>
          </p:nvPicPr>
          <p:blipFill>
            <a:blip r:embed="rId2">
              <a:alphaModFix amt="14000"/>
            </a:blip>
            <a:srcRect l="0" t="27933" r="0" b="41099"/>
            <a:stretch>
              <a:fillRect/>
            </a:stretch>
          </p:blipFill>
          <p:spPr>
            <a:xfrm flipH="false" flipV="false">
              <a:off x="0" y="0"/>
              <a:ext cx="24384000" cy="5030819"/>
            </a:xfrm>
            <a:prstGeom prst="rect">
              <a:avLst/>
            </a:prstGeom>
          </p:spPr>
        </p:pic>
      </p:grpSp>
      <p:sp>
        <p:nvSpPr>
          <p:cNvPr name="TextBox 4" id="4"/>
          <p:cNvSpPr txBox="true"/>
          <p:nvPr/>
        </p:nvSpPr>
        <p:spPr>
          <a:xfrm rot="0">
            <a:off x="4639504" y="417195"/>
            <a:ext cx="9008992" cy="1156335"/>
          </a:xfrm>
          <a:prstGeom prst="rect">
            <a:avLst/>
          </a:prstGeom>
        </p:spPr>
        <p:txBody>
          <a:bodyPr anchor="t" rtlCol="false" tIns="0" lIns="0" bIns="0" rIns="0">
            <a:spAutoFit/>
          </a:bodyPr>
          <a:lstStyle/>
          <a:p>
            <a:pPr algn="ctr">
              <a:lnSpc>
                <a:spcPts val="9359"/>
              </a:lnSpc>
            </a:pPr>
            <a:r>
              <a:rPr lang="en-US" sz="7199" u="sng">
                <a:solidFill>
                  <a:srgbClr val="1A72A7"/>
                </a:solidFill>
                <a:latin typeface="Klein Bold"/>
                <a:ea typeface="Klein Bold"/>
                <a:cs typeface="Klein Bold"/>
                <a:sym typeface="Klein Bold"/>
              </a:rPr>
              <a:t>Learning Outcomes</a:t>
            </a:r>
          </a:p>
        </p:txBody>
      </p:sp>
      <p:sp>
        <p:nvSpPr>
          <p:cNvPr name="TextBox 5" id="5"/>
          <p:cNvSpPr txBox="true"/>
          <p:nvPr/>
        </p:nvSpPr>
        <p:spPr>
          <a:xfrm rot="0">
            <a:off x="0" y="2744967"/>
            <a:ext cx="17650573" cy="7250140"/>
          </a:xfrm>
          <a:prstGeom prst="rect">
            <a:avLst/>
          </a:prstGeom>
        </p:spPr>
        <p:txBody>
          <a:bodyPr anchor="t" rtlCol="false" tIns="0" lIns="0" bIns="0" rIns="0">
            <a:spAutoFit/>
          </a:bodyPr>
          <a:lstStyle/>
          <a:p>
            <a:pPr algn="l" marL="633969" indent="-316984" lvl="1">
              <a:lnSpc>
                <a:spcPts val="4110"/>
              </a:lnSpc>
              <a:buFont typeface="Arial"/>
              <a:buChar char="•"/>
            </a:pPr>
            <a:r>
              <a:rPr lang="en-US" sz="2936">
                <a:solidFill>
                  <a:srgbClr val="050505"/>
                </a:solidFill>
                <a:latin typeface="Times New Roman Bold"/>
                <a:ea typeface="Times New Roman Bold"/>
                <a:cs typeface="Times New Roman Bold"/>
                <a:sym typeface="Times New Roman Bold"/>
              </a:rPr>
              <a:t>Algorithmic Problem-Solving Skills : </a:t>
            </a:r>
            <a:r>
              <a:rPr lang="en-US" sz="2936">
                <a:solidFill>
                  <a:srgbClr val="050505"/>
                </a:solidFill>
                <a:latin typeface="Times New Roman"/>
                <a:ea typeface="Times New Roman"/>
                <a:cs typeface="Times New Roman"/>
                <a:sym typeface="Times New Roman"/>
              </a:rPr>
              <a:t>Gain proficiency in applying the backtracking algorithm to solve Sudoku puzzles, enhancing logical thinking and problem-solving abilities.</a:t>
            </a:r>
          </a:p>
          <a:p>
            <a:pPr algn="l">
              <a:lnSpc>
                <a:spcPts val="4110"/>
              </a:lnSpc>
            </a:pPr>
            <a:r>
              <a:rPr lang="en-US" sz="2936">
                <a:solidFill>
                  <a:srgbClr val="050505"/>
                </a:solidFill>
                <a:latin typeface="Times New Roman Bold"/>
                <a:ea typeface="Times New Roman Bold"/>
                <a:cs typeface="Times New Roman Bold"/>
                <a:sym typeface="Times New Roman Bold"/>
              </a:rPr>
              <a:t> </a:t>
            </a:r>
          </a:p>
          <a:p>
            <a:pPr algn="l" marL="633969" indent="-316984" lvl="1">
              <a:lnSpc>
                <a:spcPts val="4110"/>
              </a:lnSpc>
              <a:buFont typeface="Arial"/>
              <a:buChar char="•"/>
            </a:pPr>
            <a:r>
              <a:rPr lang="en-US" sz="2936">
                <a:solidFill>
                  <a:srgbClr val="050505"/>
                </a:solidFill>
                <a:latin typeface="Times New Roman Bold"/>
                <a:ea typeface="Times New Roman Bold"/>
                <a:cs typeface="Times New Roman Bold"/>
                <a:sym typeface="Times New Roman Bold"/>
              </a:rPr>
              <a:t>Java Programming Competence : </a:t>
            </a:r>
            <a:r>
              <a:rPr lang="en-US" sz="2936">
                <a:solidFill>
                  <a:srgbClr val="050505"/>
                </a:solidFill>
                <a:latin typeface="Times New Roman"/>
                <a:ea typeface="Times New Roman"/>
                <a:cs typeface="Times New Roman"/>
                <a:sym typeface="Times New Roman"/>
              </a:rPr>
              <a:t>Develop expertise in Java Swing for building interactive graphical user interfaces (GUIs), including event-driven programming and component customization.</a:t>
            </a:r>
          </a:p>
          <a:p>
            <a:pPr algn="l">
              <a:lnSpc>
                <a:spcPts val="4110"/>
              </a:lnSpc>
            </a:pPr>
          </a:p>
          <a:p>
            <a:pPr algn="l" marL="633969" indent="-316984" lvl="1">
              <a:lnSpc>
                <a:spcPts val="4110"/>
              </a:lnSpc>
              <a:buFont typeface="Arial"/>
              <a:buChar char="•"/>
            </a:pPr>
            <a:r>
              <a:rPr lang="en-US" sz="2936">
                <a:solidFill>
                  <a:srgbClr val="050505"/>
                </a:solidFill>
                <a:latin typeface="Times New Roman Bold"/>
                <a:ea typeface="Times New Roman Bold"/>
                <a:cs typeface="Times New Roman Bold"/>
                <a:sym typeface="Times New Roman Bold"/>
              </a:rPr>
              <a:t>Visualization and Debugging Techniques :</a:t>
            </a:r>
            <a:r>
              <a:rPr lang="en-US" sz="2936">
                <a:solidFill>
                  <a:srgbClr val="050505"/>
                </a:solidFill>
                <a:latin typeface="Times New Roman"/>
                <a:ea typeface="Times New Roman"/>
                <a:cs typeface="Times New Roman"/>
                <a:sym typeface="Times New Roman"/>
              </a:rPr>
              <a:t>  Acquire skills in visualizing algorithmic processes through GUI updates, aiding in debugging and understanding complex algorithms.</a:t>
            </a:r>
          </a:p>
          <a:p>
            <a:pPr algn="l">
              <a:lnSpc>
                <a:spcPts val="4110"/>
              </a:lnSpc>
            </a:pPr>
          </a:p>
          <a:p>
            <a:pPr algn="l" marL="633969" indent="-316984" lvl="1">
              <a:lnSpc>
                <a:spcPts val="4110"/>
              </a:lnSpc>
              <a:buFont typeface="Arial"/>
              <a:buChar char="•"/>
            </a:pPr>
            <a:r>
              <a:rPr lang="en-US" sz="2936">
                <a:solidFill>
                  <a:srgbClr val="050505"/>
                </a:solidFill>
                <a:latin typeface="Times New Roman Bold"/>
                <a:ea typeface="Times New Roman Bold"/>
                <a:cs typeface="Times New Roman Bold"/>
                <a:sym typeface="Times New Roman Bold"/>
              </a:rPr>
              <a:t>Educational Impact : </a:t>
            </a:r>
            <a:r>
              <a:rPr lang="en-US" sz="2936">
                <a:solidFill>
                  <a:srgbClr val="050505"/>
                </a:solidFill>
                <a:latin typeface="Times New Roman"/>
                <a:ea typeface="Times New Roman"/>
                <a:cs typeface="Times New Roman"/>
                <a:sym typeface="Times New Roman"/>
              </a:rPr>
              <a:t> Improve understanding of constraint satisfaction problems and algorithmic strategies, applicable to broader computational and software engineering challenges.</a:t>
            </a:r>
          </a:p>
          <a:p>
            <a:pPr algn="l">
              <a:lnSpc>
                <a:spcPts val="4110"/>
              </a:lnSpc>
            </a:pPr>
            <a:r>
              <a:rPr lang="en-US" sz="2936">
                <a:solidFill>
                  <a:srgbClr val="050505"/>
                </a:solidFill>
                <a:latin typeface="Times New Roman Bold"/>
                <a:ea typeface="Times New Roman Bold"/>
                <a:cs typeface="Times New Roman Bold"/>
                <a:sym typeface="Times New Roman Bold"/>
              </a:rPr>
              <a:t>  </a:t>
            </a:r>
          </a:p>
          <a:p>
            <a:pPr algn="l" marL="633969" indent="-316984" lvl="1">
              <a:lnSpc>
                <a:spcPts val="4110"/>
              </a:lnSpc>
              <a:buFont typeface="Arial"/>
              <a:buChar char="•"/>
            </a:pPr>
            <a:r>
              <a:rPr lang="en-US" sz="2936">
                <a:solidFill>
                  <a:srgbClr val="050505"/>
                </a:solidFill>
                <a:latin typeface="Times New Roman Bold"/>
                <a:ea typeface="Times New Roman Bold"/>
                <a:cs typeface="Times New Roman Bold"/>
                <a:sym typeface="Times New Roman Bold"/>
              </a:rPr>
              <a:t>Collaboration and Presentation :</a:t>
            </a:r>
            <a:r>
              <a:rPr lang="en-US" sz="2936">
                <a:solidFill>
                  <a:srgbClr val="050505"/>
                </a:solidFill>
                <a:latin typeface="Times New Roman"/>
                <a:ea typeface="Times New Roman"/>
                <a:cs typeface="Times New Roman"/>
                <a:sym typeface="Times New Roman"/>
              </a:rPr>
              <a:t> Enhance teamwork and communication skills through collaborative coding and effective presentation of algorithmic solutions and GUI development.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418272" y="215303"/>
            <a:ext cx="9856393" cy="9856393"/>
            <a:chOff x="0" y="0"/>
            <a:chExt cx="13141858" cy="13141858"/>
          </a:xfrm>
        </p:grpSpPr>
        <p:sp>
          <p:nvSpPr>
            <p:cNvPr name="Freeform 3" id="3"/>
            <p:cNvSpPr/>
            <p:nvPr/>
          </p:nvSpPr>
          <p:spPr>
            <a:xfrm flipH="false" flipV="false" rot="-1200957">
              <a:off x="1444916" y="1444916"/>
              <a:ext cx="10252025" cy="10252025"/>
            </a:xfrm>
            <a:custGeom>
              <a:avLst/>
              <a:gdLst/>
              <a:ahLst/>
              <a:cxnLst/>
              <a:rect r="r" b="b" t="t" l="l"/>
              <a:pathLst>
                <a:path h="10252025" w="10252025">
                  <a:moveTo>
                    <a:pt x="0" y="0"/>
                  </a:moveTo>
                  <a:lnTo>
                    <a:pt x="10252025" y="0"/>
                  </a:lnTo>
                  <a:lnTo>
                    <a:pt x="10252025" y="10252025"/>
                  </a:lnTo>
                  <a:lnTo>
                    <a:pt x="0" y="10252025"/>
                  </a:lnTo>
                  <a:lnTo>
                    <a:pt x="0" y="0"/>
                  </a:lnTo>
                  <a:close/>
                </a:path>
              </a:pathLst>
            </a:custGeom>
            <a:blipFill>
              <a:blip r:embed="rId2">
                <a:alphaModFix amt="31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11122" y="1311122"/>
              <a:ext cx="10252025" cy="10252025"/>
            </a:xfrm>
            <a:custGeom>
              <a:avLst/>
              <a:gdLst/>
              <a:ahLst/>
              <a:cxnLst/>
              <a:rect r="r" b="b" t="t" l="l"/>
              <a:pathLst>
                <a:path h="10252025" w="10252025">
                  <a:moveTo>
                    <a:pt x="0" y="0"/>
                  </a:moveTo>
                  <a:lnTo>
                    <a:pt x="10252025" y="0"/>
                  </a:lnTo>
                  <a:lnTo>
                    <a:pt x="10252025" y="10252025"/>
                  </a:lnTo>
                  <a:lnTo>
                    <a:pt x="0" y="102520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2150975" y="6974036"/>
            <a:ext cx="5108325" cy="1358812"/>
            <a:chOff x="0" y="0"/>
            <a:chExt cx="7572791" cy="2014358"/>
          </a:xfrm>
        </p:grpSpPr>
        <p:sp>
          <p:nvSpPr>
            <p:cNvPr name="Freeform 6" id="6"/>
            <p:cNvSpPr/>
            <p:nvPr/>
          </p:nvSpPr>
          <p:spPr>
            <a:xfrm flipH="false" flipV="false" rot="0">
              <a:off x="0" y="0"/>
              <a:ext cx="7572791" cy="2014358"/>
            </a:xfrm>
            <a:custGeom>
              <a:avLst/>
              <a:gdLst/>
              <a:ahLst/>
              <a:cxnLst/>
              <a:rect r="r" b="b" t="t" l="l"/>
              <a:pathLst>
                <a:path h="2014358" w="7572791">
                  <a:moveTo>
                    <a:pt x="45466" y="0"/>
                  </a:moveTo>
                  <a:lnTo>
                    <a:pt x="7527325" y="0"/>
                  </a:lnTo>
                  <a:cubicBezTo>
                    <a:pt x="7552435" y="0"/>
                    <a:pt x="7572791" y="20356"/>
                    <a:pt x="7572791" y="45466"/>
                  </a:cubicBezTo>
                  <a:lnTo>
                    <a:pt x="7572791" y="1968892"/>
                  </a:lnTo>
                  <a:cubicBezTo>
                    <a:pt x="7572791" y="1994002"/>
                    <a:pt x="7552435" y="2014358"/>
                    <a:pt x="7527325" y="2014358"/>
                  </a:cubicBezTo>
                  <a:lnTo>
                    <a:pt x="45466" y="2014358"/>
                  </a:lnTo>
                  <a:cubicBezTo>
                    <a:pt x="20356" y="2014358"/>
                    <a:pt x="0" y="1994002"/>
                    <a:pt x="0" y="1968892"/>
                  </a:cubicBezTo>
                  <a:lnTo>
                    <a:pt x="0" y="45466"/>
                  </a:lnTo>
                  <a:cubicBezTo>
                    <a:pt x="0" y="20356"/>
                    <a:pt x="20356" y="0"/>
                    <a:pt x="45466" y="0"/>
                  </a:cubicBezTo>
                  <a:close/>
                </a:path>
              </a:pathLst>
            </a:custGeom>
            <a:solidFill>
              <a:srgbClr val="F4F4F4"/>
            </a:solidFill>
            <a:ln cap="rnd">
              <a:noFill/>
              <a:prstDash val="sysDot"/>
              <a:round/>
            </a:ln>
          </p:spPr>
        </p:sp>
        <p:sp>
          <p:nvSpPr>
            <p:cNvPr name="TextBox 7" id="7"/>
            <p:cNvSpPr txBox="true"/>
            <p:nvPr/>
          </p:nvSpPr>
          <p:spPr>
            <a:xfrm>
              <a:off x="0" y="-38100"/>
              <a:ext cx="7572791" cy="2052458"/>
            </a:xfrm>
            <a:prstGeom prst="rect">
              <a:avLst/>
            </a:prstGeom>
          </p:spPr>
          <p:txBody>
            <a:bodyPr anchor="ctr" rtlCol="false" tIns="254000" lIns="254000" bIns="254000" rIns="254000"/>
            <a:lstStyle/>
            <a:p>
              <a:pPr algn="l">
                <a:lnSpc>
                  <a:spcPts val="2100"/>
                </a:lnSpc>
              </a:pPr>
              <a:r>
                <a:rPr lang="en-US" sz="1500">
                  <a:solidFill>
                    <a:srgbClr val="2A2E3A"/>
                  </a:solidFill>
                  <a:latin typeface="Helios"/>
                  <a:ea typeface="Helios"/>
                  <a:cs typeface="Helios"/>
                  <a:sym typeface="Helios"/>
                </a:rPr>
                <a:t>Drag and drop your photo or video! Click the sample photo or video and delete. Select yours from the uploads tab, drag, and then drop inside the frame!</a:t>
              </a:r>
            </a:p>
          </p:txBody>
        </p:sp>
      </p:grpSp>
      <p:sp>
        <p:nvSpPr>
          <p:cNvPr name="TextBox 8" id="8"/>
          <p:cNvSpPr txBox="true"/>
          <p:nvPr/>
        </p:nvSpPr>
        <p:spPr>
          <a:xfrm rot="0">
            <a:off x="893862" y="4255453"/>
            <a:ext cx="8250138" cy="1585594"/>
          </a:xfrm>
          <a:prstGeom prst="rect">
            <a:avLst/>
          </a:prstGeom>
        </p:spPr>
        <p:txBody>
          <a:bodyPr anchor="t" rtlCol="false" tIns="0" lIns="0" bIns="0" rIns="0">
            <a:spAutoFit/>
          </a:bodyPr>
          <a:lstStyle/>
          <a:p>
            <a:pPr algn="ctr">
              <a:lnSpc>
                <a:spcPts val="12880"/>
              </a:lnSpc>
            </a:pPr>
            <a:r>
              <a:rPr lang="en-US" sz="9200" u="sng">
                <a:solidFill>
                  <a:srgbClr val="844D21"/>
                </a:solidFill>
                <a:latin typeface="Klein Bold"/>
                <a:ea typeface="Klein Bold"/>
                <a:cs typeface="Klein Bold"/>
                <a:sym typeface="Klein Bold"/>
              </a:rPr>
              <a:t>THANK YOU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DAGKqEALiZA</dc:identifier>
  <dcterms:modified xsi:type="dcterms:W3CDTF">2011-08-01T06:04:30Z</dcterms:modified>
  <cp:revision>1</cp:revision>
  <dc:title>Company Profile Presentation</dc:title>
</cp:coreProperties>
</file>