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80"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39" d="100"/>
          <a:sy n="39" d="100"/>
        </p:scale>
        <p:origin x="60"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dn1.howtodoinjava.com/wp-content/uploads/2017/07/EC2_14.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dn2.howtodoinjava.com/wp-content/uploads/2017/07/putty7.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kg.jenkins.io/debian/jenki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a:t>
            </a:r>
            <a:br>
              <a:rPr lang="en-GB" dirty="0"/>
            </a:br>
            <a:r>
              <a:rPr lang="en-GB" dirty="0"/>
              <a:t>(AMAZON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ANJALI KUMARI</a:t>
            </a:r>
          </a:p>
          <a:p>
            <a:r>
              <a:rPr lang="en-GB" sz="2400" cap="none" dirty="0"/>
              <a:t>         Roll no:-15110140 </a:t>
            </a:r>
          </a:p>
          <a:p>
            <a:r>
              <a:rPr lang="en-GB" sz="2400" cap="none" dirty="0"/>
              <a:t>          C.S.E.(2K15)                       2 MONTHS SOFTWARE TRAINING</a:t>
            </a:r>
          </a:p>
          <a:p>
            <a:endParaRPr lang="en-GB" cap="none" dirty="0"/>
          </a:p>
        </p:txBody>
      </p:sp>
      <p:pic>
        <p:nvPicPr>
          <p:cNvPr id="7" name="Picture 6">
            <a:extLst>
              <a:ext uri="{FF2B5EF4-FFF2-40B4-BE49-F238E27FC236}">
                <a16:creationId xmlns:a16="http://schemas.microsoft.com/office/drawing/2014/main" id="{CE0C89B4-3409-4F9A-9CC8-2A2ADFAD5F61}"/>
              </a:ext>
            </a:extLst>
          </p:cNvPr>
          <p:cNvPicPr>
            <a:picLocks noChangeAspect="1"/>
          </p:cNvPicPr>
          <p:nvPr/>
        </p:nvPicPr>
        <p:blipFill>
          <a:blip r:embed="rId2"/>
          <a:stretch>
            <a:fillRect/>
          </a:stretch>
        </p:blipFill>
        <p:spPr>
          <a:xfrm>
            <a:off x="2860431" y="1611763"/>
            <a:ext cx="6963507" cy="2598287"/>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E752D-F64D-434E-9C55-CBBDA5E827C7}"/>
              </a:ext>
            </a:extLst>
          </p:cNvPr>
          <p:cNvSpPr>
            <a:spLocks noGrp="1"/>
          </p:cNvSpPr>
          <p:nvPr>
            <p:ph idx="1"/>
          </p:nvPr>
        </p:nvSpPr>
        <p:spPr>
          <a:xfrm>
            <a:off x="1143000" y="270164"/>
            <a:ext cx="9705109" cy="6089072"/>
          </a:xfrm>
          <a:noFill/>
          <a:ln>
            <a:noFill/>
          </a:ln>
        </p:spPr>
        <p:txBody>
          <a:bodyPr>
            <a:normAutofit/>
          </a:bodyPr>
          <a:lstStyle/>
          <a:p>
            <a:pPr marL="0" lvl="0" indent="0">
              <a:buNone/>
            </a:pPr>
            <a:r>
              <a:rPr lang="en-US" dirty="0">
                <a:effectLst/>
              </a:rPr>
              <a:t>9. Change your directory to repository directory and download a static website</a:t>
            </a:r>
          </a:p>
          <a:p>
            <a:pPr marL="0" indent="0">
              <a:buNone/>
            </a:pPr>
            <a:r>
              <a:rPr lang="en-US" dirty="0">
                <a:effectLst/>
              </a:rPr>
              <a:t>           here by using</a:t>
            </a:r>
          </a:p>
          <a:p>
            <a:pPr marL="0" lvl="0" indent="0">
              <a:buNone/>
            </a:pPr>
            <a:r>
              <a:rPr lang="en-US" dirty="0">
                <a:effectLst/>
              </a:rPr>
              <a:t>       Command – </a:t>
            </a:r>
            <a:r>
              <a:rPr lang="en-US" dirty="0" err="1">
                <a:effectLst/>
              </a:rPr>
              <a:t>sudo</a:t>
            </a:r>
            <a:r>
              <a:rPr lang="en-US" dirty="0">
                <a:effectLst/>
              </a:rPr>
              <a:t> </a:t>
            </a:r>
            <a:r>
              <a:rPr lang="en-US" dirty="0" err="1">
                <a:effectLst/>
              </a:rPr>
              <a:t>wget</a:t>
            </a:r>
            <a:r>
              <a:rPr lang="en-US" dirty="0">
                <a:effectLst/>
              </a:rPr>
              <a:t> &lt;link address of static template&gt;</a:t>
            </a:r>
            <a:endParaRPr lang="en-GB" b="1" i="1" dirty="0">
              <a:effectLst/>
            </a:endParaRPr>
          </a:p>
          <a:p>
            <a:pPr marL="0" lvl="0" indent="0">
              <a:buNone/>
            </a:pPr>
            <a:r>
              <a:rPr lang="en-US" dirty="0">
                <a:effectLst/>
              </a:rPr>
              <a:t>10. Unzip your template file by using </a:t>
            </a:r>
            <a:endParaRPr lang="en-GB" b="1" i="1" dirty="0">
              <a:effectLst/>
            </a:endParaRPr>
          </a:p>
          <a:p>
            <a:pPr marL="0" indent="0">
              <a:buNone/>
            </a:pPr>
            <a:r>
              <a:rPr lang="en-US" dirty="0">
                <a:effectLst/>
              </a:rPr>
              <a:t>        Command – </a:t>
            </a:r>
            <a:r>
              <a:rPr lang="en-US" dirty="0" err="1">
                <a:effectLst/>
              </a:rPr>
              <a:t>sudo</a:t>
            </a:r>
            <a:r>
              <a:rPr lang="en-US" dirty="0">
                <a:effectLst/>
              </a:rPr>
              <a:t> unzip &lt;file name&gt;</a:t>
            </a:r>
            <a:endParaRPr lang="en-GB" b="1" i="1" dirty="0">
              <a:effectLst/>
            </a:endParaRPr>
          </a:p>
          <a:p>
            <a:pPr marL="0" lvl="0" indent="0">
              <a:buNone/>
            </a:pPr>
            <a:r>
              <a:rPr lang="en-US" dirty="0">
                <a:effectLst/>
              </a:rPr>
              <a:t>11. If not working then Install unzip in your local by using</a:t>
            </a:r>
            <a:endParaRPr lang="en-GB" b="1" i="1" dirty="0">
              <a:effectLst/>
            </a:endParaRPr>
          </a:p>
          <a:p>
            <a:pPr marL="0" indent="0">
              <a:buNone/>
            </a:pPr>
            <a:r>
              <a:rPr lang="en-US" dirty="0">
                <a:effectLst/>
              </a:rPr>
              <a:t>        Command –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Sudo</a:t>
            </a:r>
            <a:r>
              <a:rPr lang="en-US" dirty="0">
                <a:effectLst/>
              </a:rPr>
              <a:t> apt-get install unzip</a:t>
            </a:r>
            <a:endParaRPr lang="en-GB" b="1" i="1" dirty="0">
              <a:effectLst/>
            </a:endParaRPr>
          </a:p>
          <a:p>
            <a:pPr marL="0" lvl="0" indent="0">
              <a:buNone/>
            </a:pPr>
            <a:r>
              <a:rPr lang="en-US" dirty="0">
                <a:effectLst/>
              </a:rPr>
              <a:t>12. Use command – git add .</a:t>
            </a:r>
          </a:p>
          <a:p>
            <a:pPr>
              <a:buFont typeface="Wingdings" panose="05000000000000000000" pitchFamily="2" charset="2"/>
              <a:buChar char="Ø"/>
            </a:pPr>
            <a:endParaRPr lang="en-GB" b="1" dirty="0">
              <a:solidFill>
                <a:schemeClr val="bg1"/>
              </a:solidFill>
            </a:endParaRPr>
          </a:p>
        </p:txBody>
      </p:sp>
      <p:sp>
        <p:nvSpPr>
          <p:cNvPr id="4" name="Arrow: Right 3">
            <a:extLst>
              <a:ext uri="{FF2B5EF4-FFF2-40B4-BE49-F238E27FC236}">
                <a16:creationId xmlns:a16="http://schemas.microsoft.com/office/drawing/2014/main" id="{671C81A5-3EF1-4104-8F5B-C8E9A9A3B515}"/>
              </a:ext>
            </a:extLst>
          </p:cNvPr>
          <p:cNvSpPr/>
          <p:nvPr/>
        </p:nvSpPr>
        <p:spPr>
          <a:xfrm>
            <a:off x="5486400" y="3331029"/>
            <a:ext cx="45719" cy="65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7606040"/>
      </p:ext>
    </p:extLst>
  </p:cSld>
  <p:clrMapOvr>
    <a:masterClrMapping/>
  </p:clrMapOvr>
  <mc:AlternateContent xmlns:mc="http://schemas.openxmlformats.org/markup-compatibility/2006" xmlns:p14="http://schemas.microsoft.com/office/powerpoint/2010/main">
    <mc:Choice Requires="p14">
      <p:transition spd="slow" p14:dur="2000" advTm="1432"/>
    </mc:Choice>
    <mc:Fallback xmlns="">
      <p:transition spd="slow" advTm="14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4DF5B-9EF2-4B70-BA26-6294EA64AF71}"/>
              </a:ext>
            </a:extLst>
          </p:cNvPr>
          <p:cNvSpPr>
            <a:spLocks noGrp="1"/>
          </p:cNvSpPr>
          <p:nvPr>
            <p:ph idx="1"/>
          </p:nvPr>
        </p:nvSpPr>
        <p:spPr>
          <a:xfrm>
            <a:off x="1018309" y="249381"/>
            <a:ext cx="10370127" cy="6047509"/>
          </a:xfrm>
        </p:spPr>
        <p:txBody>
          <a:bodyPr>
            <a:normAutofit/>
          </a:bodyPr>
          <a:lstStyle/>
          <a:p>
            <a:pPr marL="0" lvl="0" indent="0">
              <a:buNone/>
            </a:pPr>
            <a:r>
              <a:rPr lang="en-GB" sz="3000" dirty="0"/>
              <a:t>13</a:t>
            </a:r>
            <a:r>
              <a:rPr lang="en-GB" sz="3000" b="1" dirty="0"/>
              <a:t>. </a:t>
            </a:r>
            <a:r>
              <a:rPr lang="en-US" sz="3000" dirty="0">
                <a:effectLst/>
              </a:rPr>
              <a:t>Then use command – git status (you will found the color of all files are              </a:t>
            </a:r>
            <a:endParaRPr lang="en-GB" sz="3000" b="1" i="1" dirty="0">
              <a:effectLst/>
            </a:endParaRPr>
          </a:p>
          <a:p>
            <a:pPr marL="0" indent="0">
              <a:buNone/>
            </a:pPr>
            <a:r>
              <a:rPr lang="en-US" sz="3000" dirty="0">
                <a:effectLst/>
              </a:rPr>
              <a:t>        green and ready to commit)</a:t>
            </a:r>
            <a:endParaRPr lang="en-GB" sz="3000" b="1" i="1" dirty="0">
              <a:effectLst/>
            </a:endParaRPr>
          </a:p>
          <a:p>
            <a:pPr marL="0" lvl="0" indent="0">
              <a:buNone/>
            </a:pPr>
            <a:r>
              <a:rPr lang="en-US" sz="3000" dirty="0">
                <a:effectLst/>
              </a:rPr>
              <a:t>14. Use command – git commit -m “message which you want”</a:t>
            </a:r>
            <a:endParaRPr lang="en-GB" sz="3000" b="1" i="1" dirty="0">
              <a:effectLst/>
            </a:endParaRPr>
          </a:p>
          <a:p>
            <a:pPr marL="0" lvl="0" indent="0">
              <a:buNone/>
            </a:pPr>
            <a:r>
              <a:rPr lang="en-US" sz="3000" dirty="0">
                <a:effectLst/>
              </a:rPr>
              <a:t>15. Use command – git push (it will ask you your username and password of </a:t>
            </a:r>
            <a:r>
              <a:rPr lang="en-US" sz="3000" dirty="0" err="1">
                <a:effectLst/>
              </a:rPr>
              <a:t>github</a:t>
            </a:r>
            <a:r>
              <a:rPr lang="en-US" sz="3000" dirty="0">
                <a:effectLst/>
              </a:rPr>
              <a:t> one by one)</a:t>
            </a:r>
            <a:endParaRPr lang="en-GB" sz="3000" b="1" i="1" dirty="0">
              <a:effectLst/>
            </a:endParaRPr>
          </a:p>
          <a:p>
            <a:endParaRPr lang="en-GB" b="1" i="1" dirty="0">
              <a:effectLst/>
            </a:endParaRPr>
          </a:p>
          <a:p>
            <a:pPr marL="0" indent="0">
              <a:buNone/>
            </a:pPr>
            <a:endParaRPr lang="en-GB" dirty="0"/>
          </a:p>
        </p:txBody>
      </p:sp>
    </p:spTree>
    <p:extLst>
      <p:ext uri="{BB962C8B-B14F-4D97-AF65-F5344CB8AC3E}">
        <p14:creationId xmlns:p14="http://schemas.microsoft.com/office/powerpoint/2010/main" val="3983406495"/>
      </p:ext>
    </p:extLst>
  </p:cSld>
  <p:clrMapOvr>
    <a:masterClrMapping/>
  </p:clrMapOvr>
  <mc:AlternateContent xmlns:mc="http://schemas.openxmlformats.org/markup-compatibility/2006" xmlns:p14="http://schemas.microsoft.com/office/powerpoint/2010/main">
    <mc:Choice Requires="p14">
      <p:transition spd="slow" p14:dur="2000" advTm="955"/>
    </mc:Choice>
    <mc:Fallback xmlns="">
      <p:transition spd="slow" advTm="95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0B070-D345-4287-A088-E61CE3110869}"/>
              </a:ext>
            </a:extLst>
          </p:cNvPr>
          <p:cNvSpPr>
            <a:spLocks noGrp="1"/>
          </p:cNvSpPr>
          <p:nvPr>
            <p:ph idx="1"/>
          </p:nvPr>
        </p:nvSpPr>
        <p:spPr>
          <a:xfrm>
            <a:off x="890154" y="477982"/>
            <a:ext cx="10411691" cy="5902036"/>
          </a:xfrm>
        </p:spPr>
        <p:txBody>
          <a:bodyPr>
            <a:normAutofit/>
          </a:bodyPr>
          <a:lstStyle/>
          <a:p>
            <a:pPr marL="0" indent="0">
              <a:buNone/>
            </a:pPr>
            <a:r>
              <a:rPr lang="en-US" dirty="0">
                <a:effectLst/>
              </a:rPr>
              <a:t>16. Install “</a:t>
            </a:r>
            <a:r>
              <a:rPr lang="en-US" dirty="0" err="1">
                <a:effectLst/>
              </a:rPr>
              <a:t>Github</a:t>
            </a:r>
            <a:r>
              <a:rPr lang="en-US" dirty="0">
                <a:effectLst/>
              </a:rPr>
              <a:t>” plugin from manage plugin in Jenkins.</a:t>
            </a:r>
          </a:p>
          <a:p>
            <a:pPr marL="0" indent="0">
              <a:buNone/>
            </a:pPr>
            <a:r>
              <a:rPr lang="en-US" u="sng" dirty="0">
                <a:effectLst/>
              </a:rPr>
              <a:t>  </a:t>
            </a: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endParaRPr lang="en-US" u="sng" dirty="0">
              <a:effectLst/>
            </a:endParaRPr>
          </a:p>
          <a:p>
            <a:pPr marL="0" indent="0">
              <a:buNone/>
            </a:pPr>
            <a:r>
              <a:rPr lang="en-US" dirty="0">
                <a:effectLst/>
              </a:rPr>
              <a:t> 17. Go to configure part of Jenkins and source code management part.</a:t>
            </a:r>
            <a:endParaRPr lang="en-GB" b="1" i="1" dirty="0">
              <a:effectLst/>
            </a:endParaRPr>
          </a:p>
          <a:p>
            <a:pPr marL="0" indent="0">
              <a:buNone/>
            </a:pPr>
            <a:endParaRPr lang="en-GB" u="sng" dirty="0"/>
          </a:p>
        </p:txBody>
      </p:sp>
      <p:pic>
        <p:nvPicPr>
          <p:cNvPr id="12" name="Picture 11" descr="Git Plugin">
            <a:extLst>
              <a:ext uri="{FF2B5EF4-FFF2-40B4-BE49-F238E27FC236}">
                <a16:creationId xmlns:a16="http://schemas.microsoft.com/office/drawing/2014/main" id="{964DF107-0A93-44E5-A94C-28F7E5C4FF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1437" y="1142999"/>
            <a:ext cx="10200408" cy="3969327"/>
          </a:xfrm>
          <a:prstGeom prst="rect">
            <a:avLst/>
          </a:prstGeom>
          <a:noFill/>
          <a:ln>
            <a:noFill/>
          </a:ln>
        </p:spPr>
      </p:pic>
    </p:spTree>
    <p:extLst>
      <p:ext uri="{BB962C8B-B14F-4D97-AF65-F5344CB8AC3E}">
        <p14:creationId xmlns:p14="http://schemas.microsoft.com/office/powerpoint/2010/main" val="2131471552"/>
      </p:ext>
    </p:extLst>
  </p:cSld>
  <p:clrMapOvr>
    <a:masterClrMapping/>
  </p:clrMapOvr>
  <mc:AlternateContent xmlns:mc="http://schemas.openxmlformats.org/markup-compatibility/2006" xmlns:p14="http://schemas.microsoft.com/office/powerpoint/2010/main">
    <mc:Choice Requires="p14">
      <p:transition spd="slow" p14:dur="2000" advTm="941"/>
    </mc:Choice>
    <mc:Fallback xmlns="">
      <p:transition spd="slow" advTm="94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F94-576E-41D8-B826-C357D3E6FDED}"/>
              </a:ext>
            </a:extLst>
          </p:cNvPr>
          <p:cNvSpPr>
            <a:spLocks noGrp="1"/>
          </p:cNvSpPr>
          <p:nvPr>
            <p:ph idx="1"/>
          </p:nvPr>
        </p:nvSpPr>
        <p:spPr>
          <a:xfrm>
            <a:off x="1039091" y="228599"/>
            <a:ext cx="10008321" cy="6047509"/>
          </a:xfrm>
        </p:spPr>
        <p:txBody>
          <a:bodyPr>
            <a:noAutofit/>
          </a:bodyPr>
          <a:lstStyle/>
          <a:p>
            <a:pPr marL="0" lvl="0" indent="0">
              <a:buNone/>
            </a:pPr>
            <a:r>
              <a:rPr lang="en-US" dirty="0">
                <a:effectLst/>
              </a:rPr>
              <a:t>18. Now copy the </a:t>
            </a:r>
            <a:r>
              <a:rPr lang="en-US" dirty="0" err="1">
                <a:effectLst/>
              </a:rPr>
              <a:t>url</a:t>
            </a:r>
            <a:r>
              <a:rPr lang="en-US" dirty="0">
                <a:effectLst/>
              </a:rPr>
              <a:t> of your repository from </a:t>
            </a:r>
            <a:r>
              <a:rPr lang="en-US" dirty="0" err="1">
                <a:effectLst/>
              </a:rPr>
              <a:t>github</a:t>
            </a:r>
            <a:r>
              <a:rPr lang="en-US" dirty="0">
                <a:effectLst/>
              </a:rPr>
              <a:t> and paste the </a:t>
            </a:r>
            <a:r>
              <a:rPr lang="en-US" dirty="0" err="1">
                <a:effectLst/>
              </a:rPr>
              <a:t>url</a:t>
            </a:r>
            <a:r>
              <a:rPr lang="en-US" dirty="0">
                <a:effectLst/>
              </a:rPr>
              <a:t> in source code management section.</a:t>
            </a:r>
            <a:endParaRPr lang="en-GB" b="1" i="1" dirty="0">
              <a:effectLst/>
            </a:endParaRPr>
          </a:p>
          <a:p>
            <a:pPr marL="0" lvl="0" indent="0">
              <a:buNone/>
            </a:pPr>
            <a:r>
              <a:rPr lang="en-GB" b="1" i="1" dirty="0">
                <a:effectLst/>
              </a:rPr>
              <a:t>   </a:t>
            </a:r>
          </a:p>
          <a:p>
            <a:endParaRPr lang="en-GB" dirty="0"/>
          </a:p>
        </p:txBody>
      </p:sp>
      <p:pic>
        <p:nvPicPr>
          <p:cNvPr id="4" name="Picture 3" descr="Git Repository">
            <a:extLst>
              <a:ext uri="{FF2B5EF4-FFF2-40B4-BE49-F238E27FC236}">
                <a16:creationId xmlns:a16="http://schemas.microsoft.com/office/drawing/2014/main" id="{2BDA2134-6E5E-4725-8E1F-3D9DC0D43F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4588" y="1496291"/>
            <a:ext cx="9902824" cy="4197927"/>
          </a:xfrm>
          <a:prstGeom prst="rect">
            <a:avLst/>
          </a:prstGeom>
          <a:noFill/>
          <a:ln>
            <a:noFill/>
          </a:ln>
        </p:spPr>
      </p:pic>
    </p:spTree>
    <p:extLst>
      <p:ext uri="{BB962C8B-B14F-4D97-AF65-F5344CB8AC3E}">
        <p14:creationId xmlns:p14="http://schemas.microsoft.com/office/powerpoint/2010/main" val="117736620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6AE7A-09AF-4236-AFF9-9BDDDA210C0B}"/>
              </a:ext>
            </a:extLst>
          </p:cNvPr>
          <p:cNvSpPr>
            <a:spLocks noGrp="1"/>
          </p:cNvSpPr>
          <p:nvPr>
            <p:ph idx="1"/>
          </p:nvPr>
        </p:nvSpPr>
        <p:spPr>
          <a:xfrm>
            <a:off x="815546" y="345989"/>
            <a:ext cx="10231865" cy="5445212"/>
          </a:xfrm>
        </p:spPr>
        <p:txBody>
          <a:bodyPr/>
          <a:lstStyle/>
          <a:p>
            <a:pPr marL="0" lvl="0" indent="0">
              <a:buNone/>
            </a:pPr>
            <a:r>
              <a:rPr lang="en-US" dirty="0">
                <a:effectLst/>
              </a:rPr>
              <a:t>18. Now give some commands in </a:t>
            </a:r>
            <a:r>
              <a:rPr lang="en-US" dirty="0" err="1">
                <a:effectLst/>
              </a:rPr>
              <a:t>build_Add</a:t>
            </a:r>
            <a:r>
              <a:rPr lang="en-US" dirty="0">
                <a:effectLst/>
              </a:rPr>
              <a:t> build </a:t>
            </a:r>
            <a:r>
              <a:rPr lang="en-US" dirty="0" err="1">
                <a:effectLst/>
              </a:rPr>
              <a:t>step_execute</a:t>
            </a:r>
            <a:r>
              <a:rPr lang="en-US" dirty="0">
                <a:effectLst/>
              </a:rPr>
              <a:t> Shell</a:t>
            </a:r>
            <a:endParaRPr lang="en-GB" b="1" i="1" dirty="0">
              <a:effectLst/>
            </a:endParaRPr>
          </a:p>
          <a:p>
            <a:pPr marL="0" lvl="0" indent="0">
              <a:buNone/>
            </a:pPr>
            <a:r>
              <a:rPr lang="en-GB" b="1" i="1" dirty="0">
                <a:effectLst/>
              </a:rPr>
              <a:t>        </a:t>
            </a:r>
            <a:r>
              <a:rPr lang="en-US" dirty="0">
                <a:effectLst/>
              </a:rPr>
              <a:t>Command -  #! /bin/bash</a:t>
            </a:r>
            <a:endParaRPr lang="en-GB" b="1" i="1" dirty="0">
              <a:effectLst/>
            </a:endParaRPr>
          </a:p>
          <a:p>
            <a:pPr marL="0" indent="0">
              <a:buNone/>
            </a:pPr>
            <a:r>
              <a:rPr lang="en-US" dirty="0">
                <a:effectLst/>
              </a:rPr>
              <a:t>                          cp -R /var/lib/</a:t>
            </a:r>
            <a:r>
              <a:rPr lang="en-US" dirty="0" err="1">
                <a:effectLst/>
              </a:rPr>
              <a:t>jenkins</a:t>
            </a:r>
            <a:r>
              <a:rPr lang="en-US" dirty="0">
                <a:effectLst/>
              </a:rPr>
              <a:t>/workspace/viva /var/www/html</a:t>
            </a:r>
            <a:endParaRPr lang="en-GB" b="1" i="1" dirty="0">
              <a:effectLst/>
            </a:endParaRPr>
          </a:p>
          <a:p>
            <a:pPr marL="0" indent="0">
              <a:buNone/>
            </a:pPr>
            <a:r>
              <a:rPr lang="en-US" dirty="0">
                <a:effectLst/>
              </a:rPr>
              <a:t>                           exit</a:t>
            </a:r>
            <a:endParaRPr lang="en-GB" b="1" i="1" dirty="0">
              <a:effectLst/>
            </a:endParaRPr>
          </a:p>
          <a:p>
            <a:pPr marL="0" lvl="0" indent="0">
              <a:buNone/>
            </a:pPr>
            <a:r>
              <a:rPr lang="en-US" dirty="0">
                <a:effectLst/>
              </a:rPr>
              <a:t>20. Save</a:t>
            </a:r>
            <a:endParaRPr lang="en-GB" b="1" i="1" dirty="0">
              <a:effectLst/>
            </a:endParaRPr>
          </a:p>
          <a:p>
            <a:pPr marL="0" lvl="0" indent="0">
              <a:buNone/>
            </a:pPr>
            <a:r>
              <a:rPr lang="en-US" dirty="0">
                <a:effectLst/>
              </a:rPr>
              <a:t>21. Use build now option and your build will be successful in console output.</a:t>
            </a:r>
            <a:endParaRPr lang="en-GB" b="1" i="1" dirty="0">
              <a:effectLst/>
            </a:endParaRPr>
          </a:p>
          <a:p>
            <a:pPr marL="0" lvl="0" indent="0">
              <a:buNone/>
            </a:pPr>
            <a:r>
              <a:rPr lang="en-US" dirty="0">
                <a:effectLst/>
              </a:rPr>
              <a:t>22. Open  a new tab in internet explorer by typing     </a:t>
            </a:r>
            <a:endParaRPr lang="en-GB" b="1" i="1" dirty="0">
              <a:effectLst/>
            </a:endParaRPr>
          </a:p>
          <a:p>
            <a:pPr marL="0" indent="0">
              <a:buNone/>
            </a:pPr>
            <a:r>
              <a:rPr lang="en-US" dirty="0">
                <a:effectLst/>
              </a:rPr>
              <a:t>          </a:t>
            </a:r>
            <a:r>
              <a:rPr lang="en-US" dirty="0" err="1">
                <a:effectLst/>
              </a:rPr>
              <a:t>public_ip</a:t>
            </a:r>
            <a:r>
              <a:rPr lang="en-US" dirty="0">
                <a:effectLst/>
              </a:rPr>
              <a:t>/</a:t>
            </a:r>
            <a:r>
              <a:rPr lang="en-US" dirty="0" err="1">
                <a:effectLst/>
              </a:rPr>
              <a:t>repository_name</a:t>
            </a:r>
            <a:endParaRPr lang="en-GB" b="1" i="1" dirty="0">
              <a:effectLst/>
            </a:endParaRPr>
          </a:p>
          <a:p>
            <a:endParaRPr lang="en-GB" b="1" i="1" dirty="0">
              <a:effectLst/>
            </a:endParaRPr>
          </a:p>
          <a:p>
            <a:endParaRPr lang="en-GB" dirty="0"/>
          </a:p>
        </p:txBody>
      </p:sp>
    </p:spTree>
    <p:extLst>
      <p:ext uri="{BB962C8B-B14F-4D97-AF65-F5344CB8AC3E}">
        <p14:creationId xmlns:p14="http://schemas.microsoft.com/office/powerpoint/2010/main" val="410095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AB78-C610-4C96-AAC4-07824A78529B}"/>
              </a:ext>
            </a:extLst>
          </p:cNvPr>
          <p:cNvSpPr>
            <a:spLocks noGrp="1"/>
          </p:cNvSpPr>
          <p:nvPr>
            <p:ph type="title"/>
          </p:nvPr>
        </p:nvSpPr>
        <p:spPr>
          <a:xfrm>
            <a:off x="530593" y="1135981"/>
            <a:ext cx="10625286" cy="5413674"/>
          </a:xfrm>
        </p:spPr>
        <p:txBody>
          <a:bodyPr/>
          <a:lstStyle/>
          <a:p>
            <a:r>
              <a:rPr lang="en-GB" dirty="0">
                <a:solidFill>
                  <a:srgbClr val="FF0000"/>
                </a:solidFill>
              </a:rPr>
              <a:t>  </a:t>
            </a:r>
          </a:p>
        </p:txBody>
      </p:sp>
      <p:sp>
        <p:nvSpPr>
          <p:cNvPr id="3" name="Content Placeholder 2">
            <a:extLst>
              <a:ext uri="{FF2B5EF4-FFF2-40B4-BE49-F238E27FC236}">
                <a16:creationId xmlns:a16="http://schemas.microsoft.com/office/drawing/2014/main" id="{76C3EC66-51CF-4119-85AB-569B2A9710FD}"/>
              </a:ext>
            </a:extLst>
          </p:cNvPr>
          <p:cNvSpPr>
            <a:spLocks noGrp="1"/>
          </p:cNvSpPr>
          <p:nvPr>
            <p:ph idx="1"/>
          </p:nvPr>
        </p:nvSpPr>
        <p:spPr>
          <a:xfrm>
            <a:off x="890237" y="1135981"/>
            <a:ext cx="9905999" cy="5172682"/>
          </a:xfrm>
        </p:spPr>
        <p:txBody>
          <a:bodyPr/>
          <a:lstStyle/>
          <a:p>
            <a:pPr marL="0" indent="0">
              <a:buNone/>
            </a:pPr>
            <a:endParaRPr lang="en-US" b="1" dirty="0">
              <a:solidFill>
                <a:schemeClr val="bg1"/>
              </a:solidFill>
              <a:effectLst/>
              <a:latin typeface="Arial" panose="020B0604020202020204" pitchFamily="34" charset="0"/>
              <a:cs typeface="Arial" panose="020B0604020202020204" pitchFamily="34" charset="0"/>
            </a:endParaRPr>
          </a:p>
          <a:p>
            <a:pPr marL="0" indent="0">
              <a:buNone/>
            </a:pPr>
            <a:r>
              <a:rPr lang="en-US" b="1" dirty="0">
                <a:solidFill>
                  <a:schemeClr val="bg1"/>
                </a:solidFill>
                <a:effectLst/>
                <a:latin typeface="Arial" panose="020B0604020202020204" pitchFamily="34" charset="0"/>
                <a:cs typeface="Arial" panose="020B0604020202020204" pitchFamily="34" charset="0"/>
              </a:rPr>
              <a:t>  </a:t>
            </a:r>
            <a:r>
              <a:rPr lang="en-US" b="1" dirty="0">
                <a:solidFill>
                  <a:srgbClr val="0070C0"/>
                </a:solidFill>
                <a:effectLst/>
                <a:latin typeface="Arial" panose="020B0604020202020204" pitchFamily="34" charset="0"/>
                <a:cs typeface="Arial" panose="020B0604020202020204" pitchFamily="34" charset="0"/>
              </a:rPr>
              <a:t>DEVOPS</a:t>
            </a:r>
          </a:p>
          <a:p>
            <a:pPr marL="0" indent="0">
              <a:buNone/>
            </a:pPr>
            <a:r>
              <a:rPr lang="en-GB" b="1" dirty="0">
                <a:solidFill>
                  <a:schemeClr val="bg1"/>
                </a:solidFill>
                <a:effectLst/>
              </a:rPr>
              <a:t>DevOps</a:t>
            </a:r>
            <a:r>
              <a:rPr lang="en-GB" dirty="0">
                <a:solidFill>
                  <a:schemeClr val="bg1"/>
                </a:solidFill>
                <a:effectLst/>
              </a:rPr>
              <a:t> (a clipped compound of “development” and “operations” ) is a software development methodology that combines software development (Dev) with information technology operations (Ops). The goal of DevOps is shorten the system development life cycle while delivering features, fixes, and updates frequently in close alignment with business objectives.</a:t>
            </a:r>
          </a:p>
          <a:p>
            <a:pPr marL="0" indent="0">
              <a:buNone/>
            </a:pPr>
            <a:r>
              <a:rPr lang="en-GB"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rPr>
              <a:t>DEV : CREATE, PLAN, PACKAGE, VERIFY</a:t>
            </a:r>
          </a:p>
          <a:p>
            <a:pPr marL="0" indent="0">
              <a:buNone/>
            </a:pPr>
            <a:r>
              <a:rPr lang="en-GB"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rPr>
              <a:t>OPS : RELEASE, CONFIGURE, MONITOR</a:t>
            </a:r>
            <a:endParaRPr lang="en-US"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2FAA9F1-8BCD-4626-8782-E24FA5BAA4B2}"/>
              </a:ext>
            </a:extLst>
          </p:cNvPr>
          <p:cNvSpPr/>
          <p:nvPr/>
        </p:nvSpPr>
        <p:spPr>
          <a:xfrm>
            <a:off x="0" y="212651"/>
            <a:ext cx="442314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Overview</a:t>
            </a:r>
            <a:endParaRPr lang="en-US" sz="5400" b="1" cap="none" spc="0" dirty="0">
              <a:ln/>
              <a:solidFill>
                <a:schemeClr val="accent3"/>
              </a:solidFill>
              <a:effectLst/>
            </a:endParaRPr>
          </a:p>
        </p:txBody>
      </p:sp>
      <p:pic>
        <p:nvPicPr>
          <p:cNvPr id="1026" name="Picture 2" descr="Increase">
            <a:extLst>
              <a:ext uri="{FF2B5EF4-FFF2-40B4-BE49-F238E27FC236}">
                <a16:creationId xmlns:a16="http://schemas.microsoft.com/office/drawing/2014/main" id="{C2976CE2-BD7C-44B5-9BB0-9A63EC962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crease">
            <a:extLst>
              <a:ext uri="{FF2B5EF4-FFF2-40B4-BE49-F238E27FC236}">
                <a16:creationId xmlns:a16="http://schemas.microsoft.com/office/drawing/2014/main" id="{50B9EC0A-CAD1-4832-BBDA-AD1F35CD4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39047"/>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88A8-1540-4276-B89F-1760A0A3A5F0}"/>
              </a:ext>
            </a:extLst>
          </p:cNvPr>
          <p:cNvSpPr>
            <a:spLocks noGrp="1"/>
          </p:cNvSpPr>
          <p:nvPr>
            <p:ph type="title"/>
          </p:nvPr>
        </p:nvSpPr>
        <p:spPr/>
        <p:txBody>
          <a:bodyPr>
            <a:normAutofit fontScale="90000"/>
          </a:bodyPr>
          <a:lstStyle/>
          <a:p>
            <a:r>
              <a:rPr lang="en-US" sz="4000" b="1" dirty="0">
                <a:solidFill>
                  <a:srgbClr val="0070C0"/>
                </a:solidFill>
                <a:effectLst/>
              </a:rPr>
              <a:t>AUTOMATION OF A WEBSITE THROUGH JENKINS</a:t>
            </a:r>
            <a:br>
              <a:rPr lang="en-US" sz="4000" b="1" dirty="0">
                <a:effectLst/>
              </a:rPr>
            </a:br>
            <a:br>
              <a:rPr lang="en-GB" b="1" i="1" dirty="0">
                <a:effectLst/>
              </a:rPr>
            </a:br>
            <a:r>
              <a:rPr lang="en-GB" b="1" dirty="0">
                <a:solidFill>
                  <a:srgbClr val="7030A0"/>
                </a:solidFill>
                <a:effectLst/>
              </a:rPr>
              <a:t>STEPS :</a:t>
            </a:r>
            <a:endParaRPr lang="en-GB" b="1" dirty="0">
              <a:solidFill>
                <a:srgbClr val="7030A0"/>
              </a:solidFill>
            </a:endParaRPr>
          </a:p>
        </p:txBody>
      </p:sp>
      <p:sp>
        <p:nvSpPr>
          <p:cNvPr id="3" name="Content Placeholder 2">
            <a:extLst>
              <a:ext uri="{FF2B5EF4-FFF2-40B4-BE49-F238E27FC236}">
                <a16:creationId xmlns:a16="http://schemas.microsoft.com/office/drawing/2014/main" id="{A4936AFD-B44F-47D5-844B-6447F4AD35EC}"/>
              </a:ext>
            </a:extLst>
          </p:cNvPr>
          <p:cNvSpPr>
            <a:spLocks noGrp="1"/>
          </p:cNvSpPr>
          <p:nvPr>
            <p:ph idx="1"/>
          </p:nvPr>
        </p:nvSpPr>
        <p:spPr/>
        <p:txBody>
          <a:bodyPr/>
          <a:lstStyle/>
          <a:p>
            <a:pPr marL="457200" indent="-457200">
              <a:buFont typeface="+mj-lt"/>
              <a:buAutoNum type="arabicPeriod"/>
            </a:pPr>
            <a:r>
              <a:rPr lang="en-US" dirty="0">
                <a:effectLst/>
              </a:rPr>
              <a:t>Launch a EC2 instance and connect it through putty or virtual machine.</a:t>
            </a:r>
            <a:endParaRPr lang="en-GB" b="1" i="1" dirty="0">
              <a:effectLst/>
            </a:endParaRPr>
          </a:p>
          <a:p>
            <a:pPr marL="0" indent="0">
              <a:buNone/>
            </a:pPr>
            <a:r>
              <a:rPr lang="en-US" b="1" dirty="0">
                <a:effectLst/>
              </a:rPr>
              <a:t>     </a:t>
            </a:r>
            <a:endParaRPr lang="en-GB" b="1" dirty="0">
              <a:effectLst/>
            </a:endParaRPr>
          </a:p>
        </p:txBody>
      </p:sp>
      <p:pic>
        <p:nvPicPr>
          <p:cNvPr id="6" name="Picture 5" descr="https://cdn1.howtodoinjava.com/wp-content/uploads/2017/07/EC2_14.jpg">
            <a:hlinkClick r:id="rId2"/>
            <a:extLst>
              <a:ext uri="{FF2B5EF4-FFF2-40B4-BE49-F238E27FC236}">
                <a16:creationId xmlns:a16="http://schemas.microsoft.com/office/drawing/2014/main" id="{44B5C999-9D98-405E-B386-D58EDB8CBED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992582"/>
            <a:ext cx="8063345" cy="2951018"/>
          </a:xfrm>
          <a:prstGeom prst="rect">
            <a:avLst/>
          </a:prstGeom>
          <a:noFill/>
          <a:ln>
            <a:noFill/>
          </a:ln>
        </p:spPr>
      </p:pic>
    </p:spTree>
    <p:extLst>
      <p:ext uri="{BB962C8B-B14F-4D97-AF65-F5344CB8AC3E}">
        <p14:creationId xmlns:p14="http://schemas.microsoft.com/office/powerpoint/2010/main" val="3203371284"/>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52A4-9337-47CB-B37F-0BFA368D091D}"/>
              </a:ext>
            </a:extLst>
          </p:cNvPr>
          <p:cNvSpPr>
            <a:spLocks noGrp="1"/>
          </p:cNvSpPr>
          <p:nvPr>
            <p:ph type="title"/>
          </p:nvPr>
        </p:nvSpPr>
        <p:spPr>
          <a:xfrm>
            <a:off x="1141413" y="1246908"/>
            <a:ext cx="45719" cy="850179"/>
          </a:xfrm>
        </p:spPr>
        <p:txBody>
          <a:bodyPr>
            <a:normAutofit fontScale="90000"/>
          </a:bodyPr>
          <a:lstStyle/>
          <a:p>
            <a:br>
              <a:rPr lang="en-GB" b="1" i="1" dirty="0">
                <a:effectLst/>
              </a:rPr>
            </a:br>
            <a:endParaRPr lang="en-GB" b="1" dirty="0">
              <a:solidFill>
                <a:srgbClr val="C00000"/>
              </a:solidFill>
            </a:endParaRPr>
          </a:p>
        </p:txBody>
      </p:sp>
      <p:pic>
        <p:nvPicPr>
          <p:cNvPr id="5" name="Content Placeholder 4" descr="https://cdn2.howtodoinjava.com/wp-content/uploads/2017/07/putty7.jpg">
            <a:hlinkClick r:id="rId2"/>
            <a:extLst>
              <a:ext uri="{FF2B5EF4-FFF2-40B4-BE49-F238E27FC236}">
                <a16:creationId xmlns:a16="http://schemas.microsoft.com/office/drawing/2014/main" id="{F1DABC06-C520-42AF-9F24-AC42577F9F13}"/>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93807" y="528407"/>
            <a:ext cx="9860279" cy="4232507"/>
          </a:xfrm>
          <a:prstGeom prst="rect">
            <a:avLst/>
          </a:prstGeom>
          <a:noFill/>
          <a:ln>
            <a:noFill/>
          </a:ln>
        </p:spPr>
      </p:pic>
      <p:sp>
        <p:nvSpPr>
          <p:cNvPr id="4" name="Rectangle 3">
            <a:extLst>
              <a:ext uri="{FF2B5EF4-FFF2-40B4-BE49-F238E27FC236}">
                <a16:creationId xmlns:a16="http://schemas.microsoft.com/office/drawing/2014/main" id="{763610E2-24F7-4E8F-87B8-2DC181B3421E}"/>
              </a:ext>
            </a:extLst>
          </p:cNvPr>
          <p:cNvSpPr/>
          <p:nvPr/>
        </p:nvSpPr>
        <p:spPr>
          <a:xfrm>
            <a:off x="5832145" y="3244334"/>
            <a:ext cx="248786" cy="369332"/>
          </a:xfrm>
          <a:prstGeom prst="rect">
            <a:avLst/>
          </a:prstGeom>
        </p:spPr>
        <p:txBody>
          <a:bodyPr wrap="none">
            <a:spAutoFit/>
          </a:bodyPr>
          <a:lstStyle/>
          <a:p>
            <a:r>
              <a:rPr lang="en-GB" dirty="0"/>
              <a:t> </a:t>
            </a:r>
          </a:p>
        </p:txBody>
      </p:sp>
      <p:sp>
        <p:nvSpPr>
          <p:cNvPr id="8" name="Rectangle 7">
            <a:extLst>
              <a:ext uri="{FF2B5EF4-FFF2-40B4-BE49-F238E27FC236}">
                <a16:creationId xmlns:a16="http://schemas.microsoft.com/office/drawing/2014/main" id="{6E525F5F-8EAE-4AB3-85FE-09CBF55AA26B}"/>
              </a:ext>
            </a:extLst>
          </p:cNvPr>
          <p:cNvSpPr/>
          <p:nvPr/>
        </p:nvSpPr>
        <p:spPr>
          <a:xfrm>
            <a:off x="1493807" y="5213866"/>
            <a:ext cx="5973848" cy="369332"/>
          </a:xfrm>
          <a:prstGeom prst="rect">
            <a:avLst/>
          </a:prstGeom>
        </p:spPr>
        <p:txBody>
          <a:bodyPr wrap="square">
            <a:spAutoFit/>
          </a:bodyPr>
          <a:lstStyle/>
          <a:p>
            <a:r>
              <a:rPr lang="en-GB" dirty="0"/>
              <a:t>This is the screenshot of connected EC2 instance through Putty</a:t>
            </a:r>
          </a:p>
        </p:txBody>
      </p:sp>
    </p:spTree>
    <p:extLst>
      <p:ext uri="{BB962C8B-B14F-4D97-AF65-F5344CB8AC3E}">
        <p14:creationId xmlns:p14="http://schemas.microsoft.com/office/powerpoint/2010/main" val="734482761"/>
      </p:ext>
    </p:extLst>
  </p:cSld>
  <p:clrMapOvr>
    <a:masterClrMapping/>
  </p:clrMapOvr>
  <mc:AlternateContent xmlns:mc="http://schemas.openxmlformats.org/markup-compatibility/2006" xmlns:p14="http://schemas.microsoft.com/office/powerpoint/2010/main">
    <mc:Choice Requires="p14">
      <p:transition spd="slow" p14:dur="2000" advTm="1797"/>
    </mc:Choice>
    <mc:Fallback xmlns="">
      <p:transition spd="slow" advTm="179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5453D-29D2-48F8-A7A0-6730E76C615B}"/>
              </a:ext>
            </a:extLst>
          </p:cNvPr>
          <p:cNvSpPr>
            <a:spLocks noGrp="1"/>
          </p:cNvSpPr>
          <p:nvPr>
            <p:ph idx="1"/>
          </p:nvPr>
        </p:nvSpPr>
        <p:spPr>
          <a:xfrm>
            <a:off x="1163781" y="353291"/>
            <a:ext cx="10141527" cy="5437910"/>
          </a:xfrm>
        </p:spPr>
        <p:txBody>
          <a:bodyPr>
            <a:normAutofit fontScale="92500" lnSpcReduction="10000"/>
          </a:bodyPr>
          <a:lstStyle/>
          <a:p>
            <a:pPr marL="0" lvl="0" indent="0">
              <a:buNone/>
            </a:pPr>
            <a:r>
              <a:rPr lang="en-US" dirty="0">
                <a:effectLst/>
              </a:rPr>
              <a:t>2. Install Apache in ubuntu.</a:t>
            </a:r>
            <a:endParaRPr lang="en-GB" b="1" i="1" dirty="0">
              <a:effectLst/>
            </a:endParaRPr>
          </a:p>
          <a:p>
            <a:pPr marL="0" indent="0">
              <a:buNone/>
            </a:pPr>
            <a:r>
              <a:rPr lang="en-US" dirty="0">
                <a:effectLst/>
              </a:rPr>
              <a:t>      Command –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Sudo</a:t>
            </a:r>
            <a:r>
              <a:rPr lang="en-US" dirty="0">
                <a:effectLst/>
              </a:rPr>
              <a:t> apt-get install apache</a:t>
            </a:r>
          </a:p>
          <a:p>
            <a:pPr marL="0" lvl="0" indent="0">
              <a:buNone/>
            </a:pPr>
            <a:r>
              <a:rPr lang="en-US" dirty="0">
                <a:effectLst/>
              </a:rPr>
              <a:t>3. Install Jenkins in ubuntu.</a:t>
            </a:r>
            <a:endParaRPr lang="en-GB" b="1" i="1" dirty="0">
              <a:effectLst/>
            </a:endParaRPr>
          </a:p>
          <a:p>
            <a:pPr marL="0" indent="0">
              <a:buNone/>
            </a:pPr>
            <a:r>
              <a:rPr lang="en-US" dirty="0">
                <a:effectLst/>
              </a:rPr>
              <a:t>      Command –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wget</a:t>
            </a:r>
            <a:r>
              <a:rPr lang="en-US" dirty="0">
                <a:effectLst/>
              </a:rPr>
              <a:t> -q -O - </a:t>
            </a:r>
            <a:r>
              <a:rPr lang="en-US" u="sng" dirty="0">
                <a:effectLst/>
                <a:hlinkClick r:id="rId2"/>
              </a:rPr>
              <a:t>https://pkg.jenkins.io/debian/jenkins-</a:t>
            </a:r>
            <a:r>
              <a:rPr lang="en-US" dirty="0">
                <a:effectLst/>
              </a:rPr>
              <a:t>        </a:t>
            </a:r>
            <a:endParaRPr lang="en-GB" b="1" i="1" dirty="0">
              <a:effectLst/>
            </a:endParaRPr>
          </a:p>
          <a:p>
            <a:pPr marL="0" indent="0">
              <a:buNone/>
            </a:pPr>
            <a:r>
              <a:rPr lang="en-US" dirty="0">
                <a:effectLst/>
              </a:rPr>
              <a:t>                        </a:t>
            </a:r>
            <a:r>
              <a:rPr lang="en-US" dirty="0" err="1">
                <a:effectLst/>
              </a:rPr>
              <a:t>ci.org.key</a:t>
            </a:r>
            <a:r>
              <a:rPr lang="en-US" dirty="0">
                <a:effectLst/>
              </a:rPr>
              <a:t> | </a:t>
            </a:r>
            <a:r>
              <a:rPr lang="en-US" dirty="0" err="1">
                <a:effectLst/>
              </a:rPr>
              <a:t>sudo</a:t>
            </a:r>
            <a:r>
              <a:rPr lang="en-US" dirty="0">
                <a:effectLst/>
              </a:rPr>
              <a:t> apt-key add –</a:t>
            </a:r>
            <a:endParaRPr lang="en-GB" b="1" i="1" dirty="0">
              <a:effectLst/>
            </a:endParaRPr>
          </a:p>
          <a:p>
            <a:pPr marL="0" indent="0">
              <a:buNone/>
            </a:pPr>
            <a:r>
              <a:rPr lang="en-US" dirty="0">
                <a:effectLst/>
              </a:rPr>
              <a:t>                        </a:t>
            </a:r>
            <a:r>
              <a:rPr lang="en-US" dirty="0" err="1">
                <a:effectLst/>
              </a:rPr>
              <a:t>sudo</a:t>
            </a:r>
            <a:r>
              <a:rPr lang="en-US" dirty="0">
                <a:effectLst/>
              </a:rPr>
              <a:t> </a:t>
            </a:r>
            <a:r>
              <a:rPr lang="en-US" dirty="0" err="1">
                <a:effectLst/>
              </a:rPr>
              <a:t>sh</a:t>
            </a:r>
            <a:r>
              <a:rPr lang="en-US" dirty="0">
                <a:effectLst/>
              </a:rPr>
              <a:t> -c 'echo deb http://pkg.jenkins.io/debian-stable </a:t>
            </a:r>
            <a:endParaRPr lang="en-GB" b="1" i="1" dirty="0">
              <a:effectLst/>
            </a:endParaRPr>
          </a:p>
          <a:p>
            <a:pPr marL="0" indent="0">
              <a:buNone/>
            </a:pPr>
            <a:r>
              <a:rPr lang="en-US" dirty="0">
                <a:effectLst/>
              </a:rPr>
              <a:t>                        binary/</a:t>
            </a:r>
            <a:r>
              <a:rPr lang="en-US" dirty="0" err="1">
                <a:effectLst/>
              </a:rPr>
              <a:t>etc</a:t>
            </a:r>
            <a:r>
              <a:rPr lang="en-US" dirty="0">
                <a:effectLst/>
              </a:rPr>
              <a:t>/apt/</a:t>
            </a:r>
            <a:r>
              <a:rPr lang="en-US" dirty="0" err="1">
                <a:effectLst/>
              </a:rPr>
              <a:t>sources.list.d</a:t>
            </a:r>
            <a:r>
              <a:rPr lang="en-US" dirty="0">
                <a:effectLst/>
              </a:rPr>
              <a:t>/</a:t>
            </a:r>
            <a:r>
              <a:rPr lang="en-US" dirty="0" err="1">
                <a:effectLst/>
              </a:rPr>
              <a:t>jenkins.list</a:t>
            </a:r>
            <a:r>
              <a:rPr lang="en-US" dirty="0">
                <a:effectLst/>
              </a:rPr>
              <a:t>'</a:t>
            </a:r>
            <a:endParaRPr lang="en-GB" b="1" i="1" dirty="0">
              <a:effectLst/>
            </a:endParaRPr>
          </a:p>
          <a:p>
            <a:pPr marL="0" indent="0">
              <a:buNone/>
            </a:pPr>
            <a:r>
              <a:rPr lang="en-US" dirty="0">
                <a:effectLst/>
              </a:rPr>
              <a:t>                        </a:t>
            </a:r>
            <a:r>
              <a:rPr lang="en-US" dirty="0" err="1">
                <a:effectLst/>
              </a:rPr>
              <a:t>sudo</a:t>
            </a:r>
            <a:r>
              <a:rPr lang="en-US" dirty="0">
                <a:effectLst/>
              </a:rPr>
              <a:t> apt-get update</a:t>
            </a:r>
            <a:endParaRPr lang="en-GB" b="1" i="1" dirty="0">
              <a:effectLst/>
            </a:endParaRPr>
          </a:p>
          <a:p>
            <a:pPr marL="0" indent="0">
              <a:buNone/>
            </a:pPr>
            <a:r>
              <a:rPr lang="en-US" dirty="0">
                <a:effectLst/>
              </a:rPr>
              <a:t>                        </a:t>
            </a:r>
            <a:r>
              <a:rPr lang="en-US" dirty="0" err="1">
                <a:effectLst/>
              </a:rPr>
              <a:t>sudo</a:t>
            </a:r>
            <a:r>
              <a:rPr lang="en-US" dirty="0">
                <a:effectLst/>
              </a:rPr>
              <a:t> apt-get install Jenkins</a:t>
            </a:r>
            <a:endParaRPr lang="en-GB" b="1" i="1" dirty="0">
              <a:effectLst/>
            </a:endParaRPr>
          </a:p>
          <a:p>
            <a:endParaRPr lang="en-GB" b="1" i="1" dirty="0">
              <a:effectLst/>
            </a:endParaRPr>
          </a:p>
          <a:p>
            <a:endParaRPr lang="en-GB" dirty="0"/>
          </a:p>
        </p:txBody>
      </p:sp>
    </p:spTree>
    <p:extLst>
      <p:ext uri="{BB962C8B-B14F-4D97-AF65-F5344CB8AC3E}">
        <p14:creationId xmlns:p14="http://schemas.microsoft.com/office/powerpoint/2010/main" val="4283610179"/>
      </p:ext>
    </p:extLst>
  </p:cSld>
  <p:clrMapOvr>
    <a:masterClrMapping/>
  </p:clrMapOvr>
  <mc:AlternateContent xmlns:mc="http://schemas.openxmlformats.org/markup-compatibility/2006" xmlns:p14="http://schemas.microsoft.com/office/powerpoint/2010/main">
    <mc:Choice Requires="p14">
      <p:transition spd="slow" p14:dur="2000" advTm="1232"/>
    </mc:Choice>
    <mc:Fallback xmlns="">
      <p:transition spd="slow" advTm="12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7FD81-8B03-4C82-B4F8-ECF7E5321B2A}"/>
              </a:ext>
            </a:extLst>
          </p:cNvPr>
          <p:cNvSpPr>
            <a:spLocks noGrp="1"/>
          </p:cNvSpPr>
          <p:nvPr>
            <p:ph idx="1"/>
          </p:nvPr>
        </p:nvSpPr>
        <p:spPr>
          <a:xfrm>
            <a:off x="1123012" y="699654"/>
            <a:ext cx="9945975" cy="5458692"/>
          </a:xfrm>
        </p:spPr>
        <p:txBody>
          <a:bodyPr/>
          <a:lstStyle/>
          <a:p>
            <a:pPr marL="0" indent="0">
              <a:buNone/>
            </a:pPr>
            <a:r>
              <a:rPr lang="en-US" dirty="0">
                <a:effectLst/>
              </a:rPr>
              <a:t>4. Connect Jenkins by entering public </a:t>
            </a:r>
            <a:r>
              <a:rPr lang="en-US" dirty="0" err="1">
                <a:effectLst/>
              </a:rPr>
              <a:t>ip</a:t>
            </a:r>
            <a:r>
              <a:rPr lang="en-US" dirty="0">
                <a:effectLst/>
              </a:rPr>
              <a:t> : 8080 in internet explorer.</a:t>
            </a:r>
            <a:endParaRPr lang="en-GB" b="1" i="1" dirty="0">
              <a:effectLst/>
            </a:endParaRPr>
          </a:p>
          <a:p>
            <a:pPr marL="0" indent="0">
              <a:buNone/>
            </a:pPr>
            <a:endParaRPr lang="en-GB" dirty="0"/>
          </a:p>
        </p:txBody>
      </p:sp>
      <p:pic>
        <p:nvPicPr>
          <p:cNvPr id="6" name="Picture 5" descr="Accessing Jenkins">
            <a:extLst>
              <a:ext uri="{FF2B5EF4-FFF2-40B4-BE49-F238E27FC236}">
                <a16:creationId xmlns:a16="http://schemas.microsoft.com/office/drawing/2014/main" id="{0BB0F9F3-CE24-4EEE-A85B-1C57AFF442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2382" y="1541317"/>
            <a:ext cx="8645235" cy="3775366"/>
          </a:xfrm>
          <a:prstGeom prst="rect">
            <a:avLst/>
          </a:prstGeom>
          <a:noFill/>
          <a:ln>
            <a:noFill/>
          </a:ln>
        </p:spPr>
      </p:pic>
    </p:spTree>
    <p:extLst>
      <p:ext uri="{BB962C8B-B14F-4D97-AF65-F5344CB8AC3E}">
        <p14:creationId xmlns:p14="http://schemas.microsoft.com/office/powerpoint/2010/main" val="1478861175"/>
      </p:ext>
    </p:extLst>
  </p:cSld>
  <p:clrMapOvr>
    <a:masterClrMapping/>
  </p:clrMapOvr>
  <mc:AlternateContent xmlns:mc="http://schemas.openxmlformats.org/markup-compatibility/2006" xmlns:p14="http://schemas.microsoft.com/office/powerpoint/2010/main">
    <mc:Choice Requires="p14">
      <p:transition spd="slow" p14:dur="2000" advTm="923"/>
    </mc:Choice>
    <mc:Fallback xmlns="">
      <p:transition spd="slow" advTm="9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D17A6-CAE7-4887-910A-1B398905E6F9}"/>
              </a:ext>
            </a:extLst>
          </p:cNvPr>
          <p:cNvSpPr>
            <a:spLocks noGrp="1"/>
          </p:cNvSpPr>
          <p:nvPr>
            <p:ph idx="1"/>
          </p:nvPr>
        </p:nvSpPr>
        <p:spPr>
          <a:xfrm>
            <a:off x="1246908" y="311726"/>
            <a:ext cx="10203873" cy="5818909"/>
          </a:xfrm>
        </p:spPr>
        <p:txBody>
          <a:bodyPr/>
          <a:lstStyle/>
          <a:p>
            <a:pPr marL="0" lvl="0" indent="0">
              <a:buNone/>
            </a:pPr>
            <a:r>
              <a:rPr lang="en-US" dirty="0">
                <a:effectLst/>
              </a:rPr>
              <a:t>5. Make a directory in local of any name.</a:t>
            </a:r>
            <a:endParaRPr lang="en-GB" b="1" i="1" dirty="0">
              <a:effectLst/>
            </a:endParaRPr>
          </a:p>
          <a:p>
            <a:pPr marL="0" indent="0">
              <a:buNone/>
            </a:pPr>
            <a:r>
              <a:rPr lang="en-US" dirty="0">
                <a:effectLst/>
              </a:rPr>
              <a:t>6. Make a repository of any name in </a:t>
            </a:r>
            <a:r>
              <a:rPr lang="en-US" dirty="0" err="1">
                <a:effectLst/>
              </a:rPr>
              <a:t>github</a:t>
            </a:r>
            <a:r>
              <a:rPr lang="en-US" dirty="0">
                <a:effectLst/>
              </a:rPr>
              <a:t>.</a:t>
            </a:r>
          </a:p>
          <a:p>
            <a:pPr marL="0" indent="0">
              <a:buNone/>
            </a:pPr>
            <a:r>
              <a:rPr lang="en-US" dirty="0">
                <a:effectLst/>
              </a:rPr>
              <a:t> </a:t>
            </a:r>
            <a:endParaRPr lang="en-GB" dirty="0"/>
          </a:p>
        </p:txBody>
      </p:sp>
      <p:pic>
        <p:nvPicPr>
          <p:cNvPr id="6" name="Picture 5" descr="new-repo-form">
            <a:extLst>
              <a:ext uri="{FF2B5EF4-FFF2-40B4-BE49-F238E27FC236}">
                <a16:creationId xmlns:a16="http://schemas.microsoft.com/office/drawing/2014/main" id="{6AE6E1A3-706A-4C9D-A5F6-73A9F1384B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08" y="1662545"/>
            <a:ext cx="9698184" cy="4218709"/>
          </a:xfrm>
          <a:prstGeom prst="rect">
            <a:avLst/>
          </a:prstGeom>
          <a:noFill/>
          <a:ln>
            <a:noFill/>
          </a:ln>
        </p:spPr>
      </p:pic>
    </p:spTree>
    <p:extLst>
      <p:ext uri="{BB962C8B-B14F-4D97-AF65-F5344CB8AC3E}">
        <p14:creationId xmlns:p14="http://schemas.microsoft.com/office/powerpoint/2010/main" val="573317632"/>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D813F-86B6-4EC6-A988-19094FE7B0E5}"/>
              </a:ext>
            </a:extLst>
          </p:cNvPr>
          <p:cNvSpPr>
            <a:spLocks noGrp="1"/>
          </p:cNvSpPr>
          <p:nvPr>
            <p:ph idx="1"/>
          </p:nvPr>
        </p:nvSpPr>
        <p:spPr>
          <a:xfrm>
            <a:off x="997527" y="408708"/>
            <a:ext cx="10340831" cy="6040584"/>
          </a:xfrm>
        </p:spPr>
        <p:txBody>
          <a:bodyPr/>
          <a:lstStyle/>
          <a:p>
            <a:pPr marL="0" indent="0">
              <a:buNone/>
            </a:pPr>
            <a:r>
              <a:rPr lang="en-US" dirty="0">
                <a:effectLst/>
              </a:rPr>
              <a:t>7. Make a job in Jenkins of any name.</a:t>
            </a:r>
          </a:p>
          <a:p>
            <a:pPr marL="0" indent="0">
              <a:buNone/>
            </a:pPr>
            <a:r>
              <a:rPr lang="en-US" b="1" i="1" dirty="0">
                <a:effectLst/>
              </a:rPr>
              <a:t>  </a:t>
            </a:r>
            <a:endParaRPr lang="en-GB" b="1" i="1" dirty="0">
              <a:effectLst/>
            </a:endParaRPr>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descr="Helloworld">
            <a:extLst>
              <a:ext uri="{FF2B5EF4-FFF2-40B4-BE49-F238E27FC236}">
                <a16:creationId xmlns:a16="http://schemas.microsoft.com/office/drawing/2014/main" id="{53DBDAA5-B59C-4540-9881-2B2AA2EBF2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7527" y="1184564"/>
            <a:ext cx="9393382" cy="3948545"/>
          </a:xfrm>
          <a:prstGeom prst="rect">
            <a:avLst/>
          </a:prstGeom>
          <a:noFill/>
          <a:ln>
            <a:noFill/>
          </a:ln>
        </p:spPr>
      </p:pic>
    </p:spTree>
    <p:extLst>
      <p:ext uri="{BB962C8B-B14F-4D97-AF65-F5344CB8AC3E}">
        <p14:creationId xmlns:p14="http://schemas.microsoft.com/office/powerpoint/2010/main" val="1602445669"/>
      </p:ext>
    </p:extLst>
  </p:cSld>
  <p:clrMapOvr>
    <a:masterClrMapping/>
  </p:clrMapOvr>
  <mc:AlternateContent xmlns:mc="http://schemas.openxmlformats.org/markup-compatibility/2006" xmlns:p14="http://schemas.microsoft.com/office/powerpoint/2010/main">
    <mc:Choice Requires="p14">
      <p:transition spd="slow" p14:dur="2000" advTm="872"/>
    </mc:Choice>
    <mc:Fallback xmlns="">
      <p:transition spd="slow" advTm="8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41EF-687B-4AF4-8E60-9E4E504532F8}"/>
              </a:ext>
            </a:extLst>
          </p:cNvPr>
          <p:cNvSpPr>
            <a:spLocks noGrp="1"/>
          </p:cNvSpPr>
          <p:nvPr>
            <p:ph idx="1"/>
          </p:nvPr>
        </p:nvSpPr>
        <p:spPr>
          <a:xfrm>
            <a:off x="1122218" y="290945"/>
            <a:ext cx="9925194" cy="6109854"/>
          </a:xfrm>
        </p:spPr>
        <p:txBody>
          <a:bodyPr>
            <a:normAutofit/>
          </a:bodyPr>
          <a:lstStyle/>
          <a:p>
            <a:pPr marL="0" indent="0">
              <a:buNone/>
            </a:pPr>
            <a:r>
              <a:rPr lang="en-GB" dirty="0"/>
              <a:t>8. </a:t>
            </a:r>
            <a:r>
              <a:rPr lang="en-US" dirty="0">
                <a:effectLst/>
              </a:rPr>
              <a:t>Clone your repository from </a:t>
            </a:r>
            <a:r>
              <a:rPr lang="en-US" dirty="0" err="1">
                <a:effectLst/>
              </a:rPr>
              <a:t>github</a:t>
            </a:r>
            <a:r>
              <a:rPr lang="en-US" dirty="0">
                <a:effectLst/>
              </a:rPr>
              <a:t> by using </a:t>
            </a:r>
          </a:p>
          <a:p>
            <a:pPr marL="0" indent="0">
              <a:buNone/>
            </a:pPr>
            <a:r>
              <a:rPr lang="en-US" b="1" i="1" dirty="0">
                <a:effectLst/>
              </a:rPr>
              <a:t>    </a:t>
            </a:r>
            <a:r>
              <a:rPr lang="en-US" dirty="0">
                <a:effectLst/>
              </a:rPr>
              <a:t> Command – git clone &lt;</a:t>
            </a:r>
            <a:r>
              <a:rPr lang="en-US" dirty="0" err="1">
                <a:effectLst/>
              </a:rPr>
              <a:t>url</a:t>
            </a:r>
            <a:r>
              <a:rPr lang="en-US" dirty="0">
                <a:effectLst/>
              </a:rPr>
              <a:t> of your repository from </a:t>
            </a:r>
            <a:r>
              <a:rPr lang="en-US" dirty="0" err="1">
                <a:effectLst/>
              </a:rPr>
              <a:t>github</a:t>
            </a:r>
            <a:r>
              <a:rPr lang="en-US" dirty="0">
                <a:effectLst/>
              </a:rPr>
              <a:t>&gt;</a:t>
            </a:r>
            <a:endParaRPr lang="en-GB" b="1" i="1" dirty="0">
              <a:effectLst/>
            </a:endParaRPr>
          </a:p>
          <a:p>
            <a:pPr>
              <a:buFont typeface="Wingdings" panose="05000000000000000000" pitchFamily="2" charset="2"/>
              <a:buChar char="Ø"/>
            </a:pPr>
            <a:endParaRPr lang="en-GB" dirty="0"/>
          </a:p>
        </p:txBody>
      </p:sp>
      <p:pic>
        <p:nvPicPr>
          <p:cNvPr id="4" name="Picture 3">
            <a:extLst>
              <a:ext uri="{FF2B5EF4-FFF2-40B4-BE49-F238E27FC236}">
                <a16:creationId xmlns:a16="http://schemas.microsoft.com/office/drawing/2014/main" id="{D7384FE6-5DEE-480E-BB89-F4FE94AF5081}"/>
              </a:ext>
            </a:extLst>
          </p:cNvPr>
          <p:cNvPicPr/>
          <p:nvPr/>
        </p:nvPicPr>
        <p:blipFill>
          <a:blip r:embed="rId2">
            <a:extLst>
              <a:ext uri="{28A0092B-C50C-407E-A947-70E740481C1C}">
                <a14:useLocalDpi xmlns:a14="http://schemas.microsoft.com/office/drawing/2010/main" val="0"/>
              </a:ext>
            </a:extLst>
          </a:blip>
          <a:stretch>
            <a:fillRect/>
          </a:stretch>
        </p:blipFill>
        <p:spPr>
          <a:xfrm>
            <a:off x="1620982" y="1683327"/>
            <a:ext cx="9426430" cy="4135582"/>
          </a:xfrm>
          <a:prstGeom prst="rect">
            <a:avLst/>
          </a:prstGeom>
        </p:spPr>
      </p:pic>
    </p:spTree>
    <p:extLst>
      <p:ext uri="{BB962C8B-B14F-4D97-AF65-F5344CB8AC3E}">
        <p14:creationId xmlns:p14="http://schemas.microsoft.com/office/powerpoint/2010/main" val="3295857891"/>
      </p:ext>
    </p:extLst>
  </p:cSld>
  <p:clrMapOvr>
    <a:masterClrMapping/>
  </p:clrMapOvr>
  <mc:AlternateContent xmlns:mc="http://schemas.openxmlformats.org/markup-compatibility/2006" xmlns:p14="http://schemas.microsoft.com/office/powerpoint/2010/main">
    <mc:Choice Requires="p14">
      <p:transition spd="slow" p14:dur="2000" advTm="1717"/>
    </mc:Choice>
    <mc:Fallback xmlns="">
      <p:transition spd="slow" advTm="171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330</TotalTime>
  <Words>511</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Tw Cen MT</vt:lpstr>
      <vt:lpstr>Wingdings</vt:lpstr>
      <vt:lpstr>Circuit</vt:lpstr>
      <vt:lpstr>     AWS (AMAZON WEBSERVICES)</vt:lpstr>
      <vt:lpstr>  </vt:lpstr>
      <vt:lpstr>AUTOMATION OF A WEBSITE THROUGH JENKINS  STEPS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39</cp:revision>
  <dcterms:created xsi:type="dcterms:W3CDTF">2017-11-13T19:42:05Z</dcterms:created>
  <dcterms:modified xsi:type="dcterms:W3CDTF">2018-12-27T04:40:23Z</dcterms:modified>
</cp:coreProperties>
</file>