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0" r:id="rId4"/>
    <p:sldId id="281" r:id="rId5"/>
    <p:sldId id="282" r:id="rId6"/>
    <p:sldId id="283" r:id="rId7"/>
    <p:sldId id="284" r:id="rId8"/>
    <p:sldId id="285" r:id="rId9"/>
    <p:sldId id="286" r:id="rId10"/>
    <p:sldId id="287" r:id="rId11"/>
    <p:sldId id="288" r:id="rId12"/>
    <p:sldId id="290" r:id="rId13"/>
    <p:sldId id="291" r:id="rId14"/>
    <p:sldId id="292" r:id="rId15"/>
    <p:sldId id="293" r:id="rId16"/>
    <p:sldId id="294" r:id="rId17"/>
    <p:sldId id="295"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80" autoAdjust="0"/>
    <p:restoredTop sz="94660"/>
  </p:normalViewPr>
  <p:slideViewPr>
    <p:cSldViewPr snapToGrid="0">
      <p:cViewPr varScale="1">
        <p:scale>
          <a:sx n="80" d="100"/>
          <a:sy n="80" d="100"/>
        </p:scale>
        <p:origin x="114"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aws.amazon.com/autoscaling/latest/userguide/as-register-lbs-with-asg.html" TargetMode="External"/><Relationship Id="rId2" Type="http://schemas.openxmlformats.org/officeDocument/2006/relationships/hyperlink" Target="https://docs.aws.amazon.com/elasticloadbalancing/latest/classic/elb-deregister-register-instance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aws.amazon.com/elasticloadbalancing/latest/classic/add-remove-tag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aws.amazon.com/elasticloadbalancing/latest/classic/ts-elb-register-instance.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aws.amazon.com/AWSEC2/latest/UserGuide/Stop_Start.html" TargetMode="External"/><Relationship Id="rId2" Type="http://schemas.openxmlformats.org/officeDocument/2006/relationships/hyperlink" Target="https://console.aws.amazon.com/ec2/" TargetMode="External"/><Relationship Id="rId1" Type="http://schemas.openxmlformats.org/officeDocument/2006/relationships/slideLayout" Target="../slideLayouts/slideLayout2.xml"/><Relationship Id="rId4" Type="http://schemas.openxmlformats.org/officeDocument/2006/relationships/hyperlink" Target="https://docs.aws.amazon.com/AWSEC2/latest/UserGuide/terminating-instances.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docs.aws.amazon.com/elasticloadbalancing/latest/classic/elb-getting-started.html#create-tags" TargetMode="External"/><Relationship Id="rId3" Type="http://schemas.openxmlformats.org/officeDocument/2006/relationships/hyperlink" Target="https://docs.aws.amazon.com/elasticloadbalancing/latest/classic/elb-getting-started.html#select-load-balancer-type" TargetMode="External"/><Relationship Id="rId7" Type="http://schemas.openxmlformats.org/officeDocument/2006/relationships/hyperlink" Target="https://docs.aws.amazon.com/elasticloadbalancing/latest/classic/elb-getting-started.html#register-ec2instances" TargetMode="External"/><Relationship Id="rId2" Type="http://schemas.openxmlformats.org/officeDocument/2006/relationships/hyperlink" Target="https://docs.aws.amazon.com/elasticloadbalancing/latest/classic/elb-getting-started.html#getting-started-prerequisites" TargetMode="External"/><Relationship Id="rId1" Type="http://schemas.openxmlformats.org/officeDocument/2006/relationships/slideLayout" Target="../slideLayouts/slideLayout2.xml"/><Relationship Id="rId6" Type="http://schemas.openxmlformats.org/officeDocument/2006/relationships/hyperlink" Target="https://docs.aws.amazon.com/elasticloadbalancing/latest/classic/elb-getting-started.html#configure-health-check" TargetMode="External"/><Relationship Id="rId5" Type="http://schemas.openxmlformats.org/officeDocument/2006/relationships/hyperlink" Target="https://docs.aws.amazon.com/elasticloadbalancing/latest/classic/elb-getting-started.html#select-vpc-security-group" TargetMode="External"/><Relationship Id="rId10" Type="http://schemas.openxmlformats.org/officeDocument/2006/relationships/hyperlink" Target="https://docs.aws.amazon.com/elasticloadbalancing/latest/classic/elb-getting-started.html#delete-load-balancer" TargetMode="External"/><Relationship Id="rId4" Type="http://schemas.openxmlformats.org/officeDocument/2006/relationships/hyperlink" Target="https://docs.aws.amazon.com/elasticloadbalancing/latest/classic/elb-getting-started.html#define-load-balancer" TargetMode="External"/><Relationship Id="rId9" Type="http://schemas.openxmlformats.org/officeDocument/2006/relationships/hyperlink" Target="https://docs.aws.amazon.com/elasticloadbalancing/latest/classic/elb-getting-started.html#create-load-balancer"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docs.aws.amazon.com/elasticloadbalancing/latest/classic/elb-backend-instances.html#set-up-ec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nsole.aws.amazon.com/ec2/" TargetMode="External"/><Relationship Id="rId2" Type="http://schemas.openxmlformats.org/officeDocument/2006/relationships/hyperlink" Target="https://docs.aws.amazon.com/elasticloadbalancing/latest/application/application-load-balancer-getting-started.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5B95-E52B-4F55-A552-DE9B6C153C93}"/>
              </a:ext>
            </a:extLst>
          </p:cNvPr>
          <p:cNvSpPr>
            <a:spLocks noGrp="1"/>
          </p:cNvSpPr>
          <p:nvPr>
            <p:ph type="ctrTitle"/>
          </p:nvPr>
        </p:nvSpPr>
        <p:spPr>
          <a:xfrm>
            <a:off x="1876424" y="0"/>
            <a:ext cx="10095836" cy="1360967"/>
          </a:xfrm>
        </p:spPr>
        <p:txBody>
          <a:bodyPr>
            <a:normAutofit fontScale="90000"/>
          </a:bodyPr>
          <a:lstStyle/>
          <a:p>
            <a:pPr algn="r"/>
            <a:br>
              <a:rPr lang="en-GB" dirty="0"/>
            </a:br>
            <a:br>
              <a:rPr lang="en-GB" dirty="0"/>
            </a:br>
            <a:br>
              <a:rPr lang="en-GB" dirty="0"/>
            </a:br>
            <a:br>
              <a:rPr lang="en-GB" dirty="0"/>
            </a:br>
            <a:br>
              <a:rPr lang="en-GB" dirty="0"/>
            </a:br>
            <a:r>
              <a:rPr lang="en-GB" dirty="0"/>
              <a:t>AWS</a:t>
            </a:r>
            <a:br>
              <a:rPr lang="en-GB" dirty="0"/>
            </a:br>
            <a:r>
              <a:rPr lang="en-GB" dirty="0"/>
              <a:t>(AMAZON WEBSERVICES)</a:t>
            </a:r>
          </a:p>
        </p:txBody>
      </p:sp>
      <p:sp>
        <p:nvSpPr>
          <p:cNvPr id="3" name="Subtitle 2">
            <a:extLst>
              <a:ext uri="{FF2B5EF4-FFF2-40B4-BE49-F238E27FC236}">
                <a16:creationId xmlns:a16="http://schemas.microsoft.com/office/drawing/2014/main" id="{C9BF0D94-F4EA-453C-BEBC-529C8DE9503F}"/>
              </a:ext>
            </a:extLst>
          </p:cNvPr>
          <p:cNvSpPr>
            <a:spLocks noGrp="1"/>
          </p:cNvSpPr>
          <p:nvPr>
            <p:ph type="subTitle" idx="1"/>
          </p:nvPr>
        </p:nvSpPr>
        <p:spPr>
          <a:xfrm>
            <a:off x="1876424" y="1360968"/>
            <a:ext cx="8791575" cy="5295014"/>
          </a:xfrm>
        </p:spPr>
        <p:txBody>
          <a:bodyPr>
            <a:normAutofit/>
          </a:bodyPr>
          <a:lstStyle/>
          <a:p>
            <a:endParaRPr lang="en-GB" cap="none" dirty="0"/>
          </a:p>
          <a:p>
            <a:endParaRPr lang="en-GB" cap="none" dirty="0"/>
          </a:p>
          <a:p>
            <a:endParaRPr lang="en-GB" cap="none" dirty="0"/>
          </a:p>
          <a:p>
            <a:endParaRPr lang="en-GB" cap="none" dirty="0"/>
          </a:p>
          <a:p>
            <a:endParaRPr lang="en-GB" cap="none" dirty="0"/>
          </a:p>
          <a:p>
            <a:r>
              <a:rPr lang="en-GB" cap="none" dirty="0"/>
              <a:t>                         </a:t>
            </a:r>
          </a:p>
          <a:p>
            <a:r>
              <a:rPr lang="en-GB" sz="2400" cap="none" dirty="0"/>
              <a:t>    Submitted By:-</a:t>
            </a:r>
          </a:p>
          <a:p>
            <a:r>
              <a:rPr lang="en-GB" sz="2400" cap="none" dirty="0"/>
              <a:t>         ANJALI KUMARI</a:t>
            </a:r>
          </a:p>
          <a:p>
            <a:r>
              <a:rPr lang="en-GB" sz="2400" cap="none" dirty="0"/>
              <a:t>         Roll no:-15110140 </a:t>
            </a:r>
          </a:p>
          <a:p>
            <a:r>
              <a:rPr lang="en-GB" sz="2400" cap="none" dirty="0"/>
              <a:t>          C.S.E.(2K15)                       4 MONTHS HARDWARE TRAINING</a:t>
            </a:r>
          </a:p>
          <a:p>
            <a:endParaRPr lang="en-GB" cap="none" dirty="0"/>
          </a:p>
        </p:txBody>
      </p:sp>
      <p:pic>
        <p:nvPicPr>
          <p:cNvPr id="6" name="Picture 5">
            <a:extLst>
              <a:ext uri="{FF2B5EF4-FFF2-40B4-BE49-F238E27FC236}">
                <a16:creationId xmlns:a16="http://schemas.microsoft.com/office/drawing/2014/main" id="{0233E226-C174-43F7-B097-BA8E20CE46C9}"/>
              </a:ext>
            </a:extLst>
          </p:cNvPr>
          <p:cNvPicPr>
            <a:picLocks noChangeAspect="1"/>
          </p:cNvPicPr>
          <p:nvPr/>
        </p:nvPicPr>
        <p:blipFill>
          <a:blip r:embed="rId2"/>
          <a:stretch>
            <a:fillRect/>
          </a:stretch>
        </p:blipFill>
        <p:spPr>
          <a:xfrm>
            <a:off x="2600325" y="1571626"/>
            <a:ext cx="7429500" cy="2686050"/>
          </a:xfrm>
          <a:prstGeom prst="rect">
            <a:avLst/>
          </a:prstGeom>
        </p:spPr>
      </p:pic>
    </p:spTree>
    <p:extLst>
      <p:ext uri="{BB962C8B-B14F-4D97-AF65-F5344CB8AC3E}">
        <p14:creationId xmlns:p14="http://schemas.microsoft.com/office/powerpoint/2010/main" val="3968688620"/>
      </p:ext>
    </p:extLst>
  </p:cSld>
  <p:clrMapOvr>
    <a:masterClrMapping/>
  </p:clrMapOvr>
  <mc:AlternateContent xmlns:mc="http://schemas.openxmlformats.org/markup-compatibility/2006" xmlns:p14="http://schemas.microsoft.com/office/powerpoint/2010/main">
    <mc:Choice Requires="p14">
      <p:transition spd="slow" p14:dur="2000" advTm="4362"/>
    </mc:Choice>
    <mc:Fallback xmlns="">
      <p:transition spd="slow" advTm="436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B5D73D-DF2B-4D0F-BFD8-ACE8AE0681E7}"/>
              </a:ext>
            </a:extLst>
          </p:cNvPr>
          <p:cNvSpPr>
            <a:spLocks noGrp="1"/>
          </p:cNvSpPr>
          <p:nvPr>
            <p:ph idx="1"/>
          </p:nvPr>
        </p:nvSpPr>
        <p:spPr>
          <a:xfrm>
            <a:off x="501446" y="265471"/>
            <a:ext cx="9881419" cy="5309419"/>
          </a:xfrm>
        </p:spPr>
        <p:txBody>
          <a:bodyPr/>
          <a:lstStyle/>
          <a:p>
            <a:pPr algn="just"/>
            <a:r>
              <a:rPr lang="en-US" sz="3000" b="1" dirty="0">
                <a:solidFill>
                  <a:srgbClr val="C00000"/>
                </a:solidFill>
                <a:effectLst/>
              </a:rPr>
              <a:t>Step 3: Assign Security Groups to Your Load Balancer in a VPC</a:t>
            </a:r>
            <a:endParaRPr lang="en-GB" sz="3000" b="1" dirty="0">
              <a:solidFill>
                <a:srgbClr val="C00000"/>
              </a:solidFill>
              <a:effectLst/>
            </a:endParaRPr>
          </a:p>
          <a:p>
            <a:pPr algn="just"/>
            <a:r>
              <a:rPr lang="en-GB" dirty="0">
                <a:solidFill>
                  <a:schemeClr val="bg1"/>
                </a:solidFill>
                <a:effectLst/>
              </a:rPr>
              <a:t>If you selected a VPC as your network, you must assign your load balancer a security group that allows inbound traffic to the ports that you specified for your load balancer and the health checks for your load balancer.</a:t>
            </a:r>
          </a:p>
          <a:p>
            <a:pPr marL="0" indent="0" algn="just">
              <a:buNone/>
            </a:pPr>
            <a:r>
              <a:rPr lang="en-GB" dirty="0">
                <a:solidFill>
                  <a:schemeClr val="bg1"/>
                </a:solidFill>
                <a:effectLst/>
              </a:rPr>
              <a:t>Note</a:t>
            </a:r>
          </a:p>
          <a:p>
            <a:pPr algn="just"/>
            <a:r>
              <a:rPr lang="en-GB" dirty="0">
                <a:solidFill>
                  <a:schemeClr val="bg1"/>
                </a:solidFill>
                <a:effectLst/>
              </a:rPr>
              <a:t>If you selected EC2-Classic as your network, you can continue to the next step. By default, Elastic Load Balancing provides a security group for load balancers in EC2-Classic.</a:t>
            </a:r>
          </a:p>
          <a:p>
            <a:pPr algn="just"/>
            <a:endParaRPr lang="en-GB" dirty="0"/>
          </a:p>
        </p:txBody>
      </p:sp>
    </p:spTree>
    <p:extLst>
      <p:ext uri="{BB962C8B-B14F-4D97-AF65-F5344CB8AC3E}">
        <p14:creationId xmlns:p14="http://schemas.microsoft.com/office/powerpoint/2010/main" val="2001732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5A9615-F61D-4764-A88C-5A1749036BF3}"/>
              </a:ext>
            </a:extLst>
          </p:cNvPr>
          <p:cNvSpPr>
            <a:spLocks noGrp="1"/>
          </p:cNvSpPr>
          <p:nvPr>
            <p:ph idx="1"/>
          </p:nvPr>
        </p:nvSpPr>
        <p:spPr>
          <a:xfrm>
            <a:off x="471948" y="412955"/>
            <a:ext cx="11356258" cy="6105832"/>
          </a:xfrm>
        </p:spPr>
        <p:txBody>
          <a:bodyPr>
            <a:normAutofit lnSpcReduction="10000"/>
          </a:bodyPr>
          <a:lstStyle/>
          <a:p>
            <a:pPr marL="0" indent="0" algn="just">
              <a:buNone/>
            </a:pPr>
            <a:r>
              <a:rPr lang="en-GB" b="1" dirty="0">
                <a:solidFill>
                  <a:schemeClr val="bg1"/>
                </a:solidFill>
                <a:effectLst/>
              </a:rPr>
              <a:t>To assign security group to your load balancer</a:t>
            </a:r>
          </a:p>
          <a:p>
            <a:pPr lvl="0" algn="just"/>
            <a:r>
              <a:rPr lang="en-GB" dirty="0">
                <a:solidFill>
                  <a:schemeClr val="bg1"/>
                </a:solidFill>
                <a:effectLst/>
              </a:rPr>
              <a:t>On the Assign Security Groups page, select Create a new security group.</a:t>
            </a:r>
          </a:p>
          <a:p>
            <a:pPr lvl="0" algn="just"/>
            <a:r>
              <a:rPr lang="en-GB" dirty="0">
                <a:solidFill>
                  <a:schemeClr val="bg1"/>
                </a:solidFill>
                <a:effectLst/>
              </a:rPr>
              <a:t>Type a name and description for your security group, or leave the default name and description. This new security group contains a rule that allows traffic to the port that you configured your load balancer to use.</a:t>
            </a:r>
          </a:p>
          <a:p>
            <a:pPr algn="just"/>
            <a:endParaRPr lang="en-GB" dirty="0">
              <a:solidFill>
                <a:schemeClr val="bg1"/>
              </a:solidFill>
            </a:endParaRPr>
          </a:p>
          <a:p>
            <a:pPr algn="just"/>
            <a:endParaRPr lang="en-GB" dirty="0">
              <a:solidFill>
                <a:schemeClr val="bg1"/>
              </a:solidFill>
            </a:endParaRPr>
          </a:p>
          <a:p>
            <a:pPr algn="just"/>
            <a:endParaRPr lang="en-GB" dirty="0">
              <a:solidFill>
                <a:schemeClr val="bg1"/>
              </a:solidFill>
            </a:endParaRPr>
          </a:p>
          <a:p>
            <a:pPr algn="just"/>
            <a:endParaRPr lang="en-GB" dirty="0">
              <a:solidFill>
                <a:schemeClr val="bg1"/>
              </a:solidFill>
            </a:endParaRPr>
          </a:p>
          <a:p>
            <a:pPr lvl="0" algn="just"/>
            <a:r>
              <a:rPr lang="en-GB" dirty="0">
                <a:solidFill>
                  <a:schemeClr val="bg1"/>
                </a:solidFill>
                <a:effectLst/>
              </a:rPr>
              <a:t>Choose Next: Configure Security Settings.</a:t>
            </a:r>
          </a:p>
          <a:p>
            <a:pPr lvl="0" algn="just"/>
            <a:r>
              <a:rPr lang="en-GB" dirty="0">
                <a:solidFill>
                  <a:schemeClr val="bg1"/>
                </a:solidFill>
                <a:effectLst/>
              </a:rPr>
              <a:t>For this tutorial, you are not using a secure listener. Choose Next: Configure Health Check to continue to the next step.</a:t>
            </a:r>
          </a:p>
          <a:p>
            <a:pPr algn="just"/>
            <a:endParaRPr lang="en-GB" dirty="0"/>
          </a:p>
        </p:txBody>
      </p:sp>
      <p:pic>
        <p:nvPicPr>
          <p:cNvPr id="4" name="Picture 3" descr="&#10;       Select security groups&#10;      ">
            <a:extLst>
              <a:ext uri="{FF2B5EF4-FFF2-40B4-BE49-F238E27FC236}">
                <a16:creationId xmlns:a16="http://schemas.microsoft.com/office/drawing/2014/main" id="{B700547E-BBEE-4C0A-927C-9FAEB1DDB16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20877" y="2920180"/>
            <a:ext cx="9173497" cy="2035277"/>
          </a:xfrm>
          <a:prstGeom prst="rect">
            <a:avLst/>
          </a:prstGeom>
          <a:noFill/>
          <a:ln>
            <a:noFill/>
          </a:ln>
        </p:spPr>
      </p:pic>
    </p:spTree>
    <p:extLst>
      <p:ext uri="{BB962C8B-B14F-4D97-AF65-F5344CB8AC3E}">
        <p14:creationId xmlns:p14="http://schemas.microsoft.com/office/powerpoint/2010/main" val="359786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D8F682F-5E9B-4EA2-94EA-D17160282012}"/>
              </a:ext>
            </a:extLst>
          </p:cNvPr>
          <p:cNvSpPr>
            <a:spLocks noGrp="1"/>
          </p:cNvSpPr>
          <p:nvPr>
            <p:ph idx="1"/>
          </p:nvPr>
        </p:nvSpPr>
        <p:spPr>
          <a:xfrm>
            <a:off x="383458" y="324465"/>
            <a:ext cx="10663953" cy="5466736"/>
          </a:xfrm>
        </p:spPr>
        <p:txBody>
          <a:bodyPr/>
          <a:lstStyle/>
          <a:p>
            <a:pPr lvl="0" algn="just"/>
            <a:r>
              <a:rPr lang="en-GB" dirty="0">
                <a:solidFill>
                  <a:schemeClr val="bg1"/>
                </a:solidFill>
                <a:effectLst/>
              </a:rPr>
              <a:t>For Advanced Details, leave the default values.</a:t>
            </a:r>
          </a:p>
          <a:p>
            <a:pPr lvl="0" algn="just"/>
            <a:r>
              <a:rPr lang="en-GB" dirty="0">
                <a:solidFill>
                  <a:schemeClr val="bg1"/>
                </a:solidFill>
                <a:effectLst/>
              </a:rPr>
              <a:t>Choose Next: Add EC2 Instances.</a:t>
            </a:r>
          </a:p>
          <a:p>
            <a:pPr lvl="0" algn="just"/>
            <a:endParaRPr lang="en-GB" dirty="0">
              <a:solidFill>
                <a:schemeClr val="bg1"/>
              </a:solidFill>
              <a:effectLst/>
            </a:endParaRPr>
          </a:p>
          <a:p>
            <a:pPr algn="just"/>
            <a:r>
              <a:rPr lang="en-US" sz="3000" dirty="0">
                <a:solidFill>
                  <a:srgbClr val="C00000"/>
                </a:solidFill>
                <a:effectLst/>
              </a:rPr>
              <a:t>Step 5: Register EC2 Instances with Your Load Balancer</a:t>
            </a:r>
            <a:endParaRPr lang="en-GB" sz="3000" dirty="0">
              <a:solidFill>
                <a:srgbClr val="C00000"/>
              </a:solidFill>
              <a:effectLst/>
            </a:endParaRPr>
          </a:p>
          <a:p>
            <a:pPr algn="just"/>
            <a:r>
              <a:rPr lang="en-GB" dirty="0">
                <a:solidFill>
                  <a:schemeClr val="bg1"/>
                </a:solidFill>
                <a:effectLst/>
              </a:rPr>
              <a:t>Your load balancer distributes traffic between the instances that are registered to it.</a:t>
            </a:r>
          </a:p>
          <a:p>
            <a:pPr marL="0" indent="0" algn="just">
              <a:buNone/>
            </a:pPr>
            <a:r>
              <a:rPr lang="en-GB" dirty="0">
                <a:solidFill>
                  <a:schemeClr val="bg1"/>
                </a:solidFill>
                <a:effectLst/>
              </a:rPr>
              <a:t>Note</a:t>
            </a:r>
          </a:p>
          <a:p>
            <a:pPr algn="just"/>
            <a:r>
              <a:rPr lang="en-GB" dirty="0">
                <a:solidFill>
                  <a:schemeClr val="bg1"/>
                </a:solidFill>
                <a:effectLst/>
              </a:rPr>
              <a:t>When you register an instance with an elastic network interface (ENI) attached, the load balancer routes traffic to the primary IP address of the primary interface (eth0) of the instance.</a:t>
            </a:r>
          </a:p>
          <a:p>
            <a:pPr algn="just"/>
            <a:endParaRPr lang="en-GB" dirty="0"/>
          </a:p>
        </p:txBody>
      </p:sp>
      <p:pic>
        <p:nvPicPr>
          <p:cNvPr id="7" name="Picture 6" descr="&#10;       Configure Health Check&#10;      ">
            <a:extLst>
              <a:ext uri="{FF2B5EF4-FFF2-40B4-BE49-F238E27FC236}">
                <a16:creationId xmlns:a16="http://schemas.microsoft.com/office/drawing/2014/main" id="{D858B1EB-725D-46A1-BDDC-F7CBAE823D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25265" y="678427"/>
            <a:ext cx="5083277" cy="1297858"/>
          </a:xfrm>
          <a:prstGeom prst="rect">
            <a:avLst/>
          </a:prstGeom>
          <a:noFill/>
          <a:ln>
            <a:noFill/>
          </a:ln>
        </p:spPr>
      </p:pic>
    </p:spTree>
    <p:extLst>
      <p:ext uri="{BB962C8B-B14F-4D97-AF65-F5344CB8AC3E}">
        <p14:creationId xmlns:p14="http://schemas.microsoft.com/office/powerpoint/2010/main" val="2314786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4DD2D-DB13-4C9A-ABFC-48B5E5846F61}"/>
              </a:ext>
            </a:extLst>
          </p:cNvPr>
          <p:cNvSpPr>
            <a:spLocks noGrp="1"/>
          </p:cNvSpPr>
          <p:nvPr>
            <p:ph idx="1"/>
          </p:nvPr>
        </p:nvSpPr>
        <p:spPr>
          <a:xfrm>
            <a:off x="471948" y="294968"/>
            <a:ext cx="10575463" cy="5496233"/>
          </a:xfrm>
        </p:spPr>
        <p:txBody>
          <a:bodyPr>
            <a:normAutofit fontScale="92500" lnSpcReduction="20000"/>
          </a:bodyPr>
          <a:lstStyle/>
          <a:p>
            <a:pPr algn="just"/>
            <a:r>
              <a:rPr lang="en-GB" sz="2600" dirty="0">
                <a:solidFill>
                  <a:schemeClr val="bg1"/>
                </a:solidFill>
                <a:effectLst/>
              </a:rPr>
              <a:t>To register EC2 instances with your load balancer</a:t>
            </a:r>
          </a:p>
          <a:p>
            <a:pPr lvl="0" algn="just"/>
            <a:r>
              <a:rPr lang="en-GB" sz="2600" dirty="0">
                <a:solidFill>
                  <a:schemeClr val="bg1"/>
                </a:solidFill>
                <a:effectLst/>
              </a:rPr>
              <a:t>On the Add EC2 Instances page, select the instances to register with your load balancer.</a:t>
            </a:r>
          </a:p>
          <a:p>
            <a:pPr lvl="0" algn="just"/>
            <a:r>
              <a:rPr lang="en-GB" sz="2600" dirty="0">
                <a:solidFill>
                  <a:schemeClr val="bg1"/>
                </a:solidFill>
                <a:effectLst/>
              </a:rPr>
              <a:t>Leave cross-zone load balancing and connection draining enabled.</a:t>
            </a:r>
          </a:p>
          <a:p>
            <a:pPr lvl="0" algn="just"/>
            <a:r>
              <a:rPr lang="en-GB" sz="2600" dirty="0">
                <a:solidFill>
                  <a:schemeClr val="bg1"/>
                </a:solidFill>
                <a:effectLst/>
              </a:rPr>
              <a:t>Choose Next: Add Tags.</a:t>
            </a:r>
          </a:p>
          <a:p>
            <a:pPr algn="just"/>
            <a:r>
              <a:rPr lang="en-GB" sz="2600" dirty="0">
                <a:solidFill>
                  <a:schemeClr val="bg1"/>
                </a:solidFill>
                <a:effectLst/>
              </a:rPr>
              <a:t>Alternatively, you can register instances with your load balancer later on using the following options:</a:t>
            </a:r>
          </a:p>
          <a:p>
            <a:pPr lvl="0" algn="just"/>
            <a:r>
              <a:rPr lang="en-GB" sz="2600" dirty="0">
                <a:solidFill>
                  <a:schemeClr val="bg1"/>
                </a:solidFill>
                <a:effectLst/>
              </a:rPr>
              <a:t>Select running instances after you create the load balancer. For more information, see </a:t>
            </a:r>
            <a:r>
              <a:rPr lang="en-GB" sz="2600" u="sng" dirty="0">
                <a:solidFill>
                  <a:schemeClr val="bg1"/>
                </a:solidFill>
                <a:effectLst/>
                <a:hlinkClick r:id="rId2">
                  <a:extLst>
                    <a:ext uri="{A12FA001-AC4F-418D-AE19-62706E023703}">
                      <ahyp:hlinkClr xmlns:ahyp="http://schemas.microsoft.com/office/drawing/2018/hyperlinkcolor" val="tx"/>
                    </a:ext>
                  </a:extLst>
                </a:hlinkClick>
              </a:rPr>
              <a:t>Register Instances with Your Load Balancer</a:t>
            </a:r>
            <a:r>
              <a:rPr lang="en-GB" sz="2600" dirty="0">
                <a:solidFill>
                  <a:schemeClr val="bg1"/>
                </a:solidFill>
                <a:effectLst/>
              </a:rPr>
              <a:t>.</a:t>
            </a:r>
          </a:p>
          <a:p>
            <a:pPr lvl="0" algn="just"/>
            <a:r>
              <a:rPr lang="en-GB" sz="2600" dirty="0">
                <a:solidFill>
                  <a:schemeClr val="bg1"/>
                </a:solidFill>
                <a:effectLst/>
              </a:rPr>
              <a:t>Set up Auto Scaling to register the instances automatically when it launches them. For more information, see </a:t>
            </a:r>
            <a:r>
              <a:rPr lang="en-GB" sz="2600" u="sng" dirty="0">
                <a:solidFill>
                  <a:schemeClr val="bg1"/>
                </a:solidFill>
                <a:effectLst/>
                <a:hlinkClick r:id="rId3">
                  <a:extLst>
                    <a:ext uri="{A12FA001-AC4F-418D-AE19-62706E023703}">
                      <ahyp:hlinkClr xmlns:ahyp="http://schemas.microsoft.com/office/drawing/2018/hyperlinkcolor" val="tx"/>
                    </a:ext>
                  </a:extLst>
                </a:hlinkClick>
              </a:rPr>
              <a:t>Set Up a Scaled and Load-Balanced Application</a:t>
            </a:r>
            <a:r>
              <a:rPr lang="en-GB" sz="2600" dirty="0">
                <a:solidFill>
                  <a:schemeClr val="bg1"/>
                </a:solidFill>
                <a:effectLst/>
              </a:rPr>
              <a:t> in the </a:t>
            </a:r>
            <a:r>
              <a:rPr lang="en-GB" sz="2600" i="1" dirty="0">
                <a:solidFill>
                  <a:schemeClr val="bg1"/>
                </a:solidFill>
                <a:effectLst/>
              </a:rPr>
              <a:t>Amazon EC2 Auto Scaling User Guide</a:t>
            </a:r>
            <a:r>
              <a:rPr lang="en-GB" sz="2600" dirty="0">
                <a:solidFill>
                  <a:schemeClr val="bg1"/>
                </a:solidFill>
                <a:effectLst/>
              </a:rPr>
              <a:t>.</a:t>
            </a:r>
          </a:p>
          <a:p>
            <a:pPr algn="just"/>
            <a:endParaRPr lang="en-GB" dirty="0"/>
          </a:p>
        </p:txBody>
      </p:sp>
    </p:spTree>
    <p:extLst>
      <p:ext uri="{BB962C8B-B14F-4D97-AF65-F5344CB8AC3E}">
        <p14:creationId xmlns:p14="http://schemas.microsoft.com/office/powerpoint/2010/main" val="2124879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BFDB6F-DEDC-4652-8BEF-CF91A82CAD30}"/>
              </a:ext>
            </a:extLst>
          </p:cNvPr>
          <p:cNvSpPr>
            <a:spLocks noGrp="1"/>
          </p:cNvSpPr>
          <p:nvPr>
            <p:ph idx="1"/>
          </p:nvPr>
        </p:nvSpPr>
        <p:spPr>
          <a:xfrm>
            <a:off x="1061884" y="619432"/>
            <a:ext cx="10707329" cy="5899355"/>
          </a:xfrm>
        </p:spPr>
        <p:txBody>
          <a:bodyPr/>
          <a:lstStyle/>
          <a:p>
            <a:pPr algn="just"/>
            <a:r>
              <a:rPr lang="en-US" sz="3000" b="1" dirty="0">
                <a:solidFill>
                  <a:srgbClr val="C00000"/>
                </a:solidFill>
                <a:effectLst/>
              </a:rPr>
              <a:t>Step 6: Tag Your Load Balancer (Optional)</a:t>
            </a:r>
            <a:endParaRPr lang="en-GB" sz="3000" b="1" dirty="0">
              <a:solidFill>
                <a:srgbClr val="C00000"/>
              </a:solidFill>
              <a:effectLst/>
            </a:endParaRPr>
          </a:p>
          <a:p>
            <a:pPr algn="just"/>
            <a:r>
              <a:rPr lang="en-GB" dirty="0">
                <a:solidFill>
                  <a:schemeClr val="bg1"/>
                </a:solidFill>
                <a:effectLst/>
              </a:rPr>
              <a:t>You can tag your load balancer, or continue to the next step. Note that you can tag your load balancer later on; for more information, see </a:t>
            </a:r>
            <a:r>
              <a:rPr lang="en-GB" u="sng" dirty="0">
                <a:solidFill>
                  <a:schemeClr val="bg1"/>
                </a:solidFill>
                <a:effectLst/>
                <a:hlinkClick r:id="rId2">
                  <a:extLst>
                    <a:ext uri="{A12FA001-AC4F-418D-AE19-62706E023703}">
                      <ahyp:hlinkClr xmlns:ahyp="http://schemas.microsoft.com/office/drawing/2018/hyperlinkcolor" val="tx"/>
                    </a:ext>
                  </a:extLst>
                </a:hlinkClick>
              </a:rPr>
              <a:t>Tag Your Classic Load Balancer</a:t>
            </a:r>
            <a:r>
              <a:rPr lang="en-GB" dirty="0">
                <a:solidFill>
                  <a:schemeClr val="bg1"/>
                </a:solidFill>
                <a:effectLst/>
              </a:rPr>
              <a:t>.</a:t>
            </a:r>
          </a:p>
          <a:p>
            <a:pPr algn="just"/>
            <a:r>
              <a:rPr lang="en-GB" dirty="0">
                <a:solidFill>
                  <a:schemeClr val="bg1"/>
                </a:solidFill>
                <a:effectLst/>
              </a:rPr>
              <a:t>To add tags to your load balancer</a:t>
            </a:r>
          </a:p>
          <a:p>
            <a:pPr lvl="0" algn="just"/>
            <a:r>
              <a:rPr lang="en-GB" dirty="0">
                <a:solidFill>
                  <a:schemeClr val="bg1"/>
                </a:solidFill>
                <a:effectLst/>
              </a:rPr>
              <a:t>On the Add Tags page, specify a key and a value for the tag.</a:t>
            </a:r>
          </a:p>
          <a:p>
            <a:pPr lvl="0" algn="just"/>
            <a:r>
              <a:rPr lang="en-GB" dirty="0">
                <a:solidFill>
                  <a:schemeClr val="bg1"/>
                </a:solidFill>
                <a:effectLst/>
              </a:rPr>
              <a:t>To add another tag, choose Create Tag and specify a key and a value for the tag.</a:t>
            </a:r>
          </a:p>
          <a:p>
            <a:pPr lvl="0" algn="just"/>
            <a:r>
              <a:rPr lang="en-GB" dirty="0">
                <a:solidFill>
                  <a:schemeClr val="bg1"/>
                </a:solidFill>
                <a:effectLst/>
              </a:rPr>
              <a:t>After you are finished adding tags, choose Review and Create.</a:t>
            </a:r>
          </a:p>
          <a:p>
            <a:pPr algn="just"/>
            <a:endParaRPr lang="en-GB" dirty="0"/>
          </a:p>
        </p:txBody>
      </p:sp>
    </p:spTree>
    <p:extLst>
      <p:ext uri="{BB962C8B-B14F-4D97-AF65-F5344CB8AC3E}">
        <p14:creationId xmlns:p14="http://schemas.microsoft.com/office/powerpoint/2010/main" val="1508745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BD7C7D-9D52-4A15-A63E-E3DAADE79B5B}"/>
              </a:ext>
            </a:extLst>
          </p:cNvPr>
          <p:cNvSpPr>
            <a:spLocks noGrp="1"/>
          </p:cNvSpPr>
          <p:nvPr>
            <p:ph idx="1"/>
          </p:nvPr>
        </p:nvSpPr>
        <p:spPr>
          <a:xfrm>
            <a:off x="825910" y="353961"/>
            <a:ext cx="10221501" cy="5437240"/>
          </a:xfrm>
        </p:spPr>
        <p:txBody>
          <a:bodyPr>
            <a:normAutofit fontScale="92500" lnSpcReduction="20000"/>
          </a:bodyPr>
          <a:lstStyle/>
          <a:p>
            <a:pPr algn="just"/>
            <a:r>
              <a:rPr lang="en-US" sz="3200" b="1" dirty="0">
                <a:solidFill>
                  <a:srgbClr val="C00000"/>
                </a:solidFill>
                <a:effectLst/>
              </a:rPr>
              <a:t>Step 7: Create and Verify Your Load Balancer</a:t>
            </a:r>
            <a:endParaRPr lang="en-GB" sz="3200" b="1" dirty="0">
              <a:solidFill>
                <a:srgbClr val="C00000"/>
              </a:solidFill>
              <a:effectLst/>
            </a:endParaRPr>
          </a:p>
          <a:p>
            <a:pPr algn="just"/>
            <a:r>
              <a:rPr lang="en-GB" sz="2600" dirty="0">
                <a:solidFill>
                  <a:schemeClr val="bg1"/>
                </a:solidFill>
                <a:effectLst/>
              </a:rPr>
              <a:t>Before you create the load balancer, review the settings that you selected. After creating the load balancer, you can verify that it's sending traffic to your EC2 instances.</a:t>
            </a:r>
          </a:p>
          <a:p>
            <a:pPr marL="0" indent="0" algn="just">
              <a:buNone/>
            </a:pPr>
            <a:r>
              <a:rPr lang="en-GB" sz="2600" b="1" dirty="0">
                <a:solidFill>
                  <a:schemeClr val="bg1"/>
                </a:solidFill>
                <a:effectLst/>
              </a:rPr>
              <a:t> To create and test your load balancer</a:t>
            </a:r>
          </a:p>
          <a:p>
            <a:pPr lvl="0" algn="just"/>
            <a:r>
              <a:rPr lang="en-GB" sz="2600" dirty="0">
                <a:solidFill>
                  <a:schemeClr val="bg1"/>
                </a:solidFill>
                <a:effectLst/>
              </a:rPr>
              <a:t>On the Review page, choose Create.</a:t>
            </a:r>
          </a:p>
          <a:p>
            <a:pPr lvl="0" algn="just"/>
            <a:r>
              <a:rPr lang="en-GB" sz="2600" dirty="0">
                <a:solidFill>
                  <a:schemeClr val="bg1"/>
                </a:solidFill>
                <a:effectLst/>
              </a:rPr>
              <a:t>After you are notified that your load balancer was created, choose Close.</a:t>
            </a:r>
          </a:p>
          <a:p>
            <a:pPr lvl="0" algn="just"/>
            <a:r>
              <a:rPr lang="en-GB" sz="2600" dirty="0">
                <a:solidFill>
                  <a:schemeClr val="bg1"/>
                </a:solidFill>
                <a:effectLst/>
              </a:rPr>
              <a:t>Select your new load balancer.</a:t>
            </a:r>
          </a:p>
          <a:p>
            <a:pPr algn="just"/>
            <a:r>
              <a:rPr lang="en-US" sz="2600" dirty="0">
                <a:solidFill>
                  <a:schemeClr val="bg1"/>
                </a:solidFill>
                <a:effectLst/>
              </a:rPr>
              <a:t>On the Description tab, check the Status row. If it indicates that some of your instances are not in service, its probably because they are still in the registration process. For more information, see </a:t>
            </a:r>
            <a:r>
              <a:rPr lang="en-US" sz="2600" u="sng" dirty="0">
                <a:solidFill>
                  <a:schemeClr val="bg1"/>
                </a:solidFill>
                <a:effectLst/>
                <a:hlinkClick r:id="rId2">
                  <a:extLst>
                    <a:ext uri="{A12FA001-AC4F-418D-AE19-62706E023703}">
                      <ahyp:hlinkClr xmlns:ahyp="http://schemas.microsoft.com/office/drawing/2018/hyperlinkcolor" val="tx"/>
                    </a:ext>
                  </a:extLst>
                </a:hlinkClick>
              </a:rPr>
              <a:t>Troubleshoot a Classic Load Balancer: Instance Registration</a:t>
            </a:r>
            <a:endParaRPr lang="en-GB" sz="2600" dirty="0">
              <a:solidFill>
                <a:schemeClr val="bg1"/>
              </a:solidFill>
            </a:endParaRPr>
          </a:p>
        </p:txBody>
      </p:sp>
    </p:spTree>
    <p:extLst>
      <p:ext uri="{BB962C8B-B14F-4D97-AF65-F5344CB8AC3E}">
        <p14:creationId xmlns:p14="http://schemas.microsoft.com/office/powerpoint/2010/main" val="3319064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3F3E1-0C3D-46FF-86BF-815B496FDE03}"/>
              </a:ext>
            </a:extLst>
          </p:cNvPr>
          <p:cNvSpPr>
            <a:spLocks noGrp="1"/>
          </p:cNvSpPr>
          <p:nvPr>
            <p:ph idx="1"/>
          </p:nvPr>
        </p:nvSpPr>
        <p:spPr>
          <a:xfrm>
            <a:off x="471948" y="294968"/>
            <a:ext cx="10575463" cy="5496233"/>
          </a:xfrm>
        </p:spPr>
        <p:txBody>
          <a:bodyPr>
            <a:normAutofit/>
          </a:bodyPr>
          <a:lstStyle/>
          <a:p>
            <a:pPr algn="just"/>
            <a:r>
              <a:rPr lang="en-GB" dirty="0">
                <a:solidFill>
                  <a:schemeClr val="bg1"/>
                </a:solidFill>
                <a:effectLst/>
              </a:rPr>
              <a:t>After at least one of your EC2 instances is in service, you can test your load balancer. Copy the string from DNS name (for example, my-load-balancer-1234567890.us-west-2.elb.amazonaws.com) and paste it into the address field of an Internet-connected web browser. If your load balancer is working, you see the default page of your server</a:t>
            </a:r>
            <a:r>
              <a:rPr lang="en-GB" dirty="0">
                <a:effectLst/>
              </a:rPr>
              <a:t>.</a:t>
            </a:r>
            <a:endParaRPr lang="en-US" dirty="0">
              <a:effectLst/>
            </a:endParaRPr>
          </a:p>
          <a:p>
            <a:pPr algn="just"/>
            <a:r>
              <a:rPr lang="en-US" sz="3000" b="1" dirty="0">
                <a:solidFill>
                  <a:srgbClr val="C00000"/>
                </a:solidFill>
                <a:effectLst/>
              </a:rPr>
              <a:t>Step 8: Delete Your Load Balancer (Optional)</a:t>
            </a:r>
            <a:endParaRPr lang="en-GB" sz="3000" b="1" dirty="0">
              <a:solidFill>
                <a:srgbClr val="C00000"/>
              </a:solidFill>
              <a:effectLst/>
            </a:endParaRPr>
          </a:p>
          <a:p>
            <a:pPr algn="just"/>
            <a:r>
              <a:rPr lang="en-US" dirty="0">
                <a:solidFill>
                  <a:schemeClr val="bg1"/>
                </a:solidFill>
                <a:effectLst/>
              </a:rPr>
              <a:t>As soon as your load balancer becomes available, you are billed for each hour or partial hour that you keep it running. When you no longer need a load balancer, you can delete it. As soon as the load balancer is deleted, you stop incurring charges for it. Note that deleting a load balancer does not affect the instances registered with the load balancer</a:t>
            </a:r>
            <a:endParaRPr lang="en-GB" dirty="0">
              <a:solidFill>
                <a:schemeClr val="bg1"/>
              </a:solidFill>
            </a:endParaRPr>
          </a:p>
        </p:txBody>
      </p:sp>
    </p:spTree>
    <p:extLst>
      <p:ext uri="{BB962C8B-B14F-4D97-AF65-F5344CB8AC3E}">
        <p14:creationId xmlns:p14="http://schemas.microsoft.com/office/powerpoint/2010/main" val="2083272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3E1685-7909-43B3-A64B-9DAF4F3ADFC6}"/>
              </a:ext>
            </a:extLst>
          </p:cNvPr>
          <p:cNvSpPr>
            <a:spLocks noGrp="1"/>
          </p:cNvSpPr>
          <p:nvPr>
            <p:ph idx="1"/>
          </p:nvPr>
        </p:nvSpPr>
        <p:spPr>
          <a:xfrm>
            <a:off x="914400" y="648928"/>
            <a:ext cx="10133011" cy="5840361"/>
          </a:xfrm>
        </p:spPr>
        <p:txBody>
          <a:bodyPr>
            <a:normAutofit fontScale="92500" lnSpcReduction="20000"/>
          </a:bodyPr>
          <a:lstStyle/>
          <a:p>
            <a:pPr marL="0" indent="0">
              <a:buNone/>
            </a:pPr>
            <a:r>
              <a:rPr lang="en-GB" sz="2800" b="1" u="sng" dirty="0">
                <a:solidFill>
                  <a:schemeClr val="accent3">
                    <a:lumMod val="75000"/>
                  </a:schemeClr>
                </a:solidFill>
                <a:effectLst/>
              </a:rPr>
              <a:t>To delete your load balancer</a:t>
            </a:r>
          </a:p>
          <a:p>
            <a:pPr lvl="0" algn="just"/>
            <a:r>
              <a:rPr lang="en-GB" dirty="0">
                <a:solidFill>
                  <a:schemeClr val="bg1"/>
                </a:solidFill>
                <a:effectLst/>
              </a:rPr>
              <a:t>If you have a CNAME record for your domain that points to your load balancer, point it to a new location and wait for the DNS change to take effect before deleting your load balancer.</a:t>
            </a:r>
          </a:p>
          <a:p>
            <a:pPr lvl="0" algn="just"/>
            <a:r>
              <a:rPr lang="en-GB" dirty="0">
                <a:solidFill>
                  <a:schemeClr val="bg1"/>
                </a:solidFill>
                <a:effectLst/>
              </a:rPr>
              <a:t>Open the Amazon EC2 console at </a:t>
            </a:r>
            <a:r>
              <a:rPr lang="en-GB" u="sng" dirty="0">
                <a:solidFill>
                  <a:schemeClr val="bg1"/>
                </a:solidFill>
                <a:effectLst/>
                <a:hlinkClick r:id="rId2">
                  <a:extLst>
                    <a:ext uri="{A12FA001-AC4F-418D-AE19-62706E023703}">
                      <ahyp:hlinkClr xmlns:ahyp="http://schemas.microsoft.com/office/drawing/2018/hyperlinkcolor" val="tx"/>
                    </a:ext>
                  </a:extLst>
                </a:hlinkClick>
              </a:rPr>
              <a:t>https://console.aws.amazon.com/ec2/</a:t>
            </a:r>
            <a:r>
              <a:rPr lang="en-GB" dirty="0">
                <a:solidFill>
                  <a:schemeClr val="bg1"/>
                </a:solidFill>
                <a:effectLst/>
              </a:rPr>
              <a:t>.</a:t>
            </a:r>
          </a:p>
          <a:p>
            <a:pPr lvl="0" algn="just"/>
            <a:r>
              <a:rPr lang="en-GB" dirty="0">
                <a:solidFill>
                  <a:schemeClr val="bg1"/>
                </a:solidFill>
                <a:effectLst/>
              </a:rPr>
              <a:t>On the navigation pane, under LOAD BALANCING, choose Load Balancers.</a:t>
            </a:r>
          </a:p>
          <a:p>
            <a:pPr lvl="0" algn="just"/>
            <a:r>
              <a:rPr lang="en-GB" dirty="0">
                <a:solidFill>
                  <a:schemeClr val="bg1"/>
                </a:solidFill>
                <a:effectLst/>
              </a:rPr>
              <a:t>Select the load balancer.</a:t>
            </a:r>
          </a:p>
          <a:p>
            <a:pPr lvl="0" algn="just"/>
            <a:r>
              <a:rPr lang="en-GB" dirty="0">
                <a:solidFill>
                  <a:schemeClr val="bg1"/>
                </a:solidFill>
                <a:effectLst/>
              </a:rPr>
              <a:t>Choose Actions, Delete.</a:t>
            </a:r>
          </a:p>
          <a:p>
            <a:pPr lvl="0" algn="just"/>
            <a:r>
              <a:rPr lang="en-GB" dirty="0">
                <a:solidFill>
                  <a:schemeClr val="bg1"/>
                </a:solidFill>
                <a:effectLst/>
              </a:rPr>
              <a:t>When prompted for confirmation, choose Yes, Delete.</a:t>
            </a:r>
          </a:p>
          <a:p>
            <a:pPr lvl="0" algn="just"/>
            <a:r>
              <a:rPr lang="en-GB" dirty="0">
                <a:solidFill>
                  <a:schemeClr val="bg1"/>
                </a:solidFill>
                <a:effectLst/>
              </a:rPr>
              <a:t>(Optional) After you delete a load balancer, the EC2 instances associated with the load balancer continue to run, and you are billed for each hour or partial hour that you keep them running. For information about stopping or terminating your instances, see </a:t>
            </a:r>
            <a:r>
              <a:rPr lang="en-GB" u="sng" dirty="0">
                <a:solidFill>
                  <a:schemeClr val="bg1"/>
                </a:solidFill>
                <a:effectLst/>
                <a:hlinkClick r:id="rId3">
                  <a:extLst>
                    <a:ext uri="{A12FA001-AC4F-418D-AE19-62706E023703}">
                      <ahyp:hlinkClr xmlns:ahyp="http://schemas.microsoft.com/office/drawing/2018/hyperlinkcolor" val="tx"/>
                    </a:ext>
                  </a:extLst>
                </a:hlinkClick>
              </a:rPr>
              <a:t>Stop and Start Your Instance</a:t>
            </a:r>
            <a:r>
              <a:rPr lang="en-GB" dirty="0">
                <a:solidFill>
                  <a:schemeClr val="bg1"/>
                </a:solidFill>
                <a:effectLst/>
              </a:rPr>
              <a:t> or </a:t>
            </a:r>
            <a:r>
              <a:rPr lang="en-GB" u="sng" dirty="0">
                <a:solidFill>
                  <a:schemeClr val="bg1"/>
                </a:solidFill>
                <a:effectLst/>
                <a:hlinkClick r:id="rId4">
                  <a:extLst>
                    <a:ext uri="{A12FA001-AC4F-418D-AE19-62706E023703}">
                      <ahyp:hlinkClr xmlns:ahyp="http://schemas.microsoft.com/office/drawing/2018/hyperlinkcolor" val="tx"/>
                    </a:ext>
                  </a:extLst>
                </a:hlinkClick>
              </a:rPr>
              <a:t>Terminate Your Instance</a:t>
            </a:r>
            <a:r>
              <a:rPr lang="en-GB" dirty="0">
                <a:solidFill>
                  <a:schemeClr val="bg1"/>
                </a:solidFill>
                <a:effectLst/>
              </a:rPr>
              <a:t> in the </a:t>
            </a:r>
            <a:r>
              <a:rPr lang="en-GB" i="1" dirty="0">
                <a:solidFill>
                  <a:schemeClr val="bg1"/>
                </a:solidFill>
                <a:effectLst/>
              </a:rPr>
              <a:t>Amazon EC2 User Guide for Linux Instances</a:t>
            </a:r>
            <a:r>
              <a:rPr lang="en-GB" dirty="0">
                <a:solidFill>
                  <a:schemeClr val="bg1"/>
                </a:solidFill>
                <a:effectLst/>
              </a:rPr>
              <a:t>.</a:t>
            </a:r>
          </a:p>
          <a:p>
            <a:endParaRPr lang="en-GB" dirty="0"/>
          </a:p>
        </p:txBody>
      </p:sp>
    </p:spTree>
    <p:extLst>
      <p:ext uri="{BB962C8B-B14F-4D97-AF65-F5344CB8AC3E}">
        <p14:creationId xmlns:p14="http://schemas.microsoft.com/office/powerpoint/2010/main" val="2847086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C01573-A483-47D4-B465-03CD8417C727}"/>
              </a:ext>
            </a:extLst>
          </p:cNvPr>
          <p:cNvSpPr>
            <a:spLocks noGrp="1"/>
          </p:cNvSpPr>
          <p:nvPr>
            <p:ph idx="1"/>
          </p:nvPr>
        </p:nvSpPr>
        <p:spPr>
          <a:xfrm>
            <a:off x="1226127" y="1579418"/>
            <a:ext cx="9821284" cy="4211783"/>
          </a:xfrm>
        </p:spPr>
        <p:txBody>
          <a:bodyPr/>
          <a:lstStyle/>
          <a:p>
            <a:pPr marL="0" indent="0">
              <a:buNone/>
            </a:pPr>
            <a:r>
              <a:rPr lang="en-GB" sz="9600" b="1" dirty="0"/>
              <a:t>       </a:t>
            </a:r>
            <a:r>
              <a:rPr lang="en-GB" sz="9600" b="1" dirty="0">
                <a:solidFill>
                  <a:srgbClr val="0070C0"/>
                </a:solidFill>
              </a:rPr>
              <a:t>Thanks</a:t>
            </a:r>
            <a:endParaRPr lang="en-GB" dirty="0">
              <a:solidFill>
                <a:srgbClr val="0070C0"/>
              </a:solidFill>
            </a:endParaRPr>
          </a:p>
        </p:txBody>
      </p:sp>
    </p:spTree>
    <p:extLst>
      <p:ext uri="{BB962C8B-B14F-4D97-AF65-F5344CB8AC3E}">
        <p14:creationId xmlns:p14="http://schemas.microsoft.com/office/powerpoint/2010/main" val="232851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0AB78-C610-4C96-AAC4-07824A78529B}"/>
              </a:ext>
            </a:extLst>
          </p:cNvPr>
          <p:cNvSpPr>
            <a:spLocks noGrp="1"/>
          </p:cNvSpPr>
          <p:nvPr>
            <p:ph type="title"/>
          </p:nvPr>
        </p:nvSpPr>
        <p:spPr>
          <a:xfrm>
            <a:off x="530593" y="1135981"/>
            <a:ext cx="10625286" cy="5413674"/>
          </a:xfrm>
        </p:spPr>
        <p:txBody>
          <a:bodyPr/>
          <a:lstStyle/>
          <a:p>
            <a:r>
              <a:rPr lang="en-GB" dirty="0">
                <a:solidFill>
                  <a:srgbClr val="FF0000"/>
                </a:solidFill>
              </a:rPr>
              <a:t>  </a:t>
            </a:r>
          </a:p>
        </p:txBody>
      </p:sp>
      <p:sp>
        <p:nvSpPr>
          <p:cNvPr id="3" name="Content Placeholder 2">
            <a:extLst>
              <a:ext uri="{FF2B5EF4-FFF2-40B4-BE49-F238E27FC236}">
                <a16:creationId xmlns:a16="http://schemas.microsoft.com/office/drawing/2014/main" id="{76C3EC66-51CF-4119-85AB-569B2A9710FD}"/>
              </a:ext>
            </a:extLst>
          </p:cNvPr>
          <p:cNvSpPr>
            <a:spLocks noGrp="1"/>
          </p:cNvSpPr>
          <p:nvPr>
            <p:ph idx="1"/>
          </p:nvPr>
        </p:nvSpPr>
        <p:spPr>
          <a:xfrm>
            <a:off x="890237" y="1135981"/>
            <a:ext cx="9905999" cy="5172682"/>
          </a:xfrm>
        </p:spPr>
        <p:txBody>
          <a:bodyPr>
            <a:normAutofit fontScale="92500" lnSpcReduction="20000"/>
          </a:bodyPr>
          <a:lstStyle/>
          <a:p>
            <a:pPr marL="0" indent="0">
              <a:buNone/>
            </a:pPr>
            <a:r>
              <a:rPr lang="en-GB" sz="4000" dirty="0">
                <a:solidFill>
                  <a:srgbClr val="7030A0"/>
                </a:solidFill>
              </a:rPr>
              <a:t>AWS</a:t>
            </a:r>
          </a:p>
          <a:p>
            <a:pPr marL="0" indent="0">
              <a:buNone/>
            </a:pPr>
            <a:r>
              <a:rPr lang="en-GB" sz="4000" dirty="0">
                <a:solidFill>
                  <a:schemeClr val="bg1"/>
                </a:solidFill>
              </a:rPr>
              <a:t>Types of site : Subsidiary</a:t>
            </a:r>
          </a:p>
          <a:p>
            <a:pPr marL="0" indent="0">
              <a:buNone/>
            </a:pPr>
            <a:r>
              <a:rPr lang="en-GB" sz="4000" dirty="0">
                <a:solidFill>
                  <a:schemeClr val="bg1"/>
                </a:solidFill>
              </a:rPr>
              <a:t>Key people : Andy </a:t>
            </a:r>
            <a:r>
              <a:rPr lang="en-GB" sz="4000" dirty="0" err="1">
                <a:solidFill>
                  <a:schemeClr val="bg1"/>
                </a:solidFill>
              </a:rPr>
              <a:t>Jassy</a:t>
            </a:r>
            <a:r>
              <a:rPr lang="en-GB" sz="4000" dirty="0">
                <a:solidFill>
                  <a:schemeClr val="bg1"/>
                </a:solidFill>
              </a:rPr>
              <a:t> (CEO)</a:t>
            </a:r>
          </a:p>
          <a:p>
            <a:pPr marL="0" indent="0">
              <a:buNone/>
            </a:pPr>
            <a:r>
              <a:rPr lang="en-GB" sz="4000" dirty="0">
                <a:solidFill>
                  <a:schemeClr val="bg1"/>
                </a:solidFill>
              </a:rPr>
              <a:t>Industry : Web services, cloud computing</a:t>
            </a:r>
          </a:p>
          <a:p>
            <a:pPr marL="0" indent="0">
              <a:buNone/>
            </a:pPr>
            <a:r>
              <a:rPr lang="en-GB" sz="4000" dirty="0">
                <a:solidFill>
                  <a:schemeClr val="bg1"/>
                </a:solidFill>
              </a:rPr>
              <a:t>Subsidiaries Annapurna Labs AWS Elemental</a:t>
            </a:r>
          </a:p>
          <a:p>
            <a:pPr marL="0" indent="0">
              <a:buNone/>
            </a:pPr>
            <a:r>
              <a:rPr lang="en-GB" sz="4000" dirty="0">
                <a:solidFill>
                  <a:schemeClr val="bg1"/>
                </a:solidFill>
              </a:rPr>
              <a:t>Website </a:t>
            </a:r>
            <a:r>
              <a:rPr lang="en-GB" sz="4000" dirty="0" err="1">
                <a:solidFill>
                  <a:schemeClr val="bg1"/>
                </a:solidFill>
              </a:rPr>
              <a:t>aws.amazon,com</a:t>
            </a:r>
            <a:endParaRPr lang="en-GB" sz="4000" dirty="0">
              <a:solidFill>
                <a:schemeClr val="bg1"/>
              </a:solidFill>
            </a:endParaRPr>
          </a:p>
          <a:p>
            <a:pPr marL="0" indent="0">
              <a:buNone/>
            </a:pPr>
            <a:r>
              <a:rPr lang="en-GB" sz="4000" dirty="0">
                <a:solidFill>
                  <a:schemeClr val="bg1"/>
                </a:solidFill>
              </a:rPr>
              <a:t>Launched March 2006: 12 years ago</a:t>
            </a:r>
          </a:p>
          <a:p>
            <a:pPr marL="0" indent="0">
              <a:buNone/>
            </a:pPr>
            <a:endParaRPr lang="en-US" b="1" dirty="0">
              <a:ln w="12700">
                <a:solidFill>
                  <a:schemeClr val="tx2">
                    <a:lumMod val="75000"/>
                  </a:schemeClr>
                </a:solidFill>
                <a:prstDash val="solid"/>
              </a:ln>
              <a:solidFill>
                <a:schemeClr val="bg1"/>
              </a:solidFill>
              <a:effectLst/>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2FAA9F1-8BCD-4626-8782-E24FA5BAA4B2}"/>
              </a:ext>
            </a:extLst>
          </p:cNvPr>
          <p:cNvSpPr/>
          <p:nvPr/>
        </p:nvSpPr>
        <p:spPr>
          <a:xfrm>
            <a:off x="0" y="212651"/>
            <a:ext cx="4423144"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Overview</a:t>
            </a:r>
            <a:endParaRPr lang="en-US" sz="5400" b="1" cap="none" spc="0" dirty="0">
              <a:ln/>
              <a:solidFill>
                <a:schemeClr val="accent3"/>
              </a:solidFill>
              <a:effectLst/>
            </a:endParaRPr>
          </a:p>
        </p:txBody>
      </p:sp>
      <p:pic>
        <p:nvPicPr>
          <p:cNvPr id="1026" name="Picture 2" descr="Increase">
            <a:extLst>
              <a:ext uri="{FF2B5EF4-FFF2-40B4-BE49-F238E27FC236}">
                <a16:creationId xmlns:a16="http://schemas.microsoft.com/office/drawing/2014/main" id="{C2976CE2-BD7C-44B5-9BB0-9A63EC962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0" y="2239963"/>
            <a:ext cx="104775" cy="1047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Increase">
            <a:extLst>
              <a:ext uri="{FF2B5EF4-FFF2-40B4-BE49-F238E27FC236}">
                <a16:creationId xmlns:a16="http://schemas.microsoft.com/office/drawing/2014/main" id="{50B9EC0A-CAD1-4832-BBDA-AD1F35CD4B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0" y="2239963"/>
            <a:ext cx="104775" cy="10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539047"/>
      </p:ext>
    </p:extLst>
  </p:cSld>
  <p:clrMapOvr>
    <a:masterClrMapping/>
  </p:clrMapOvr>
  <mc:AlternateContent xmlns:mc="http://schemas.openxmlformats.org/markup-compatibility/2006" xmlns:p14="http://schemas.microsoft.com/office/powerpoint/2010/main">
    <mc:Choice Requires="p14">
      <p:transition spd="slow" p14:dur="2000" advTm="4424"/>
    </mc:Choice>
    <mc:Fallback xmlns="">
      <p:transition spd="slow" advTm="442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5A0A5E-E314-43ED-A61E-0D53EFE0E40D}"/>
              </a:ext>
            </a:extLst>
          </p:cNvPr>
          <p:cNvSpPr>
            <a:spLocks noGrp="1"/>
          </p:cNvSpPr>
          <p:nvPr>
            <p:ph idx="1"/>
          </p:nvPr>
        </p:nvSpPr>
        <p:spPr>
          <a:xfrm>
            <a:off x="714376" y="285749"/>
            <a:ext cx="10333036" cy="6172201"/>
          </a:xfrm>
        </p:spPr>
        <p:txBody>
          <a:bodyPr>
            <a:normAutofit/>
          </a:bodyPr>
          <a:lstStyle/>
          <a:p>
            <a:r>
              <a:rPr lang="en-GB" sz="3500" b="1" u="sng" dirty="0">
                <a:solidFill>
                  <a:srgbClr val="C00000"/>
                </a:solidFill>
              </a:rPr>
              <a:t>AMAZON ELASTIC LOAD BALANCING</a:t>
            </a:r>
          </a:p>
          <a:p>
            <a:pPr marL="0" indent="0">
              <a:buNone/>
            </a:pPr>
            <a:r>
              <a:rPr lang="en-GB" dirty="0">
                <a:solidFill>
                  <a:schemeClr val="bg1"/>
                </a:solidFill>
                <a:effectLst/>
              </a:rPr>
              <a:t>Elastic Load Balancing distributes incoming application or network traffic across multiple targets, such as Amazon EC2 instances, containers, and IP addresses, in multiple Availability Zones. Elastic Load Balancing scales your load balancer as traffic to your application changes over time, and can scale to the vast majority of workloads automatically.</a:t>
            </a:r>
          </a:p>
          <a:p>
            <a:r>
              <a:rPr lang="en-US" sz="3000" b="1" u="sng" dirty="0">
                <a:solidFill>
                  <a:srgbClr val="C00000"/>
                </a:solidFill>
                <a:effectLst/>
              </a:rPr>
              <a:t>Load Balancer Benefits</a:t>
            </a:r>
            <a:endParaRPr lang="en-GB" sz="3000" b="1" u="sng" dirty="0">
              <a:solidFill>
                <a:srgbClr val="C00000"/>
              </a:solidFill>
              <a:effectLst/>
            </a:endParaRPr>
          </a:p>
          <a:p>
            <a:r>
              <a:rPr lang="en-GB" dirty="0">
                <a:solidFill>
                  <a:schemeClr val="bg1"/>
                </a:solidFill>
                <a:effectLst/>
              </a:rPr>
              <a:t>A load balancer distributes workloads across multiple compute resources, such as virtual servers. Using a load balancer increases the availability and fault tolerance of your applications.</a:t>
            </a:r>
          </a:p>
          <a:p>
            <a:r>
              <a:rPr lang="en-US" dirty="0">
                <a:solidFill>
                  <a:schemeClr val="bg1"/>
                </a:solidFill>
                <a:effectLst/>
              </a:rPr>
              <a:t>You can add and remove compute resources from your load balancer as your needs change, without disrupting the overall flow of requests to your applications</a:t>
            </a:r>
            <a:endParaRPr lang="en-GB" sz="3500" dirty="0">
              <a:solidFill>
                <a:schemeClr val="bg1"/>
              </a:solidFill>
            </a:endParaRPr>
          </a:p>
        </p:txBody>
      </p:sp>
    </p:spTree>
    <p:extLst>
      <p:ext uri="{BB962C8B-B14F-4D97-AF65-F5344CB8AC3E}">
        <p14:creationId xmlns:p14="http://schemas.microsoft.com/office/powerpoint/2010/main" val="1423214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085739-65B7-4CBF-AC77-8B9BD2263D48}"/>
              </a:ext>
            </a:extLst>
          </p:cNvPr>
          <p:cNvSpPr>
            <a:spLocks noGrp="1"/>
          </p:cNvSpPr>
          <p:nvPr>
            <p:ph idx="1"/>
          </p:nvPr>
        </p:nvSpPr>
        <p:spPr>
          <a:xfrm>
            <a:off x="619432" y="265471"/>
            <a:ext cx="10427979" cy="6253316"/>
          </a:xfrm>
        </p:spPr>
        <p:txBody>
          <a:bodyPr>
            <a:normAutofit fontScale="25000" lnSpcReduction="20000"/>
          </a:bodyPr>
          <a:lstStyle/>
          <a:p>
            <a:pPr marL="0" indent="0">
              <a:buNone/>
            </a:pPr>
            <a:r>
              <a:rPr lang="en-US" sz="12000" b="1" dirty="0">
                <a:solidFill>
                  <a:srgbClr val="C00000"/>
                </a:solidFill>
                <a:effectLst/>
              </a:rPr>
              <a:t>  Create a Classic Load Balancer</a:t>
            </a:r>
            <a:endParaRPr lang="en-GB" sz="12000" b="1" dirty="0">
              <a:solidFill>
                <a:srgbClr val="C00000"/>
              </a:solidFill>
              <a:effectLst/>
            </a:endParaRPr>
          </a:p>
          <a:p>
            <a:r>
              <a:rPr lang="en-GB" sz="9600" dirty="0">
                <a:solidFill>
                  <a:schemeClr val="bg1"/>
                </a:solidFill>
                <a:effectLst/>
              </a:rPr>
              <a:t>This tutorial provides a hands-on introduction to Classic Load Balancers through the AWS Management Console, a web-based interface. You'll create a load balancer that receives public HTTP traffic and sends it to your EC2 instances.</a:t>
            </a:r>
          </a:p>
          <a:p>
            <a:r>
              <a:rPr lang="en-GB" sz="9600" dirty="0">
                <a:solidFill>
                  <a:schemeClr val="bg1"/>
                </a:solidFill>
                <a:effectLst/>
              </a:rPr>
              <a:t>Note that you can create your load balancer for use with EC2-Classic or a VPC. Some of the tasks described in this tutorial apply only to load balancers in a VPC.</a:t>
            </a:r>
          </a:p>
          <a:p>
            <a:pPr marL="0" indent="0">
              <a:buNone/>
            </a:pPr>
            <a:r>
              <a:rPr lang="en-GB" sz="4800" b="1" dirty="0">
                <a:solidFill>
                  <a:srgbClr val="C00000"/>
                </a:solidFill>
                <a:effectLst/>
              </a:rPr>
              <a:t>  Tasks</a:t>
            </a:r>
            <a:endParaRPr lang="en-GB" sz="4800" dirty="0">
              <a:solidFill>
                <a:srgbClr val="C00000"/>
              </a:solidFill>
              <a:effectLst/>
            </a:endParaRPr>
          </a:p>
          <a:p>
            <a:pPr lvl="0"/>
            <a:r>
              <a:rPr lang="en-US" sz="4500" u="sng" dirty="0">
                <a:effectLst/>
                <a:hlinkClick r:id="rId2"/>
              </a:rPr>
              <a:t>Before You Begin</a:t>
            </a:r>
            <a:endParaRPr lang="en-GB" sz="4500" dirty="0">
              <a:effectLst/>
            </a:endParaRPr>
          </a:p>
          <a:p>
            <a:pPr lvl="0"/>
            <a:r>
              <a:rPr lang="en-US" sz="4500" u="sng" dirty="0">
                <a:effectLst/>
                <a:hlinkClick r:id="rId3"/>
              </a:rPr>
              <a:t>Step 1: Select a Load Balancer Type</a:t>
            </a:r>
            <a:endParaRPr lang="en-GB" sz="4500" dirty="0">
              <a:effectLst/>
            </a:endParaRPr>
          </a:p>
          <a:p>
            <a:pPr lvl="0"/>
            <a:r>
              <a:rPr lang="en-US" sz="4500" u="sng" dirty="0">
                <a:effectLst/>
                <a:hlinkClick r:id="rId4"/>
              </a:rPr>
              <a:t>Step 2: Define Your Load Balancer</a:t>
            </a:r>
            <a:endParaRPr lang="en-GB" sz="4500" dirty="0">
              <a:effectLst/>
            </a:endParaRPr>
          </a:p>
          <a:p>
            <a:pPr lvl="0"/>
            <a:r>
              <a:rPr lang="en-US" sz="4500" u="sng" dirty="0">
                <a:effectLst/>
                <a:hlinkClick r:id="rId5"/>
              </a:rPr>
              <a:t>Step 3: Assign Security Groups to Your Load Balancer in a VPC</a:t>
            </a:r>
            <a:endParaRPr lang="en-GB" sz="4500" dirty="0">
              <a:effectLst/>
            </a:endParaRPr>
          </a:p>
          <a:p>
            <a:pPr lvl="0"/>
            <a:r>
              <a:rPr lang="en-US" sz="4500" u="sng" dirty="0">
                <a:effectLst/>
                <a:hlinkClick r:id="rId6"/>
              </a:rPr>
              <a:t>Step 4: Configure Health Checks for Your EC2 Instances</a:t>
            </a:r>
            <a:endParaRPr lang="en-GB" sz="4500" dirty="0">
              <a:effectLst/>
            </a:endParaRPr>
          </a:p>
          <a:p>
            <a:pPr lvl="0"/>
            <a:r>
              <a:rPr lang="en-US" sz="4500" u="sng" dirty="0">
                <a:effectLst/>
                <a:hlinkClick r:id="rId7"/>
              </a:rPr>
              <a:t>Step 5: Register EC2 Instances with Your Load Balancer</a:t>
            </a:r>
            <a:endParaRPr lang="en-GB" sz="4500" dirty="0">
              <a:effectLst/>
            </a:endParaRPr>
          </a:p>
          <a:p>
            <a:pPr lvl="0"/>
            <a:r>
              <a:rPr lang="en-US" sz="4500" u="sng" dirty="0">
                <a:effectLst/>
                <a:hlinkClick r:id="rId8"/>
              </a:rPr>
              <a:t>Step 6: Tag Your Load Balancer (Optional)</a:t>
            </a:r>
            <a:endParaRPr lang="en-GB" sz="4500" dirty="0">
              <a:effectLst/>
            </a:endParaRPr>
          </a:p>
          <a:p>
            <a:pPr lvl="0"/>
            <a:r>
              <a:rPr lang="en-US" sz="4500" u="sng" dirty="0">
                <a:effectLst/>
                <a:hlinkClick r:id="rId9"/>
              </a:rPr>
              <a:t>Step 7: Create and Verify Your Load Balancer</a:t>
            </a:r>
            <a:endParaRPr lang="en-GB" sz="4500" dirty="0">
              <a:effectLst/>
            </a:endParaRPr>
          </a:p>
          <a:p>
            <a:pPr lvl="0"/>
            <a:r>
              <a:rPr lang="en-US" sz="4500" u="sng" dirty="0">
                <a:effectLst/>
                <a:hlinkClick r:id="rId10"/>
              </a:rPr>
              <a:t>Step 8: Delete Your Load Balancer (Optional)</a:t>
            </a:r>
            <a:endParaRPr lang="en-GB" sz="4500" dirty="0">
              <a:effectLst/>
            </a:endParaRPr>
          </a:p>
          <a:p>
            <a:r>
              <a:rPr lang="en-US" b="1" dirty="0">
                <a:effectLst/>
              </a:rPr>
              <a:t> </a:t>
            </a:r>
            <a:endParaRPr lang="en-GB" b="1" dirty="0">
              <a:effectLst/>
            </a:endParaRPr>
          </a:p>
          <a:p>
            <a:endParaRPr lang="en-GB" dirty="0"/>
          </a:p>
        </p:txBody>
      </p:sp>
    </p:spTree>
    <p:extLst>
      <p:ext uri="{BB962C8B-B14F-4D97-AF65-F5344CB8AC3E}">
        <p14:creationId xmlns:p14="http://schemas.microsoft.com/office/powerpoint/2010/main" val="131219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6697F1-D75A-4343-9CC8-D6A3103AC5DB}"/>
              </a:ext>
            </a:extLst>
          </p:cNvPr>
          <p:cNvSpPr>
            <a:spLocks noGrp="1"/>
          </p:cNvSpPr>
          <p:nvPr>
            <p:ph idx="1"/>
          </p:nvPr>
        </p:nvSpPr>
        <p:spPr>
          <a:xfrm>
            <a:off x="530942" y="294968"/>
            <a:ext cx="10516469" cy="5496233"/>
          </a:xfrm>
        </p:spPr>
        <p:txBody>
          <a:bodyPr/>
          <a:lstStyle/>
          <a:p>
            <a:r>
              <a:rPr lang="en-US" sz="3000" b="1" dirty="0">
                <a:solidFill>
                  <a:srgbClr val="C00000"/>
                </a:solidFill>
                <a:effectLst/>
              </a:rPr>
              <a:t>Before You Begin</a:t>
            </a:r>
            <a:endParaRPr lang="en-GB" sz="3000" b="1" dirty="0">
              <a:solidFill>
                <a:srgbClr val="C00000"/>
              </a:solidFill>
              <a:effectLst/>
            </a:endParaRPr>
          </a:p>
          <a:p>
            <a:pPr lvl="0" algn="just"/>
            <a:r>
              <a:rPr lang="en-GB" dirty="0">
                <a:solidFill>
                  <a:schemeClr val="bg1"/>
                </a:solidFill>
                <a:effectLst/>
              </a:rPr>
              <a:t>Complete the steps in </a:t>
            </a:r>
            <a:r>
              <a:rPr lang="en-GB" u="sng" dirty="0">
                <a:solidFill>
                  <a:schemeClr val="bg1"/>
                </a:solidFill>
                <a:effectLst/>
                <a:hlinkClick r:id="rId2">
                  <a:extLst>
                    <a:ext uri="{A12FA001-AC4F-418D-AE19-62706E023703}">
                      <ahyp:hlinkClr xmlns:ahyp="http://schemas.microsoft.com/office/drawing/2018/hyperlinkcolor" val="tx"/>
                    </a:ext>
                  </a:extLst>
                </a:hlinkClick>
              </a:rPr>
              <a:t>Prepare Your VPC and EC2 Instances</a:t>
            </a:r>
            <a:r>
              <a:rPr lang="en-GB" dirty="0">
                <a:solidFill>
                  <a:schemeClr val="bg1"/>
                </a:solidFill>
                <a:effectLst/>
              </a:rPr>
              <a:t>.</a:t>
            </a:r>
          </a:p>
          <a:p>
            <a:pPr lvl="0" algn="just"/>
            <a:r>
              <a:rPr lang="en-GB" dirty="0">
                <a:solidFill>
                  <a:schemeClr val="bg1"/>
                </a:solidFill>
                <a:effectLst/>
              </a:rPr>
              <a:t>Launch the EC2 instances that you plan to register with your load balancer. Ensure that the security groups for these instances allow HTTP access on port 80.</a:t>
            </a:r>
          </a:p>
          <a:p>
            <a:pPr lvl="0" algn="just"/>
            <a:r>
              <a:rPr lang="en-GB" dirty="0">
                <a:solidFill>
                  <a:schemeClr val="bg1"/>
                </a:solidFill>
                <a:effectLst/>
              </a:rPr>
              <a:t>Install a web server, such as Apache or Internet Information Services (IIS), on each instance, enter its DNS name into the address field of an Internet-connected web browser, and verify that the browser displays the default page of the server.</a:t>
            </a:r>
          </a:p>
          <a:p>
            <a:endParaRPr lang="en-GB" dirty="0"/>
          </a:p>
        </p:txBody>
      </p:sp>
    </p:spTree>
    <p:extLst>
      <p:ext uri="{BB962C8B-B14F-4D97-AF65-F5344CB8AC3E}">
        <p14:creationId xmlns:p14="http://schemas.microsoft.com/office/powerpoint/2010/main" val="3758405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672985-970E-4E22-B375-5A7DFE32DC46}"/>
              </a:ext>
            </a:extLst>
          </p:cNvPr>
          <p:cNvSpPr>
            <a:spLocks noGrp="1"/>
          </p:cNvSpPr>
          <p:nvPr>
            <p:ph idx="1"/>
          </p:nvPr>
        </p:nvSpPr>
        <p:spPr>
          <a:xfrm>
            <a:off x="294968" y="265470"/>
            <a:ext cx="11356258" cy="6223819"/>
          </a:xfrm>
        </p:spPr>
        <p:txBody>
          <a:bodyPr>
            <a:normAutofit lnSpcReduction="10000"/>
          </a:bodyPr>
          <a:lstStyle/>
          <a:p>
            <a:pPr marL="0" indent="0" algn="just">
              <a:buNone/>
            </a:pPr>
            <a:r>
              <a:rPr lang="en-US" b="1" u="sng" dirty="0">
                <a:solidFill>
                  <a:srgbClr val="FF0000"/>
                </a:solidFill>
                <a:effectLst/>
              </a:rPr>
              <a:t>Step 1: Select a Load Balancer Type</a:t>
            </a:r>
            <a:endParaRPr lang="en-GB" b="1" u="sng" dirty="0">
              <a:solidFill>
                <a:srgbClr val="FF0000"/>
              </a:solidFill>
              <a:effectLst/>
            </a:endParaRPr>
          </a:p>
          <a:p>
            <a:pPr algn="just"/>
            <a:r>
              <a:rPr lang="en-US" dirty="0">
                <a:solidFill>
                  <a:schemeClr val="bg1"/>
                </a:solidFill>
                <a:effectLst/>
              </a:rPr>
              <a:t>Elastic Load Balancing supports three types of load balancers: Application Load Balancers, Network Load Balancers, and Classic Load Balancers. For this tutorial, you create a Classic Load Balancer. Alternatively, to create an Application Load Balancer, see </a:t>
            </a:r>
            <a:r>
              <a:rPr lang="en-US" dirty="0">
                <a:solidFill>
                  <a:schemeClr val="bg1"/>
                </a:solidFill>
                <a:effectLst/>
                <a:hlinkClick r:id="rId2">
                  <a:extLst>
                    <a:ext uri="{A12FA001-AC4F-418D-AE19-62706E023703}">
                      <ahyp:hlinkClr xmlns:ahyp="http://schemas.microsoft.com/office/drawing/2018/hyperlinkcolor" val="tx"/>
                    </a:ext>
                  </a:extLst>
                </a:hlinkClick>
              </a:rPr>
              <a:t>Getting Started with Application Load Balancers</a:t>
            </a:r>
            <a:r>
              <a:rPr lang="en-US" dirty="0">
                <a:solidFill>
                  <a:schemeClr val="bg1"/>
                </a:solidFill>
                <a:effectLst/>
              </a:rPr>
              <a:t> in the </a:t>
            </a:r>
            <a:r>
              <a:rPr lang="en-US" i="1" dirty="0">
                <a:solidFill>
                  <a:schemeClr val="bg1"/>
                </a:solidFill>
                <a:effectLst/>
              </a:rPr>
              <a:t>User Guide for Application Load Balancers</a:t>
            </a:r>
            <a:r>
              <a:rPr lang="en-US" dirty="0">
                <a:solidFill>
                  <a:schemeClr val="bg1"/>
                </a:solidFill>
                <a:effectLst/>
              </a:rPr>
              <a:t>.</a:t>
            </a:r>
          </a:p>
          <a:p>
            <a:pPr marL="0" indent="0" algn="just">
              <a:buNone/>
            </a:pPr>
            <a:r>
              <a:rPr lang="en-GB" b="1" u="sng" dirty="0">
                <a:solidFill>
                  <a:schemeClr val="accent3">
                    <a:lumMod val="75000"/>
                  </a:schemeClr>
                </a:solidFill>
                <a:effectLst/>
              </a:rPr>
              <a:t>To create a Classic Load Balancer</a:t>
            </a:r>
          </a:p>
          <a:p>
            <a:pPr lvl="0" algn="just"/>
            <a:r>
              <a:rPr lang="en-GB" dirty="0">
                <a:solidFill>
                  <a:schemeClr val="bg1"/>
                </a:solidFill>
                <a:effectLst/>
              </a:rPr>
              <a:t>Open the Amazon EC2 console at </a:t>
            </a:r>
            <a:r>
              <a:rPr lang="en-GB" dirty="0">
                <a:solidFill>
                  <a:schemeClr val="bg1"/>
                </a:solidFill>
                <a:effectLst/>
                <a:hlinkClick r:id="rId3">
                  <a:extLst>
                    <a:ext uri="{A12FA001-AC4F-418D-AE19-62706E023703}">
                      <ahyp:hlinkClr xmlns:ahyp="http://schemas.microsoft.com/office/drawing/2018/hyperlinkcolor" val="tx"/>
                    </a:ext>
                  </a:extLst>
                </a:hlinkClick>
              </a:rPr>
              <a:t>https://console.aws.amazon.com/ec2/</a:t>
            </a:r>
            <a:r>
              <a:rPr lang="en-GB" dirty="0">
                <a:solidFill>
                  <a:schemeClr val="bg1"/>
                </a:solidFill>
                <a:effectLst/>
              </a:rPr>
              <a:t>.</a:t>
            </a:r>
          </a:p>
          <a:p>
            <a:pPr lvl="0" algn="just"/>
            <a:r>
              <a:rPr lang="en-GB" dirty="0">
                <a:solidFill>
                  <a:schemeClr val="bg1"/>
                </a:solidFill>
                <a:effectLst/>
              </a:rPr>
              <a:t>On the navigation bar, choose a region for your load balancer. Be sure to select the same region that you selected for your EC2 instances.</a:t>
            </a:r>
          </a:p>
          <a:p>
            <a:pPr lvl="0" algn="just"/>
            <a:r>
              <a:rPr lang="en-GB" dirty="0">
                <a:solidFill>
                  <a:schemeClr val="bg1"/>
                </a:solidFill>
                <a:effectLst/>
              </a:rPr>
              <a:t>On the navigation pane, under LOAD BALANCING, choose Load Balancers.</a:t>
            </a:r>
          </a:p>
          <a:p>
            <a:pPr lvl="0" algn="just"/>
            <a:r>
              <a:rPr lang="en-GB" dirty="0">
                <a:solidFill>
                  <a:schemeClr val="bg1"/>
                </a:solidFill>
                <a:effectLst/>
              </a:rPr>
              <a:t>Choose Create Load Balancer.</a:t>
            </a:r>
          </a:p>
          <a:p>
            <a:pPr algn="just"/>
            <a:r>
              <a:rPr lang="en-US" dirty="0">
                <a:solidFill>
                  <a:schemeClr val="bg1"/>
                </a:solidFill>
                <a:effectLst/>
              </a:rPr>
              <a:t>For Classic Load Balancer, choose Create</a:t>
            </a:r>
            <a:endParaRPr lang="en-GB" dirty="0">
              <a:solidFill>
                <a:schemeClr val="bg1"/>
              </a:solidFill>
            </a:endParaRPr>
          </a:p>
        </p:txBody>
      </p:sp>
    </p:spTree>
    <p:extLst>
      <p:ext uri="{BB962C8B-B14F-4D97-AF65-F5344CB8AC3E}">
        <p14:creationId xmlns:p14="http://schemas.microsoft.com/office/powerpoint/2010/main" val="2327927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C60CBE-42B5-4D5E-A062-D06BEB87FCED}"/>
              </a:ext>
            </a:extLst>
          </p:cNvPr>
          <p:cNvSpPr>
            <a:spLocks noGrp="1"/>
          </p:cNvSpPr>
          <p:nvPr>
            <p:ph idx="1"/>
          </p:nvPr>
        </p:nvSpPr>
        <p:spPr>
          <a:xfrm>
            <a:off x="884903" y="530942"/>
            <a:ext cx="10825316" cy="6046839"/>
          </a:xfrm>
        </p:spPr>
        <p:txBody>
          <a:bodyPr/>
          <a:lstStyle/>
          <a:p>
            <a:pPr marL="0" indent="0" algn="just">
              <a:buNone/>
            </a:pPr>
            <a:r>
              <a:rPr lang="en-US" sz="3000" b="1" dirty="0">
                <a:solidFill>
                  <a:srgbClr val="C00000"/>
                </a:solidFill>
                <a:effectLst/>
              </a:rPr>
              <a:t>Step 2: Define Your Load Balancer</a:t>
            </a:r>
            <a:endParaRPr lang="en-GB" sz="3000" b="1" dirty="0">
              <a:solidFill>
                <a:srgbClr val="C00000"/>
              </a:solidFill>
              <a:effectLst/>
            </a:endParaRPr>
          </a:p>
          <a:p>
            <a:pPr algn="just"/>
            <a:r>
              <a:rPr lang="en-GB" dirty="0">
                <a:solidFill>
                  <a:schemeClr val="bg1"/>
                </a:solidFill>
                <a:effectLst/>
              </a:rPr>
              <a:t>You must provide a basic configuration for your load balancer, such as a name, a network, and a listener.</a:t>
            </a:r>
          </a:p>
          <a:p>
            <a:pPr algn="just"/>
            <a:r>
              <a:rPr lang="en-GB" dirty="0">
                <a:solidFill>
                  <a:schemeClr val="bg1"/>
                </a:solidFill>
                <a:effectLst/>
              </a:rPr>
              <a:t>A </a:t>
            </a:r>
            <a:r>
              <a:rPr lang="en-GB" i="1" dirty="0">
                <a:solidFill>
                  <a:schemeClr val="bg1"/>
                </a:solidFill>
                <a:effectLst/>
              </a:rPr>
              <a:t>listener</a:t>
            </a:r>
            <a:r>
              <a:rPr lang="en-GB" dirty="0">
                <a:solidFill>
                  <a:schemeClr val="bg1"/>
                </a:solidFill>
                <a:effectLst/>
              </a:rPr>
              <a:t> is a process that checks for connection requests. It is configured with a protocol and a port for front-end (client to load balancer) connections and a protocol and a port for back-end (load balancer to instance) connections. In this tutorial, you configure a listener that accepts HTTP requests on port 80 and sends them to your instances on port 80 using HTTP.</a:t>
            </a:r>
          </a:p>
          <a:p>
            <a:pPr algn="just"/>
            <a:endParaRPr lang="en-GB" dirty="0"/>
          </a:p>
        </p:txBody>
      </p:sp>
    </p:spTree>
    <p:extLst>
      <p:ext uri="{BB962C8B-B14F-4D97-AF65-F5344CB8AC3E}">
        <p14:creationId xmlns:p14="http://schemas.microsoft.com/office/powerpoint/2010/main" val="4005696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3A6142-F0E7-4E00-A641-CBD905A641FC}"/>
              </a:ext>
            </a:extLst>
          </p:cNvPr>
          <p:cNvSpPr>
            <a:spLocks noGrp="1"/>
          </p:cNvSpPr>
          <p:nvPr>
            <p:ph idx="1"/>
          </p:nvPr>
        </p:nvSpPr>
        <p:spPr>
          <a:xfrm>
            <a:off x="442452" y="353960"/>
            <a:ext cx="11356258" cy="6164827"/>
          </a:xfrm>
        </p:spPr>
        <p:txBody>
          <a:bodyPr/>
          <a:lstStyle/>
          <a:p>
            <a:pPr algn="just"/>
            <a:r>
              <a:rPr lang="en-GB" dirty="0">
                <a:solidFill>
                  <a:schemeClr val="bg1"/>
                </a:solidFill>
                <a:effectLst/>
              </a:rPr>
              <a:t>To define your load balancer and listener</a:t>
            </a:r>
          </a:p>
          <a:p>
            <a:pPr lvl="0" algn="just"/>
            <a:r>
              <a:rPr lang="en-GB" dirty="0">
                <a:solidFill>
                  <a:schemeClr val="bg1"/>
                </a:solidFill>
                <a:effectLst/>
              </a:rPr>
              <a:t>For Load Balancer name, type a name for your load balancer.</a:t>
            </a:r>
          </a:p>
          <a:p>
            <a:pPr algn="just"/>
            <a:r>
              <a:rPr lang="en-GB" dirty="0">
                <a:solidFill>
                  <a:schemeClr val="bg1"/>
                </a:solidFill>
                <a:effectLst/>
              </a:rPr>
              <a:t>The name of your Classic Load Balancer must be unique within your set of Classic Load Balancers for the region, can have a maximum of 32 characters, can contain only alphanumeric characters and hyphens, and must not begin or end with a hyphen.</a:t>
            </a:r>
          </a:p>
          <a:p>
            <a:pPr lvl="0" algn="just"/>
            <a:r>
              <a:rPr lang="en-GB" dirty="0">
                <a:solidFill>
                  <a:schemeClr val="bg1"/>
                </a:solidFill>
                <a:effectLst/>
              </a:rPr>
              <a:t>For Create LB inside, select the same network that you selected for your instances: EC2-Classic or a specific VPC.</a:t>
            </a:r>
          </a:p>
          <a:p>
            <a:pPr lvl="0" algn="just"/>
            <a:r>
              <a:rPr lang="en-GB" dirty="0">
                <a:solidFill>
                  <a:schemeClr val="bg1"/>
                </a:solidFill>
                <a:effectLst/>
              </a:rPr>
              <a:t>[Default VPC] If you selected a default VPC and would like to choose the subnets for your load balancer, select Enable advanced VPC configuration.</a:t>
            </a:r>
          </a:p>
          <a:p>
            <a:pPr lvl="0" algn="just"/>
            <a:r>
              <a:rPr lang="en-GB" dirty="0">
                <a:solidFill>
                  <a:schemeClr val="bg1"/>
                </a:solidFill>
                <a:effectLst/>
              </a:rPr>
              <a:t>Leave the default listener configuration.</a:t>
            </a:r>
          </a:p>
          <a:p>
            <a:pPr algn="just"/>
            <a:endParaRPr lang="en-GB" dirty="0">
              <a:solidFill>
                <a:schemeClr val="bg1"/>
              </a:solidFill>
            </a:endParaRPr>
          </a:p>
        </p:txBody>
      </p:sp>
    </p:spTree>
    <p:extLst>
      <p:ext uri="{BB962C8B-B14F-4D97-AF65-F5344CB8AC3E}">
        <p14:creationId xmlns:p14="http://schemas.microsoft.com/office/powerpoint/2010/main" val="2481713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954F089-C0D5-490D-9F58-DE90DF5E7225}"/>
              </a:ext>
            </a:extLst>
          </p:cNvPr>
          <p:cNvSpPr>
            <a:spLocks noGrp="1"/>
          </p:cNvSpPr>
          <p:nvPr>
            <p:ph idx="1"/>
          </p:nvPr>
        </p:nvSpPr>
        <p:spPr>
          <a:xfrm>
            <a:off x="412750" y="265113"/>
            <a:ext cx="10634663" cy="6135687"/>
          </a:xfrm>
        </p:spPr>
        <p:txBody>
          <a:bodyPr/>
          <a:lstStyle/>
          <a:p>
            <a:r>
              <a:rPr lang="en-GB" dirty="0">
                <a:solidFill>
                  <a:schemeClr val="bg1"/>
                </a:solidFill>
                <a:effectLst/>
              </a:rPr>
              <a:t>[EC2-VPC] For Available subnets, select at least one available public subnet using its add icon. The subnet is moved under Selected subnets. To improve the availability of your load balancer, select more than one public subnet.</a:t>
            </a:r>
          </a:p>
          <a:p>
            <a:endParaRPr lang="en-GB" dirty="0">
              <a:solidFill>
                <a:schemeClr val="bg1"/>
              </a:solidFill>
              <a:effectLst/>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r>
              <a:rPr lang="en-GB" dirty="0">
                <a:solidFill>
                  <a:schemeClr val="bg1"/>
                </a:solidFill>
                <a:effectLst/>
              </a:rPr>
              <a:t>Choose Next: Assign Security Groups.</a:t>
            </a:r>
          </a:p>
          <a:p>
            <a:endParaRPr lang="en-GB" dirty="0"/>
          </a:p>
        </p:txBody>
      </p:sp>
      <p:pic>
        <p:nvPicPr>
          <p:cNvPr id="7" name="Picture 6" descr="&#10;      Define your load balancer&#10;     ">
            <a:extLst>
              <a:ext uri="{FF2B5EF4-FFF2-40B4-BE49-F238E27FC236}">
                <a16:creationId xmlns:a16="http://schemas.microsoft.com/office/drawing/2014/main" id="{14EB3D64-A188-4496-AEA4-298882893E5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5497" y="1976285"/>
            <a:ext cx="5740503" cy="2905430"/>
          </a:xfrm>
          <a:prstGeom prst="rect">
            <a:avLst/>
          </a:prstGeom>
          <a:noFill/>
          <a:ln>
            <a:noFill/>
          </a:ln>
        </p:spPr>
      </p:pic>
      <p:pic>
        <p:nvPicPr>
          <p:cNvPr id="8" name="Picture 7" descr="&#10;       Select Subnets&#10;      ">
            <a:extLst>
              <a:ext uri="{FF2B5EF4-FFF2-40B4-BE49-F238E27FC236}">
                <a16:creationId xmlns:a16="http://schemas.microsoft.com/office/drawing/2014/main" id="{3B9DABAF-5978-4EE9-A631-0BFC755157C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71303" y="1976285"/>
            <a:ext cx="5465200" cy="2905430"/>
          </a:xfrm>
          <a:prstGeom prst="rect">
            <a:avLst/>
          </a:prstGeom>
          <a:noFill/>
          <a:ln>
            <a:noFill/>
          </a:ln>
        </p:spPr>
      </p:pic>
    </p:spTree>
    <p:extLst>
      <p:ext uri="{BB962C8B-B14F-4D97-AF65-F5344CB8AC3E}">
        <p14:creationId xmlns:p14="http://schemas.microsoft.com/office/powerpoint/2010/main" val="5018814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377</TotalTime>
  <Words>719</Words>
  <Application>Microsoft Office PowerPoint</Application>
  <PresentationFormat>Widescreen</PresentationFormat>
  <Paragraphs>120</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Tw Cen MT</vt:lpstr>
      <vt:lpstr>Circuit</vt:lpstr>
      <vt:lpstr>     AWS (AMAZON WEBSERVICES)</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 (cisco certified network associate)</dc:title>
  <dc:creator>abhishek kumar</dc:creator>
  <cp:lastModifiedBy>abhishek kumar</cp:lastModifiedBy>
  <cp:revision>45</cp:revision>
  <dcterms:created xsi:type="dcterms:W3CDTF">2017-11-13T19:42:05Z</dcterms:created>
  <dcterms:modified xsi:type="dcterms:W3CDTF">2019-01-02T07:18:13Z</dcterms:modified>
</cp:coreProperties>
</file>