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277" r:id="rId2"/>
    <p:sldId id="278" r:id="rId3"/>
    <p:sldId id="279" r:id="rId4"/>
    <p:sldId id="288" r:id="rId5"/>
    <p:sldId id="282" r:id="rId6"/>
    <p:sldId id="283" r:id="rId7"/>
    <p:sldId id="290" r:id="rId8"/>
    <p:sldId id="289" r:id="rId9"/>
    <p:sldId id="285" r:id="rId10"/>
    <p:sldId id="286" r:id="rId11"/>
  </p:sldIdLst>
  <p:sldSz cx="9144000" cy="5143500" type="screen16x9"/>
  <p:notesSz cx="6858000" cy="9144000"/>
  <p:embeddedFontLst>
    <p:embeddedFont>
      <p:font typeface="Inter" panose="020B0604020202020204" charset="0"/>
      <p:regular r:id="rId14"/>
      <p:bold r:id="rId15"/>
      <p:italic r:id="rId16"/>
      <p:boldItalic r:id="rId17"/>
    </p:embeddedFont>
    <p:embeddedFont>
      <p:font typeface="Nunito Light" pitchFamily="2" charset="0"/>
      <p:regular r:id="rId18"/>
      <p:italic r:id="rId19"/>
    </p:embeddedFont>
    <p:embeddedFont>
      <p:font typeface="Titillium Web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3EF5FA-FF4F-4B0C-BBEA-0AE0F6831EC9}">
  <a:tblStyle styleId="{AC3EF5FA-FF4F-4B0C-BBEA-0AE0F6831E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C2AEB19-5EF7-4145-A4D8-8A90C7BA15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3C8325F-0E45-A9CE-376A-5D03765740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0788D-AEA8-A38D-E5C2-1B20C3F3E2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A85E-EC1C-459F-B1AC-6949DEE22B73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1CFF2-D780-A80D-10C0-3F71A59BCE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851FD-E46D-11F8-FA99-41FA38CA8D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6557A-3F78-44E6-8D61-BA5BB7923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8958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2aa3f5357e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2aa3f5357e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2aa3f5357e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2aa3f5357e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20000" y="1128350"/>
            <a:ext cx="7704000" cy="24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7" name="Google Shape;37;p4"/>
          <p:cNvGrpSpPr/>
          <p:nvPr/>
        </p:nvGrpSpPr>
        <p:grpSpPr>
          <a:xfrm rot="10800000" flipH="1">
            <a:off x="-8" y="4614432"/>
            <a:ext cx="9144000" cy="529029"/>
            <a:chOff x="0" y="4614725"/>
            <a:chExt cx="9144000" cy="529029"/>
          </a:xfrm>
        </p:grpSpPr>
        <p:sp>
          <p:nvSpPr>
            <p:cNvPr id="38" name="Google Shape;38;p4"/>
            <p:cNvSpPr/>
            <p:nvPr/>
          </p:nvSpPr>
          <p:spPr>
            <a:xfrm>
              <a:off x="0" y="4614725"/>
              <a:ext cx="9144000" cy="18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0" y="4870535"/>
              <a:ext cx="9144000" cy="71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0" y="5014321"/>
              <a:ext cx="9144000" cy="3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0" y="5124855"/>
              <a:ext cx="9144000" cy="18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8166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9" name="Google Shape;79;p8"/>
          <p:cNvGrpSpPr/>
          <p:nvPr/>
        </p:nvGrpSpPr>
        <p:grpSpPr>
          <a:xfrm>
            <a:off x="6282343" y="3800"/>
            <a:ext cx="2861659" cy="5143500"/>
            <a:chOff x="150618" y="3800"/>
            <a:chExt cx="2861659" cy="5143500"/>
          </a:xfrm>
        </p:grpSpPr>
        <p:sp>
          <p:nvSpPr>
            <p:cNvPr id="80" name="Google Shape;80;p8"/>
            <p:cNvSpPr/>
            <p:nvPr/>
          </p:nvSpPr>
          <p:spPr>
            <a:xfrm rot="5400000">
              <a:off x="-1515295" y="2419700"/>
              <a:ext cx="5143500" cy="31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rot="5400000">
              <a:off x="-1909239" y="2514950"/>
              <a:ext cx="5143500" cy="12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rot="5400000">
              <a:off x="-2179451" y="2543300"/>
              <a:ext cx="5143500" cy="64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rot="5400000">
              <a:off x="-2405082" y="2559500"/>
              <a:ext cx="5143500" cy="3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rot="5400000">
              <a:off x="-902109" y="2295650"/>
              <a:ext cx="5143500" cy="559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rot="5400000">
              <a:off x="-2124" y="2132900"/>
              <a:ext cx="5143500" cy="88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86" name="Google Shape;86;p8"/>
          <p:cNvGrpSpPr/>
          <p:nvPr/>
        </p:nvGrpSpPr>
        <p:grpSpPr>
          <a:xfrm>
            <a:off x="5747564" y="1230228"/>
            <a:ext cx="2683201" cy="2683395"/>
            <a:chOff x="236368" y="1600402"/>
            <a:chExt cx="1942800" cy="1942800"/>
          </a:xfrm>
        </p:grpSpPr>
        <p:sp>
          <p:nvSpPr>
            <p:cNvPr id="87" name="Google Shape;87;p8"/>
            <p:cNvSpPr/>
            <p:nvPr/>
          </p:nvSpPr>
          <p:spPr>
            <a:xfrm>
              <a:off x="551224" y="1915256"/>
              <a:ext cx="1313100" cy="1313100"/>
            </a:xfrm>
            <a:prstGeom prst="ellipse">
              <a:avLst/>
            </a:pr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36368" y="1600402"/>
              <a:ext cx="1942800" cy="1942800"/>
            </a:xfrm>
            <a:prstGeom prst="ellipse">
              <a:avLst/>
            </a:pr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733200" y="2079300"/>
              <a:ext cx="949200" cy="94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>
            <a:spLocks noGrp="1"/>
          </p:cNvSpPr>
          <p:nvPr>
            <p:ph type="title"/>
          </p:nvPr>
        </p:nvSpPr>
        <p:spPr>
          <a:xfrm>
            <a:off x="3172325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subTitle" idx="1"/>
          </p:nvPr>
        </p:nvSpPr>
        <p:spPr>
          <a:xfrm>
            <a:off x="3172325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3" name="Google Shape;93;p9"/>
          <p:cNvGrpSpPr/>
          <p:nvPr/>
        </p:nvGrpSpPr>
        <p:grpSpPr>
          <a:xfrm>
            <a:off x="-3" y="3800"/>
            <a:ext cx="1877248" cy="5143500"/>
            <a:chOff x="150618" y="3800"/>
            <a:chExt cx="2861659" cy="5143500"/>
          </a:xfrm>
        </p:grpSpPr>
        <p:sp>
          <p:nvSpPr>
            <p:cNvPr id="94" name="Google Shape;94;p9"/>
            <p:cNvSpPr/>
            <p:nvPr/>
          </p:nvSpPr>
          <p:spPr>
            <a:xfrm rot="5400000">
              <a:off x="-1515295" y="2419700"/>
              <a:ext cx="5143500" cy="31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 rot="5400000">
              <a:off x="-1909239" y="2514950"/>
              <a:ext cx="5143500" cy="12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 rot="5400000">
              <a:off x="-2179451" y="2543300"/>
              <a:ext cx="5143500" cy="64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97" name="Google Shape;97;p9"/>
            <p:cNvSpPr/>
            <p:nvPr/>
          </p:nvSpPr>
          <p:spPr>
            <a:xfrm rot="5400000">
              <a:off x="-2405082" y="2559500"/>
              <a:ext cx="5143500" cy="3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 rot="5400000">
              <a:off x="-902109" y="2295650"/>
              <a:ext cx="5143500" cy="559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 rot="5400000">
              <a:off x="-2124" y="2132900"/>
              <a:ext cx="5143500" cy="88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23"/>
          <p:cNvGrpSpPr/>
          <p:nvPr/>
        </p:nvGrpSpPr>
        <p:grpSpPr>
          <a:xfrm>
            <a:off x="0" y="0"/>
            <a:ext cx="9144000" cy="5143504"/>
            <a:chOff x="0" y="0"/>
            <a:chExt cx="9144000" cy="5143504"/>
          </a:xfrm>
        </p:grpSpPr>
        <p:grpSp>
          <p:nvGrpSpPr>
            <p:cNvPr id="234" name="Google Shape;234;p23"/>
            <p:cNvGrpSpPr/>
            <p:nvPr/>
          </p:nvGrpSpPr>
          <p:grpSpPr>
            <a:xfrm>
              <a:off x="0" y="0"/>
              <a:ext cx="9144000" cy="529029"/>
              <a:chOff x="0" y="4614725"/>
              <a:chExt cx="9144000" cy="529029"/>
            </a:xfrm>
          </p:grpSpPr>
          <p:sp>
            <p:nvSpPr>
              <p:cNvPr id="235" name="Google Shape;235;p23"/>
              <p:cNvSpPr/>
              <p:nvPr/>
            </p:nvSpPr>
            <p:spPr>
              <a:xfrm>
                <a:off x="0" y="4614725"/>
                <a:ext cx="9144000" cy="183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>
                <a:off x="0" y="4870535"/>
                <a:ext cx="9144000" cy="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>
                <a:off x="0" y="5014321"/>
                <a:ext cx="9144000" cy="37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>
                <a:off x="0" y="5124855"/>
                <a:ext cx="9144000" cy="18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239" name="Google Shape;239;p23"/>
            <p:cNvGrpSpPr/>
            <p:nvPr/>
          </p:nvGrpSpPr>
          <p:grpSpPr>
            <a:xfrm rot="10800000" flipH="1">
              <a:off x="0" y="4614475"/>
              <a:ext cx="9144000" cy="529029"/>
              <a:chOff x="0" y="4614725"/>
              <a:chExt cx="9144000" cy="529029"/>
            </a:xfrm>
          </p:grpSpPr>
          <p:sp>
            <p:nvSpPr>
              <p:cNvPr id="240" name="Google Shape;240;p23"/>
              <p:cNvSpPr/>
              <p:nvPr/>
            </p:nvSpPr>
            <p:spPr>
              <a:xfrm>
                <a:off x="0" y="4614725"/>
                <a:ext cx="9144000" cy="183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>
                <a:off x="0" y="4870535"/>
                <a:ext cx="9144000" cy="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>
                <a:off x="0" y="5014321"/>
                <a:ext cx="9144000" cy="37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3" name="Google Shape;243;p23"/>
              <p:cNvSpPr/>
              <p:nvPr/>
            </p:nvSpPr>
            <p:spPr>
              <a:xfrm>
                <a:off x="0" y="5124855"/>
                <a:ext cx="9144000" cy="18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24"/>
          <p:cNvGrpSpPr/>
          <p:nvPr/>
        </p:nvGrpSpPr>
        <p:grpSpPr>
          <a:xfrm>
            <a:off x="157" y="-38177"/>
            <a:ext cx="9149118" cy="3294989"/>
            <a:chOff x="157" y="-38177"/>
            <a:chExt cx="9149118" cy="3294989"/>
          </a:xfrm>
        </p:grpSpPr>
        <p:grpSp>
          <p:nvGrpSpPr>
            <p:cNvPr id="246" name="Google Shape;246;p24"/>
            <p:cNvGrpSpPr/>
            <p:nvPr/>
          </p:nvGrpSpPr>
          <p:grpSpPr>
            <a:xfrm rot="5400000">
              <a:off x="3320275" y="-3320161"/>
              <a:ext cx="2508881" cy="9149118"/>
              <a:chOff x="6365000" y="0"/>
              <a:chExt cx="2779000" cy="5108100"/>
            </a:xfrm>
          </p:grpSpPr>
          <p:sp>
            <p:nvSpPr>
              <p:cNvPr id="247" name="Google Shape;247;p24"/>
              <p:cNvSpPr/>
              <p:nvPr/>
            </p:nvSpPr>
            <p:spPr>
              <a:xfrm rot="-5400000" flipH="1">
                <a:off x="5745335" y="2398200"/>
                <a:ext cx="5108100" cy="311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8" name="Google Shape;248;p24"/>
              <p:cNvSpPr/>
              <p:nvPr/>
            </p:nvSpPr>
            <p:spPr>
              <a:xfrm rot="-5400000" flipH="1">
                <a:off x="6118773" y="2493450"/>
                <a:ext cx="5108100" cy="121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9" name="Google Shape;249;p24"/>
              <p:cNvSpPr/>
              <p:nvPr/>
            </p:nvSpPr>
            <p:spPr>
              <a:xfrm rot="-5400000" flipH="1">
                <a:off x="6368611" y="2521800"/>
                <a:ext cx="5108100" cy="64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0" name="Google Shape;250;p24"/>
              <p:cNvSpPr/>
              <p:nvPr/>
            </p:nvSpPr>
            <p:spPr>
              <a:xfrm rot="-5400000" flipH="1">
                <a:off x="6573900" y="2538000"/>
                <a:ext cx="5108100" cy="3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1" name="Google Shape;251;p24"/>
              <p:cNvSpPr/>
              <p:nvPr/>
            </p:nvSpPr>
            <p:spPr>
              <a:xfrm rot="-5400000" flipH="1">
                <a:off x="5152600" y="2274150"/>
                <a:ext cx="5108100" cy="559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2" name="Google Shape;252;p24"/>
              <p:cNvSpPr/>
              <p:nvPr/>
            </p:nvSpPr>
            <p:spPr>
              <a:xfrm rot="-5400000" flipH="1">
                <a:off x="4252850" y="2112150"/>
                <a:ext cx="5108100" cy="88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253" name="Google Shape;253;p24"/>
            <p:cNvGrpSpPr/>
            <p:nvPr/>
          </p:nvGrpSpPr>
          <p:grpSpPr>
            <a:xfrm>
              <a:off x="2927403" y="-38177"/>
              <a:ext cx="3294600" cy="3294989"/>
              <a:chOff x="236368" y="1600402"/>
              <a:chExt cx="1942800" cy="1942800"/>
            </a:xfrm>
          </p:grpSpPr>
          <p:sp>
            <p:nvSpPr>
              <p:cNvPr id="254" name="Google Shape;254;p24"/>
              <p:cNvSpPr/>
              <p:nvPr/>
            </p:nvSpPr>
            <p:spPr>
              <a:xfrm>
                <a:off x="551224" y="1915256"/>
                <a:ext cx="1313100" cy="1313100"/>
              </a:xfrm>
              <a:prstGeom prst="ellipse">
                <a:avLst/>
              </a:prstGeom>
              <a:noFill/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5" name="Google Shape;255;p24"/>
              <p:cNvSpPr/>
              <p:nvPr/>
            </p:nvSpPr>
            <p:spPr>
              <a:xfrm>
                <a:off x="236368" y="1600402"/>
                <a:ext cx="1942800" cy="1942800"/>
              </a:xfrm>
              <a:prstGeom prst="ellipse">
                <a:avLst/>
              </a:prstGeom>
              <a:noFill/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6" name="Google Shape;256;p24"/>
              <p:cNvSpPr/>
              <p:nvPr/>
            </p:nvSpPr>
            <p:spPr>
              <a:xfrm>
                <a:off x="733200" y="2079300"/>
                <a:ext cx="949200" cy="94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5" r:id="rId3"/>
    <p:sldLayoutId id="2147483656" r:id="rId4"/>
    <p:sldLayoutId id="2147483658" r:id="rId5"/>
    <p:sldLayoutId id="2147483669" r:id="rId6"/>
    <p:sldLayoutId id="2147483670" r:id="rId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49"/>
          <p:cNvSpPr txBox="1">
            <a:spLocks noGrp="1"/>
          </p:cNvSpPr>
          <p:nvPr>
            <p:ph type="title"/>
          </p:nvPr>
        </p:nvSpPr>
        <p:spPr>
          <a:xfrm>
            <a:off x="720000" y="1055649"/>
            <a:ext cx="7704000" cy="2356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1"/>
                </a:solidFill>
              </a:rPr>
              <a:t>CNN-LSTM Based Model for ECG Arrhythmias and Myocardial Infarction Classification</a:t>
            </a:r>
            <a:endParaRPr dirty="0"/>
          </a:p>
        </p:txBody>
      </p:sp>
      <p:sp>
        <p:nvSpPr>
          <p:cNvPr id="1015" name="Google Shape;1015;p49"/>
          <p:cNvSpPr txBox="1">
            <a:spLocks noGrp="1"/>
          </p:cNvSpPr>
          <p:nvPr>
            <p:ph type="body" idx="1"/>
          </p:nvPr>
        </p:nvSpPr>
        <p:spPr>
          <a:xfrm>
            <a:off x="5620214" y="3345366"/>
            <a:ext cx="2289717" cy="1040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Name :ANJALYKRISHNA A 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Batch:A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Roll No:22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</a:t>
            </a:r>
            <a:r>
              <a:rPr lang="en-US" dirty="0" err="1"/>
              <a:t>Guide:Ms.Joice</a:t>
            </a:r>
            <a:r>
              <a:rPr lang="en-US" dirty="0"/>
              <a:t> 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5363-F175-4E4D-D75D-AF4EE383A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14E422-E9F2-2389-1414-0E30EDE2D73F}"/>
              </a:ext>
            </a:extLst>
          </p:cNvPr>
          <p:cNvSpPr txBox="1"/>
          <p:nvPr/>
        </p:nvSpPr>
        <p:spPr>
          <a:xfrm>
            <a:off x="8181278" y="4453054"/>
            <a:ext cx="750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 of 10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42530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</a:t>
            </a:r>
            <a:endParaRPr dirty="0"/>
          </a:p>
        </p:txBody>
      </p:sp>
      <p:sp>
        <p:nvSpPr>
          <p:cNvPr id="1021" name="Google Shape;1021;p50"/>
          <p:cNvSpPr txBox="1">
            <a:spLocks noGrp="1"/>
          </p:cNvSpPr>
          <p:nvPr>
            <p:ph type="body" idx="1"/>
          </p:nvPr>
        </p:nvSpPr>
        <p:spPr>
          <a:xfrm>
            <a:off x="654204" y="1345580"/>
            <a:ext cx="7769795" cy="3077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Develop an automated system to classify ECG signals into Myocardial Infarction (MI), Abnormal Heartbeat, and Normal signals with high precision.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Implement a 1D CNN-LSTM model to extract spatial features (CNN) and capture temporal patterns (LSTM) for comprehensive ECG signal analysis.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Enhanced Medical Diagnostics Provide a reliable, scalable tool to assist cardiologists in detecting and monitoring heart conditions, reducing human error and improving diagnostic accuracy.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4B2BF5-C9B3-8DFC-458B-50A8FC1EFA20}"/>
              </a:ext>
            </a:extLst>
          </p:cNvPr>
          <p:cNvSpPr txBox="1"/>
          <p:nvPr/>
        </p:nvSpPr>
        <p:spPr>
          <a:xfrm>
            <a:off x="8114372" y="4401014"/>
            <a:ext cx="750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 of 10</a:t>
            </a:r>
            <a:endParaRPr lang="en-IN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32D2-E090-392F-0E4E-4A9C7AB1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7704000" cy="609599"/>
          </a:xfrm>
        </p:spPr>
        <p:txBody>
          <a:bodyPr/>
          <a:lstStyle/>
          <a:p>
            <a:r>
              <a:rPr lang="en-US" dirty="0"/>
              <a:t>EXISTING SYSTEM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FB85AB-8E06-9F2C-0653-2D0E8710B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20000" y="584018"/>
            <a:ext cx="760624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600" b="1" dirty="0"/>
              <a:t>Manual </a:t>
            </a:r>
            <a:r>
              <a:rPr lang="en-US" sz="1600" b="1" dirty="0" err="1"/>
              <a:t>Diagnosis:</a:t>
            </a:r>
            <a:r>
              <a:rPr lang="en-US" sz="1600" dirty="0" err="1"/>
              <a:t>ECG</a:t>
            </a:r>
            <a:r>
              <a:rPr lang="en-US" sz="1600" dirty="0"/>
              <a:t> analysis by cardiologists is time-consuming, error-prone, and depends on expert availability.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600" dirty="0"/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Use of Advanced Models: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Many systems rely on traditional machine learning or basic Autoencoder models that may not capture complex ECG patterns effectively.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600" b="1" dirty="0"/>
              <a:t>Single-Method </a:t>
            </a:r>
            <a:r>
              <a:rPr lang="en-US" sz="1600" b="1" dirty="0" err="1"/>
              <a:t>Approaches</a:t>
            </a:r>
            <a:r>
              <a:rPr lang="en-US" sz="1600" dirty="0" err="1"/>
              <a:t>:Existing</a:t>
            </a:r>
            <a:r>
              <a:rPr lang="en-US" sz="1600" dirty="0"/>
              <a:t> models use either CNNs or LSTMs, limiting comprehensive analysis of both spatial and temporal features.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Suboptimal Accuracy: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Existing methods may struggle to provide high precision and reliability, particularly for diverse arrhythmia types.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600" dirty="0"/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600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B4B66E9-A4E5-E36F-5D25-E6B0FEC1576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58613" y="3571473"/>
            <a:ext cx="76062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Standalone CNN Models: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~88-94% (effective in feature extraction but lacks temporal understanding)</a:t>
            </a: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Standalone LSTM Models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~86-93% (captures temporal dependencies but may miss spatial features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928DF0-58AE-0273-6BFF-46ADB26CB290}"/>
              </a:ext>
            </a:extLst>
          </p:cNvPr>
          <p:cNvSpPr txBox="1"/>
          <p:nvPr/>
        </p:nvSpPr>
        <p:spPr>
          <a:xfrm>
            <a:off x="8114372" y="4401014"/>
            <a:ext cx="750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 of 10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9566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A9D44-33F1-9AC8-FA47-3F059DE87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F766-FC89-48E4-4357-10C1A9DA0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7184"/>
            <a:ext cx="7704000" cy="588534"/>
          </a:xfrm>
        </p:spPr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C0E9E4-6CF8-5917-AE96-5450F52759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2888" y="934443"/>
            <a:ext cx="7621111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1600" b="1" dirty="0"/>
              <a:t>Hybrid CNN-LSTM Approach</a:t>
            </a:r>
            <a:r>
              <a:rPr lang="en-US" sz="1600" dirty="0"/>
              <a:t>:</a:t>
            </a:r>
          </a:p>
          <a:p>
            <a:pPr marL="400050" marR="0" lvl="0" indent="-400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+mj-lt"/>
              <a:buAutoNum type="romanUcPeriod"/>
              <a:tabLst/>
            </a:pPr>
            <a:r>
              <a:rPr lang="en-US" sz="1600" dirty="0"/>
              <a:t>The proposed system integrates CNNs for spatial feature extraction </a:t>
            </a:r>
          </a:p>
          <a:p>
            <a:pPr marL="400050" marR="0" lvl="0" indent="-400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+mj-lt"/>
              <a:buAutoNum type="romanUcPeriod"/>
              <a:tabLst/>
            </a:pPr>
            <a:r>
              <a:rPr lang="en-US" sz="1600" dirty="0"/>
              <a:t>LSTMs for capturing temporal dependencies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dirty="0"/>
              <a:t>providing a comprehensive analysis of both the structure and time-based changes in ECG signals.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600" dirty="0"/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High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</a:t>
            </a:r>
            <a:r>
              <a:rPr lang="en-US" sz="1600" dirty="0" err="1">
                <a:solidFill>
                  <a:srgbClr val="000000"/>
                </a:solidFill>
                <a:effectLst/>
                <a:latin typeface="+mj-lt"/>
              </a:rPr>
              <a:t>CNN-LSTM</a:t>
            </a:r>
            <a:r>
              <a:rPr lang="en-US" sz="1600" dirty="0">
                <a:solidFill>
                  <a:srgbClr val="000000"/>
                </a:solidFill>
                <a:effectLst/>
                <a:latin typeface="+mj-lt"/>
              </a:rPr>
              <a:t> method can improve the accuracy rates</a:t>
            </a:r>
          </a:p>
          <a:p>
            <a:pPr marL="400050" marR="0" lvl="0" indent="-400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</a:pPr>
            <a:r>
              <a:rPr lang="en-IN" sz="1600" dirty="0"/>
              <a:t> 98.1% accuracy for Myocardial Infarction (MI) classification.</a:t>
            </a:r>
          </a:p>
          <a:p>
            <a:pPr marL="400050" marR="0" lvl="0" indent="-400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</a:pPr>
            <a:r>
              <a:rPr lang="en-IN" sz="160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IN" sz="1600" dirty="0"/>
              <a:t>98.66% accuracy for arrhythmia classification.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600" dirty="0"/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sz="1600" b="1" dirty="0"/>
              <a:t>Real-Time Predictions</a:t>
            </a:r>
            <a:r>
              <a:rPr lang="en-US" sz="1600" dirty="0"/>
              <a:t>: The system enables real-time ECG signal analysis, allowing for immediate detection and classification of arrhythmias and myocardial infarction, facilitating timely medical intervention.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6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179EC-E094-4491-BEAC-6F40FC795968}"/>
              </a:ext>
            </a:extLst>
          </p:cNvPr>
          <p:cNvSpPr txBox="1"/>
          <p:nvPr/>
        </p:nvSpPr>
        <p:spPr>
          <a:xfrm>
            <a:off x="8114372" y="4401014"/>
            <a:ext cx="750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 of 10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87410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A7A97-CAB6-5DE9-FA20-7659E691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33815"/>
            <a:ext cx="7704000" cy="614490"/>
          </a:xfrm>
        </p:spPr>
        <p:txBody>
          <a:bodyPr/>
          <a:lstStyle/>
          <a:p>
            <a:r>
              <a:rPr lang="en-US" dirty="0"/>
              <a:t>SYSTEM DESIGN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A8919B-9048-6F87-575A-B8DE69693A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20000" y="1009916"/>
            <a:ext cx="77040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 Module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/>
              <a:t>Preprocess raw ECG data by handling missing values, normalizing amplitudes, and segmenting signals into uniform lengths.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/>
              <a:t>Extract key features like waveforms, peaks, and intervals, or format the data directly for model input.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Module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/>
              <a:t>Train the 1D CNN-LSTM model on ECG data for classifying conditions such as Myocardial Infarction, Abnormal Heartbeat, and Normal.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/>
              <a:t>Split data into balanced training and testing sets, using CNN for spatial feature extraction and LSTM for temporal dependencies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705FFA-EAC5-4ED7-E816-A16789A7A2CA}"/>
              </a:ext>
            </a:extLst>
          </p:cNvPr>
          <p:cNvSpPr txBox="1"/>
          <p:nvPr/>
        </p:nvSpPr>
        <p:spPr>
          <a:xfrm>
            <a:off x="8114372" y="4401014"/>
            <a:ext cx="750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 of 10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441495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BEDCD-A1EC-46FC-E109-259E0B775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237892"/>
            <a:ext cx="7704000" cy="4051609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Module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/>
              <a:t>Test the CNN-LSTM model on unseen ECG data and calculate performance metrics like accuracy, precision, recall, F1-score, and AUC-ROC.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confusion matrix to identify misclassified cases and refine the model as necessary.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Classify new ECG signals into one of three categories: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Myocardial Infarction, Abnormal Heartbeat, or Normal.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1600" dirty="0"/>
              <a:t>Input new ECG data into the trained model and output predictions in real time.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BEE3D9-5DC0-CBAC-7867-3A79B05A4716}"/>
              </a:ext>
            </a:extLst>
          </p:cNvPr>
          <p:cNvSpPr txBox="1"/>
          <p:nvPr/>
        </p:nvSpPr>
        <p:spPr>
          <a:xfrm>
            <a:off x="8114372" y="4401014"/>
            <a:ext cx="750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 of 10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72984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18B3E-EC10-CB3C-2A6D-BA85760A5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BECF6-DF03-A253-6309-122123F0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590" y="237892"/>
            <a:ext cx="8208410" cy="4051609"/>
          </a:xfrm>
        </p:spPr>
        <p:txBody>
          <a:bodyPr/>
          <a:lstStyle/>
          <a:p>
            <a:pPr marL="152400" indent="0">
              <a:buNone/>
            </a:pPr>
            <a:r>
              <a:rPr lang="en-US" dirty="0"/>
              <a:t>                                  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B37CC-50F2-5E43-8982-38EABE911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308" y="1030094"/>
            <a:ext cx="2852974" cy="18320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1F1EC5-8EE9-6963-D636-E13E2AB62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91" y="959005"/>
            <a:ext cx="2516606" cy="1903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16FB16-F276-EEFC-2BF7-D80E544F4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938" y="1030094"/>
            <a:ext cx="2774743" cy="178001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605285-B600-D620-46F1-9BA80110B163}"/>
              </a:ext>
            </a:extLst>
          </p:cNvPr>
          <p:cNvSpPr/>
          <p:nvPr/>
        </p:nvSpPr>
        <p:spPr>
          <a:xfrm>
            <a:off x="446049" y="3122341"/>
            <a:ext cx="2133600" cy="3419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NORMAL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89D063-CD16-4C35-1CB4-5DA3DB13D26D}"/>
              </a:ext>
            </a:extLst>
          </p:cNvPr>
          <p:cNvSpPr/>
          <p:nvPr/>
        </p:nvSpPr>
        <p:spPr>
          <a:xfrm>
            <a:off x="3085171" y="3122341"/>
            <a:ext cx="2497873" cy="3419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ABNORMAL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008325-A644-A0CC-A3E4-A48B5305002E}"/>
              </a:ext>
            </a:extLst>
          </p:cNvPr>
          <p:cNvSpPr/>
          <p:nvPr/>
        </p:nvSpPr>
        <p:spPr>
          <a:xfrm>
            <a:off x="6088566" y="3122341"/>
            <a:ext cx="2412115" cy="38983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Myocardial Infarction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B4046B-78BC-C542-A37A-4FA7495D58B0}"/>
              </a:ext>
            </a:extLst>
          </p:cNvPr>
          <p:cNvSpPr txBox="1"/>
          <p:nvPr/>
        </p:nvSpPr>
        <p:spPr>
          <a:xfrm>
            <a:off x="8114372" y="4401014"/>
            <a:ext cx="750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 of 10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367479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D5436-A8B4-53B4-DB41-E5ADB83E7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7AD8-03B4-0699-D0C9-9EBC8417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TECHNOLOGIES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769744-F42D-A993-9DE0-9B1D3E0F7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6576" y="1446701"/>
            <a:ext cx="849722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NumPy, Pandas, Scikit-learn, Matplotlib, Seaborn, TensorFlow,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Keras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1D Convolutional Neural Networks (CNN), Long Short-Term Memory (LSTM)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Flask 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FastAPI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building the real-time ECG classification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cardiovascular ECG Images dataset(Kaggle)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9CF7E-E914-4EEA-BFA0-DCC561CC34B5}"/>
              </a:ext>
            </a:extLst>
          </p:cNvPr>
          <p:cNvSpPr txBox="1"/>
          <p:nvPr/>
        </p:nvSpPr>
        <p:spPr>
          <a:xfrm>
            <a:off x="8114372" y="4401014"/>
            <a:ext cx="750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 of 10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81375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92EF-4580-44A6-0B20-6CADD566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15590"/>
            <a:ext cx="7704000" cy="654205"/>
          </a:xfrm>
        </p:spPr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FF70E-5A62-1DF9-FCEE-392EBE1C2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956" y="1159726"/>
            <a:ext cx="8140390" cy="3479181"/>
          </a:xfrm>
        </p:spPr>
        <p:txBody>
          <a:bodyPr/>
          <a:lstStyle/>
          <a:p>
            <a:pPr algn="just"/>
            <a:endParaRPr lang="en-US" sz="1600" b="0" i="0" dirty="0">
              <a:solidFill>
                <a:srgbClr val="1F1F1F"/>
              </a:solidFill>
              <a:effectLst/>
              <a:latin typeface="ElsevierGulliver"/>
            </a:endParaRPr>
          </a:p>
          <a:p>
            <a:pPr marL="152400" indent="0" algn="just">
              <a:buNone/>
            </a:pPr>
            <a:endParaRPr lang="en-IN" sz="1800" i="1" dirty="0">
              <a:solidFill>
                <a:srgbClr val="000000"/>
              </a:solidFill>
              <a:effectLst/>
              <a:latin typeface="TimesNewRomanPS-ItalicMT"/>
            </a:endParaRPr>
          </a:p>
          <a:p>
            <a:pPr marL="152400" indent="0">
              <a:buNone/>
            </a:pPr>
            <a:endParaRPr lang="en-US" sz="1400" dirty="0">
              <a:solidFill>
                <a:srgbClr val="0C769F"/>
              </a:solidFill>
              <a:latin typeface="CharisSIL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4802F04-6245-316A-8878-51B18941D8D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47492" y="1340179"/>
            <a:ext cx="757650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[1]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Abdullah, Lana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Abdulrazaq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Muzhir Shaban Al-Ani. "CNN-LSTM based model for ECG arrhythmias and myocardial infarction classification." Adv. Sci. Technol. Eng. Syst 5.5 (2020): 601-606.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[2]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Liu,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Pengfei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et al. "Arrhythmia classification of LSTM autoencoder based on time series anomaly detection." Biomedical Signal Processing and Control 71 (2022): 103228.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[3]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Rai, Hari Mohan, and Kalyan Chatterjee. "Hybrid CNN-LSTM deep learning model and ensemble technique for automatic detection of myocardial infarction using big ECG data." Applied Intelligence 52.5 (2022): 5366-5384.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C70950-7AF9-DE9A-806E-CB0968EE5D5F}"/>
              </a:ext>
            </a:extLst>
          </p:cNvPr>
          <p:cNvSpPr txBox="1"/>
          <p:nvPr/>
        </p:nvSpPr>
        <p:spPr>
          <a:xfrm>
            <a:off x="8114372" y="4401014"/>
            <a:ext cx="750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 of 10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406330599"/>
      </p:ext>
    </p:extLst>
  </p:cSld>
  <p:clrMapOvr>
    <a:masterClrMapping/>
  </p:clrMapOvr>
</p:sld>
</file>

<file path=ppt/theme/theme1.xml><?xml version="1.0" encoding="utf-8"?>
<a:theme xmlns:a="http://schemas.openxmlformats.org/drawingml/2006/main" name="Legal Team Meeting by Slidesgo">
  <a:themeElements>
    <a:clrScheme name="Simple Light">
      <a:dk1>
        <a:srgbClr val="081F35"/>
      </a:dk1>
      <a:lt1>
        <a:srgbClr val="FFFFFF"/>
      </a:lt1>
      <a:dk2>
        <a:srgbClr val="34618D"/>
      </a:dk2>
      <a:lt2>
        <a:srgbClr val="78A7D4"/>
      </a:lt2>
      <a:accent1>
        <a:srgbClr val="BDDAF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81F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691</Words>
  <Application>Microsoft Office PowerPoint</Application>
  <PresentationFormat>On-screen Show (16:9)</PresentationFormat>
  <Paragraphs>89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Wingdings</vt:lpstr>
      <vt:lpstr>Inter</vt:lpstr>
      <vt:lpstr>Titillium Web</vt:lpstr>
      <vt:lpstr>Arial</vt:lpstr>
      <vt:lpstr>ElsevierGulliver</vt:lpstr>
      <vt:lpstr>TimesNewRomanPS-ItalicMT</vt:lpstr>
      <vt:lpstr>Nunito Light</vt:lpstr>
      <vt:lpstr>CharisSIL</vt:lpstr>
      <vt:lpstr>Legal Team Meeting by Slidesgo</vt:lpstr>
      <vt:lpstr>CNN-LSTM Based Model for ECG Arrhythmias and Myocardial Infarction Classification</vt:lpstr>
      <vt:lpstr>OBJECTIVE</vt:lpstr>
      <vt:lpstr>EXISTING SYSTEM</vt:lpstr>
      <vt:lpstr>PROPOSED SYSTEM</vt:lpstr>
      <vt:lpstr>SYSTEM DESIGN</vt:lpstr>
      <vt:lpstr>PowerPoint Presentation</vt:lpstr>
      <vt:lpstr>PowerPoint Presentation</vt:lpstr>
      <vt:lpstr>TOOLS AND TECHNOLOGIES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ANJALY KRISHNA</dc:creator>
  <cp:lastModifiedBy>ANJALY KRISHNA</cp:lastModifiedBy>
  <cp:revision>16</cp:revision>
  <dcterms:modified xsi:type="dcterms:W3CDTF">2025-01-31T05:06:21Z</dcterms:modified>
</cp:coreProperties>
</file>