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ptos" panose="020B0004020202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AED"/>
    <a:srgbClr val="286D9F"/>
    <a:srgbClr val="307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5" d="100"/>
          <a:sy n="115" d="100"/>
        </p:scale>
        <p:origin x="47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68951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0073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0520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25766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79750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45905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1835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84774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992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4372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0192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5076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96211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94129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88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6069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11/27/2023</a:t>
            </a:fld>
            <a:endParaRPr lang="en-US" dirty="0"/>
          </a:p>
        </p:txBody>
      </p:sp>
    </p:spTree>
    <p:extLst>
      <p:ext uri="{BB962C8B-B14F-4D97-AF65-F5344CB8AC3E}">
        <p14:creationId xmlns:p14="http://schemas.microsoft.com/office/powerpoint/2010/main" val="3075509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11/27/2023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4318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95498" y="609600"/>
            <a:ext cx="7080026" cy="1380165"/>
          </a:xfrm>
          <a:prstGeom prst="rect">
            <a:avLst/>
          </a:prstGeom>
        </p:spPr>
        <p:txBody>
          <a:bodyPr spcFirstLastPara="1" wrap="square" lIns="91425" tIns="91425" rIns="91425" bIns="91425" anchor="t" anchorCtr="0">
            <a:normAutofit/>
          </a:bodyPr>
          <a:lstStyle/>
          <a:p>
            <a:pPr marL="0" lvl="0" indent="0" algn="ctr" rtl="0">
              <a:spcBef>
                <a:spcPts val="1400"/>
              </a:spcBef>
              <a:spcAft>
                <a:spcPts val="0"/>
              </a:spcAft>
              <a:buClr>
                <a:schemeClr val="dk1"/>
              </a:buClr>
              <a:buSzPts val="1100"/>
              <a:buFont typeface="Arial"/>
              <a:buNone/>
            </a:pPr>
            <a:r>
              <a:rPr lang="en" sz="4400" b="1" dirty="0">
                <a:latin typeface="Aptos" panose="020B0004020202020204" pitchFamily="34" charset="0"/>
                <a:ea typeface="Roboto"/>
                <a:cs typeface="Roboto"/>
                <a:sym typeface="Roboto"/>
              </a:rPr>
              <a:t>Mini Project</a:t>
            </a:r>
            <a:br>
              <a:rPr lang="en" sz="4400" b="1" dirty="0">
                <a:latin typeface="Aptos" panose="020B0004020202020204" pitchFamily="34" charset="0"/>
                <a:ea typeface="Roboto"/>
                <a:cs typeface="Roboto"/>
                <a:sym typeface="Roboto"/>
              </a:rPr>
            </a:br>
            <a:r>
              <a:rPr lang="en" sz="1800" dirty="0">
                <a:latin typeface="Aptos" panose="020B0004020202020204" pitchFamily="34" charset="0"/>
                <a:ea typeface="Roboto"/>
                <a:cs typeface="Roboto"/>
                <a:sym typeface="Roboto"/>
              </a:rPr>
              <a:t>Car Rental System</a:t>
            </a:r>
            <a:endParaRPr sz="1800" dirty="0">
              <a:latin typeface="Aptos" panose="020B0004020202020204" pitchFamily="34" charset="0"/>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411091" y="2251030"/>
            <a:ext cx="8520600" cy="2516043"/>
          </a:xfrm>
          <a:prstGeom prst="rect">
            <a:avLst/>
          </a:prstGeom>
        </p:spPr>
        <p:txBody>
          <a:bodyPr spcFirstLastPara="1" wrap="square" lIns="91425" tIns="91425" rIns="91425" bIns="91425" anchor="t" anchorCtr="0">
            <a:spAutoFit/>
          </a:bodyPr>
          <a:lstStyle/>
          <a:p>
            <a:pPr marL="101600" lvl="0" algn="l" rtl="0">
              <a:lnSpc>
                <a:spcPct val="115000"/>
              </a:lnSpc>
              <a:spcBef>
                <a:spcPts val="0"/>
              </a:spcBef>
              <a:spcAft>
                <a:spcPts val="0"/>
              </a:spcAft>
              <a:buClr>
                <a:schemeClr val="dk1"/>
              </a:buClr>
              <a:buSzPts val="2000"/>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RideRight </a:t>
            </a:r>
            <a:endParaRPr sz="2000" dirty="0">
              <a:latin typeface="Calibri" panose="020F0502020204030204" pitchFamily="34" charset="0"/>
              <a:ea typeface="Roboto"/>
              <a:cs typeface="Calibri" panose="020F0502020204030204" pitchFamily="34" charset="0"/>
              <a:sym typeface="Roboto"/>
            </a:endParaRPr>
          </a:p>
          <a:p>
            <a:pPr marL="101600" lvl="0" algn="l" rtl="0">
              <a:lnSpc>
                <a:spcPct val="115000"/>
              </a:lnSpc>
              <a:spcBef>
                <a:spcPts val="0"/>
              </a:spcBef>
              <a:spcAft>
                <a:spcPts val="0"/>
              </a:spcAft>
              <a:buClr>
                <a:schemeClr val="dk1"/>
              </a:buClr>
              <a:buSzPts val="2000"/>
            </a:pPr>
            <a:r>
              <a:rPr lang="en" sz="2000" dirty="0">
                <a:latin typeface="Calibri" panose="020F0502020204030204" pitchFamily="34" charset="0"/>
                <a:ea typeface="Roboto"/>
                <a:cs typeface="Calibri" panose="020F0502020204030204" pitchFamily="34" charset="0"/>
                <a:sym typeface="Roboto"/>
              </a:rPr>
              <a:t>Anjali Sachan</a:t>
            </a:r>
            <a:endParaRPr lang="en-IN" sz="2000" dirty="0">
              <a:latin typeface="Calibri" panose="020F0502020204030204" pitchFamily="34" charset="0"/>
              <a:ea typeface="Roboto"/>
              <a:cs typeface="Calibri" panose="020F0502020204030204" pitchFamily="34" charset="0"/>
              <a:sym typeface="Roboto"/>
            </a:endParaRPr>
          </a:p>
          <a:p>
            <a:pPr marL="101600" lvl="0" algn="l" rtl="0">
              <a:lnSpc>
                <a:spcPct val="115000"/>
              </a:lnSpc>
              <a:spcBef>
                <a:spcPts val="0"/>
              </a:spcBef>
              <a:spcAft>
                <a:spcPts val="0"/>
              </a:spcAft>
              <a:buClr>
                <a:schemeClr val="dk1"/>
              </a:buClr>
              <a:buSzPts val="2000"/>
            </a:pPr>
            <a:r>
              <a:rPr lang="en-IN" sz="2000" dirty="0">
                <a:latin typeface="Calibri" panose="020F0502020204030204" pitchFamily="34" charset="0"/>
                <a:ea typeface="Roboto"/>
                <a:cs typeface="Calibri" panose="020F0502020204030204" pitchFamily="34" charset="0"/>
                <a:sym typeface="Roboto"/>
              </a:rPr>
              <a:t>GLA University</a:t>
            </a:r>
          </a:p>
          <a:p>
            <a:pPr marL="101600" lvl="0" algn="l" rtl="0">
              <a:lnSpc>
                <a:spcPct val="115000"/>
              </a:lnSpc>
              <a:spcBef>
                <a:spcPts val="0"/>
              </a:spcBef>
              <a:spcAft>
                <a:spcPts val="0"/>
              </a:spcAft>
              <a:buClr>
                <a:schemeClr val="dk1"/>
              </a:buClr>
              <a:buSzPts val="2000"/>
            </a:pPr>
            <a:r>
              <a:rPr lang="en" sz="2000" dirty="0">
                <a:latin typeface="Calibri" panose="020F0502020204030204" pitchFamily="34" charset="0"/>
                <a:ea typeface="Roboto"/>
                <a:cs typeface="Calibri" panose="020F0502020204030204" pitchFamily="34" charset="0"/>
                <a:sym typeface="Roboto"/>
              </a:rPr>
              <a:t>Computer Science and Engineering </a:t>
            </a:r>
          </a:p>
          <a:p>
            <a:pPr marL="101600" lvl="0" algn="l" rtl="0">
              <a:lnSpc>
                <a:spcPct val="115000"/>
              </a:lnSpc>
              <a:spcBef>
                <a:spcPts val="0"/>
              </a:spcBef>
              <a:spcAft>
                <a:spcPts val="0"/>
              </a:spcAft>
              <a:buClr>
                <a:schemeClr val="dk1"/>
              </a:buClr>
              <a:buSzPts val="2000"/>
            </a:pPr>
            <a:r>
              <a:rPr lang="en" sz="2000" dirty="0">
                <a:latin typeface="Calibri" panose="020F0502020204030204" pitchFamily="34" charset="0"/>
                <a:ea typeface="Roboto"/>
                <a:cs typeface="Calibri" panose="020F0502020204030204" pitchFamily="34" charset="0"/>
                <a:sym typeface="Roboto"/>
              </a:rPr>
              <a:t>29-Nov-2023</a:t>
            </a:r>
            <a:endParaRPr sz="2000" dirty="0">
              <a:latin typeface="Calibri" panose="020F0502020204030204" pitchFamily="34" charset="0"/>
              <a:ea typeface="Roboto"/>
              <a:cs typeface="Calibri" panose="020F0502020204030204" pitchFamily="34" charset="0"/>
              <a:sym typeface="Roboto"/>
            </a:endParaRPr>
          </a:p>
          <a:p>
            <a:pPr marL="0" lvl="0" indent="0" algn="l" rtl="0">
              <a:spcBef>
                <a:spcPts val="1500"/>
              </a:spcBef>
              <a:spcAft>
                <a:spcPts val="0"/>
              </a:spcAft>
              <a:buNone/>
            </a:pPr>
            <a:endParaRPr sz="24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28842" y="993971"/>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Result</a:t>
            </a:r>
            <a:endParaRPr sz="4000" b="1" dirty="0">
              <a:solidFill>
                <a:srgbClr val="64CAED"/>
              </a:solidFill>
              <a:latin typeface="Aptos" panose="020B0004020202020204" pitchFamily="34" charset="0"/>
              <a:ea typeface="Roboto"/>
              <a:cs typeface="Roboto"/>
              <a:sym typeface="Roboto"/>
            </a:endParaRPr>
          </a:p>
          <a:p>
            <a:pPr marL="0" lvl="0" indent="0"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727650" y="2160933"/>
            <a:ext cx="7688700" cy="2261100"/>
          </a:xfrm>
          <a:prstGeom prst="rect">
            <a:avLst/>
          </a:prstGeom>
        </p:spPr>
        <p:txBody>
          <a:bodyPr spcFirstLastPara="1" wrap="square" lIns="91425" tIns="91425" rIns="91425" bIns="91425" anchor="t" anchorCtr="0">
            <a:normAutofit/>
          </a:bodyPr>
          <a:lstStyle/>
          <a:p>
            <a:pPr marL="107950" lvl="0" indent="0" algn="l" rtl="0">
              <a:spcBef>
                <a:spcPts val="0"/>
              </a:spcBef>
              <a:spcAft>
                <a:spcPts val="0"/>
              </a:spcAft>
              <a:buClr>
                <a:srgbClr val="000000"/>
              </a:buClr>
              <a:buSzPts val="1900"/>
              <a:buNone/>
            </a:pPr>
            <a:r>
              <a:rPr lang="en-US" sz="1800" dirty="0">
                <a:solidFill>
                  <a:schemeClr val="tx1"/>
                </a:solidFill>
                <a:effectLst/>
                <a:latin typeface="Calibri" panose="020F0502020204030204" pitchFamily="34" charset="0"/>
                <a:cs typeface="Calibri" panose="020F0502020204030204" pitchFamily="34" charset="0"/>
              </a:rPr>
              <a:t>T</a:t>
            </a:r>
            <a:r>
              <a:rPr lang="en-US" sz="1800" b="0" i="0" dirty="0">
                <a:solidFill>
                  <a:schemeClr val="tx1"/>
                </a:solidFill>
                <a:effectLst/>
                <a:latin typeface="Calibri" panose="020F0502020204030204" pitchFamily="34" charset="0"/>
                <a:cs typeface="Calibri" panose="020F0502020204030204" pitchFamily="34" charset="0"/>
              </a:rPr>
              <a:t>he result of a well-implemented car rental system is a harmonious blend of user satisfaction, operational efficiency, and strategic advantages that contribute to the success and growth of the business</a:t>
            </a: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95710" y="803525"/>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Challenges Faced</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b="1" dirty="0">
              <a:solidFill>
                <a:srgbClr val="64CAED"/>
              </a:solidFill>
            </a:endParaRPr>
          </a:p>
        </p:txBody>
      </p:sp>
      <p:sp>
        <p:nvSpPr>
          <p:cNvPr id="147" name="Google Shape;147;p23"/>
          <p:cNvSpPr txBox="1">
            <a:spLocks noGrp="1"/>
          </p:cNvSpPr>
          <p:nvPr>
            <p:ph type="body" idx="1"/>
          </p:nvPr>
        </p:nvSpPr>
        <p:spPr>
          <a:prstGeom prst="rect">
            <a:avLst/>
          </a:prstGeom>
        </p:spPr>
        <p:txBody>
          <a:bodyPr spcFirstLastPara="1" wrap="square" lIns="91425" tIns="91425" rIns="91425" bIns="91425" anchor="t" anchorCtr="0">
            <a:normAutofit/>
          </a:bodyPr>
          <a:lstStyle/>
          <a:p>
            <a:pPr marL="107950" lvl="0" indent="0" algn="l" rtl="0">
              <a:spcBef>
                <a:spcPts val="0"/>
              </a:spcBef>
              <a:spcAft>
                <a:spcPts val="0"/>
              </a:spcAft>
              <a:buClr>
                <a:srgbClr val="000000"/>
              </a:buClr>
              <a:buSzPts val="1900"/>
              <a:buNone/>
            </a:pPr>
            <a:r>
              <a:rPr lang="en-US" sz="1800" b="0" i="0" dirty="0">
                <a:solidFill>
                  <a:schemeClr val="tx1"/>
                </a:solidFill>
                <a:effectLst/>
                <a:latin typeface="Calibri" panose="020F0502020204030204" pitchFamily="34" charset="0"/>
                <a:cs typeface="Calibri" panose="020F0502020204030204" pitchFamily="34" charset="0"/>
              </a:rPr>
              <a:t>The RideRight project encountered various challenges spanning technical, design, security, and regulatory aspects. Addressing and overcoming these challenges was instrumental in the successful development of a robust and user-centric car rental system.</a:t>
            </a: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934859" y="803525"/>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Future Work</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7650" y="2191518"/>
            <a:ext cx="7688700" cy="2261100"/>
          </a:xfrm>
          <a:prstGeom prst="rect">
            <a:avLst/>
          </a:prstGeom>
        </p:spPr>
        <p:txBody>
          <a:bodyPr spcFirstLastPara="1" wrap="square" lIns="91425" tIns="91425" rIns="91425" bIns="91425" anchor="t" anchorCtr="0">
            <a:normAutofit/>
          </a:bodyPr>
          <a:lstStyle/>
          <a:p>
            <a:pPr marL="444500" lvl="0" indent="-342900" algn="l" rtl="0">
              <a:spcBef>
                <a:spcPts val="0"/>
              </a:spcBef>
              <a:spcAft>
                <a:spcPts val="0"/>
              </a:spcAft>
              <a:buClr>
                <a:srgbClr val="000000"/>
              </a:buClr>
              <a:buSzPts val="2000"/>
              <a:buFont typeface="Arial" panose="020B0604020202020204" pitchFamily="34" charset="0"/>
              <a:buChar char="•"/>
            </a:pPr>
            <a:r>
              <a:rPr lang="en-IN" sz="2000" i="0" dirty="0">
                <a:effectLst/>
                <a:latin typeface="Calibri" panose="020F0502020204030204" pitchFamily="34" charset="0"/>
                <a:cs typeface="Calibri" panose="020F0502020204030204" pitchFamily="34" charset="0"/>
              </a:rPr>
              <a:t>Enhanced User Features</a:t>
            </a:r>
            <a:endParaRPr lang="en" sz="1800" i="0" dirty="0">
              <a:solidFill>
                <a:schemeClr val="tx1"/>
              </a:solidFill>
              <a:effectLst/>
              <a:latin typeface="Calibri" panose="020F0502020204030204" pitchFamily="34" charset="0"/>
              <a:ea typeface="Roboto"/>
              <a:cs typeface="Calibri" panose="020F0502020204030204" pitchFamily="34" charset="0"/>
              <a:sym typeface="Roboto"/>
            </a:endParaRPr>
          </a:p>
          <a:p>
            <a:pPr marL="444500" lvl="0" indent="-342900" algn="l" rtl="0">
              <a:spcBef>
                <a:spcPts val="0"/>
              </a:spcBef>
              <a:spcAft>
                <a:spcPts val="0"/>
              </a:spcAft>
              <a:buClr>
                <a:srgbClr val="000000"/>
              </a:buClr>
              <a:buSzPts val="2000"/>
              <a:buFont typeface="Arial" panose="020B0604020202020204" pitchFamily="34" charset="0"/>
              <a:buChar char="•"/>
            </a:pPr>
            <a:r>
              <a:rPr lang="en-IN" sz="2000" i="0" dirty="0">
                <a:effectLst/>
                <a:latin typeface="Calibri" panose="020F0502020204030204" pitchFamily="34" charset="0"/>
                <a:cs typeface="Calibri" panose="020F0502020204030204" pitchFamily="34" charset="0"/>
              </a:rPr>
              <a:t>Integration of Advanced Technologies</a:t>
            </a:r>
            <a:endParaRPr lang="en" sz="1800" dirty="0">
              <a:solidFill>
                <a:schemeClr val="tx1"/>
              </a:solidFill>
              <a:effectLst/>
              <a:latin typeface="Calibri" panose="020F0502020204030204" pitchFamily="34" charset="0"/>
              <a:ea typeface="Roboto"/>
              <a:cs typeface="Calibri" panose="020F0502020204030204" pitchFamily="34" charset="0"/>
              <a:sym typeface="Roboto"/>
            </a:endParaRPr>
          </a:p>
          <a:p>
            <a:pPr marL="444500" lvl="0" indent="-342900" algn="l" rtl="0">
              <a:spcBef>
                <a:spcPts val="0"/>
              </a:spcBef>
              <a:spcAft>
                <a:spcPts val="0"/>
              </a:spcAft>
              <a:buClr>
                <a:srgbClr val="000000"/>
              </a:buClr>
              <a:buSzPts val="2000"/>
              <a:buFont typeface="Arial" panose="020B0604020202020204" pitchFamily="34" charset="0"/>
              <a:buChar char="•"/>
            </a:pPr>
            <a:r>
              <a:rPr lang="en-IN" sz="2000" i="0" dirty="0">
                <a:effectLst/>
                <a:latin typeface="Calibri" panose="020F0502020204030204" pitchFamily="34" charset="0"/>
                <a:cs typeface="Calibri" panose="020F0502020204030204" pitchFamily="34" charset="0"/>
              </a:rPr>
              <a:t>Enhanced Security Measures</a:t>
            </a:r>
            <a:endParaRPr sz="1800" dirty="0">
              <a:solidFill>
                <a:schemeClr val="tx1"/>
              </a:solidFill>
              <a:latin typeface="Calibri" panose="020F0502020204030204" pitchFamily="34" charset="0"/>
              <a:ea typeface="Roboto"/>
              <a:cs typeface="Calibri" panose="020F0502020204030204" pitchFamily="34" charset="0"/>
              <a:sym typeface="Roboto"/>
            </a:endParaRPr>
          </a:p>
          <a:p>
            <a:pPr marL="0" lvl="0" indent="0" algn="l" rtl="0">
              <a:spcBef>
                <a:spcPts val="1500"/>
              </a:spcBef>
              <a:spcAft>
                <a:spcPts val="1200"/>
              </a:spcAft>
              <a:buNone/>
            </a:pPr>
            <a:endParaRPr sz="2100"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650" y="848196"/>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Conclusion</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140" b="1" dirty="0">
              <a:solidFill>
                <a:srgbClr val="64CAED"/>
              </a:solidFill>
            </a:endParaRPr>
          </a:p>
        </p:txBody>
      </p:sp>
      <p:sp>
        <p:nvSpPr>
          <p:cNvPr id="159" name="Google Shape;159;p25"/>
          <p:cNvSpPr txBox="1">
            <a:spLocks noGrp="1"/>
          </p:cNvSpPr>
          <p:nvPr>
            <p:ph type="body" idx="1"/>
          </p:nvPr>
        </p:nvSpPr>
        <p:spPr>
          <a:xfrm>
            <a:off x="623432" y="2085501"/>
            <a:ext cx="7688700" cy="2261100"/>
          </a:xfrm>
          <a:prstGeom prst="rect">
            <a:avLst/>
          </a:prstGeom>
        </p:spPr>
        <p:txBody>
          <a:bodyPr spcFirstLastPara="1" wrap="square" lIns="91425" tIns="91425" rIns="91425" bIns="91425" anchor="t" anchorCtr="0">
            <a:normAutofit/>
          </a:bodyPr>
          <a:lstStyle/>
          <a:p>
            <a:pPr marL="1460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Car Rental System using MERN Stack project aims to provide a robust and user-friendly solution to streamline the car rental process. It will improve the overall experience for customers and simplify the management of car rental business. Through the use of modern web technologies, we anticipate achieving a successful outcome that benefits both users and car rental agencies.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sz="2100"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583676" y="881329"/>
            <a:ext cx="7688700" cy="535200"/>
          </a:xfrm>
          <a:prstGeom prst="rect">
            <a:avLst/>
          </a:prstGeom>
        </p:spPr>
        <p:txBody>
          <a:bodyPr spcFirstLastPara="1" wrap="square" lIns="91425" tIns="91425" rIns="91425" bIns="91425" anchor="t" anchorCtr="0">
            <a:noAutofit/>
          </a:bodyPr>
          <a:lstStyle/>
          <a:p>
            <a:pPr marL="0" lvl="0" indent="0" rtl="0">
              <a:spcBef>
                <a:spcPts val="400"/>
              </a:spcBef>
              <a:spcAft>
                <a:spcPts val="0"/>
              </a:spcAft>
              <a:buSzPts val="990"/>
              <a:buNone/>
            </a:pPr>
            <a:br>
              <a:rPr lang="en-US" sz="2000" dirty="0"/>
            </a:br>
            <a:r>
              <a:rPr lang="en-US" sz="2800" b="1" i="0" dirty="0">
                <a:solidFill>
                  <a:srgbClr val="64CAED"/>
                </a:solidFill>
                <a:effectLst/>
                <a:latin typeface="Aptos" panose="020B0004020202020204" pitchFamily="34" charset="0"/>
              </a:rPr>
              <a:t>Gratitude to Mentor for RideRight Project</a:t>
            </a:r>
            <a:endParaRPr sz="2800" b="1" dirty="0">
              <a:solidFill>
                <a:srgbClr val="64CAED"/>
              </a:solidFill>
              <a:latin typeface="Aptos" panose="020B0004020202020204" pitchFamily="34" charset="0"/>
            </a:endParaRPr>
          </a:p>
        </p:txBody>
      </p:sp>
      <p:sp>
        <p:nvSpPr>
          <p:cNvPr id="165" name="Google Shape;165;p26"/>
          <p:cNvSpPr txBox="1">
            <a:spLocks noGrp="1"/>
          </p:cNvSpPr>
          <p:nvPr>
            <p:ph type="body" idx="1"/>
          </p:nvPr>
        </p:nvSpPr>
        <p:spPr>
          <a:xfrm>
            <a:off x="727650" y="188035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br>
              <a:rPr lang="en-US" sz="2000" dirty="0"/>
            </a:br>
            <a:r>
              <a:rPr lang="en-US" sz="2000" b="0" i="0" dirty="0">
                <a:solidFill>
                  <a:schemeClr val="tx1"/>
                </a:solidFill>
                <a:effectLst/>
                <a:latin typeface="Calibri" panose="020F0502020204030204" pitchFamily="34" charset="0"/>
                <a:cs typeface="Calibri" panose="020F0502020204030204" pitchFamily="34" charset="0"/>
              </a:rPr>
              <a:t>I extend my sincere gratitude to Mr. Sanjay Madaan, my mentor, for his invaluable guidance and unwavering support throughout the completion of RideRight - The Smart Car Rental System.</a:t>
            </a:r>
            <a:endParaRPr sz="19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802337" y="809438"/>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Q&amp;A</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b="1" dirty="0">
              <a:solidFill>
                <a:srgbClr val="64CAED"/>
              </a:solidFill>
            </a:endParaRPr>
          </a:p>
        </p:txBody>
      </p:sp>
      <p:sp>
        <p:nvSpPr>
          <p:cNvPr id="171" name="Google Shape;171;p27"/>
          <p:cNvSpPr txBox="1">
            <a:spLocks noGrp="1"/>
          </p:cNvSpPr>
          <p:nvPr>
            <p:ph type="body" idx="1"/>
          </p:nvPr>
        </p:nvSpPr>
        <p:spPr>
          <a:xfrm>
            <a:off x="727650" y="2072962"/>
            <a:ext cx="7688700" cy="2261100"/>
          </a:xfrm>
          <a:prstGeom prst="rect">
            <a:avLst/>
          </a:prstGeom>
        </p:spPr>
        <p:txBody>
          <a:bodyPr spcFirstLastPara="1" wrap="square" lIns="91425" tIns="91425" rIns="91425" bIns="91425" anchor="t" anchorCtr="0">
            <a:normAutofit/>
          </a:bodyPr>
          <a:lstStyle/>
          <a:p>
            <a:pPr>
              <a:buClrTx/>
              <a:buFont typeface="Arial" panose="020B0604020202020204" pitchFamily="34" charset="0"/>
              <a:buChar char="•"/>
            </a:pPr>
            <a:r>
              <a:rPr lang="en-US" sz="1800" b="0" i="0" dirty="0">
                <a:effectLst/>
                <a:latin typeface="Calibri" panose="020F0502020204030204" pitchFamily="34" charset="0"/>
                <a:cs typeface="Calibri" panose="020F0502020204030204" pitchFamily="34" charset="0"/>
              </a:rPr>
              <a:t>Welcome to the Q&amp;A session for RideRight - The Smart Car Rental System.</a:t>
            </a:r>
          </a:p>
          <a:p>
            <a:pPr>
              <a:buClrTx/>
              <a:buFont typeface="Arial" panose="020B0604020202020204" pitchFamily="34" charset="0"/>
              <a:buChar char="•"/>
            </a:pPr>
            <a:r>
              <a:rPr lang="en-US" sz="1800" b="0" i="0" dirty="0">
                <a:effectLst/>
                <a:latin typeface="Calibri" panose="020F0502020204030204" pitchFamily="34" charset="0"/>
                <a:cs typeface="Calibri" panose="020F0502020204030204" pitchFamily="34" charset="0"/>
              </a:rPr>
              <a:t>We invite questions from the audience to share insights, address concerns, and discuss the project further.</a:t>
            </a:r>
          </a:p>
          <a:p>
            <a:pPr>
              <a:buClrTx/>
              <a:buFont typeface="Arial" panose="020B0604020202020204" pitchFamily="34" charset="0"/>
              <a:buChar char="•"/>
            </a:pPr>
            <a:r>
              <a:rPr lang="en-US" sz="1800" b="0" i="0" dirty="0">
                <a:effectLst/>
                <a:latin typeface="Calibri" panose="020F0502020204030204" pitchFamily="34" charset="0"/>
                <a:cs typeface="Calibri" panose="020F0502020204030204" pitchFamily="34" charset="0"/>
              </a:rPr>
              <a:t>Please feel free to ask any questions related to the project, its development, or the technologies employed.</a:t>
            </a:r>
          </a:p>
          <a:p>
            <a:pPr marL="0" lvl="0" indent="0" algn="l" rtl="0">
              <a:spcBef>
                <a:spcPts val="0"/>
              </a:spcBef>
              <a:spcAft>
                <a:spcPts val="1200"/>
              </a:spcAft>
              <a:buNone/>
            </a:pPr>
            <a:endParaRPr sz="20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08963" y="861451"/>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Clr>
                <a:schemeClr val="dk1"/>
              </a:buClr>
              <a:buSzPts val="990"/>
              <a:buFont typeface="Arial"/>
              <a:buNone/>
            </a:pPr>
            <a:r>
              <a:rPr lang="en" sz="4000" b="1" dirty="0">
                <a:latin typeface="Aptos" panose="020B0004020202020204" pitchFamily="34" charset="0"/>
                <a:ea typeface="Roboto"/>
                <a:cs typeface="Roboto"/>
                <a:sym typeface="Roboto"/>
              </a:rPr>
              <a:t>Introduction</a:t>
            </a:r>
            <a:endParaRPr sz="4000" b="1" dirty="0">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7650" y="2020949"/>
            <a:ext cx="7688700" cy="2261100"/>
          </a:xfrm>
          <a:prstGeom prst="rect">
            <a:avLst/>
          </a:prstGeom>
        </p:spPr>
        <p:txBody>
          <a:bodyPr spcFirstLastPara="1" wrap="square" lIns="91425" tIns="91425" rIns="91425" bIns="91425" anchor="t" anchorCtr="0">
            <a:normAutofit/>
          </a:bodyPr>
          <a:lstStyle/>
          <a:p>
            <a:pPr>
              <a:spcAft>
                <a:spcPts val="750"/>
              </a:spcAft>
              <a:buClrTx/>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Revolutionizing Mobility : “RideRight – The smart car rental system”</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buClrTx/>
              <a:buFont typeface="Arial" panose="020B0604020202020204" pitchFamily="34" charset="0"/>
              <a:buChar char="•"/>
            </a:pPr>
            <a:r>
              <a:rPr lang="en-US" sz="1800" b="0" i="0" dirty="0">
                <a:solidFill>
                  <a:schemeClr val="tx1"/>
                </a:solidFill>
                <a:effectLst/>
                <a:latin typeface="Calibri" panose="020F0502020204030204" pitchFamily="34" charset="0"/>
                <a:cs typeface="Calibri" panose="020F0502020204030204" pitchFamily="34" charset="0"/>
              </a:rPr>
              <a:t>Enhancing Efficiency and </a:t>
            </a:r>
            <a:r>
              <a:rPr lang="en-US" sz="1600" b="0" i="0" dirty="0">
                <a:solidFill>
                  <a:schemeClr val="tx1"/>
                </a:solidFill>
                <a:effectLst/>
                <a:latin typeface="Calibri" panose="020F0502020204030204" pitchFamily="34" charset="0"/>
                <a:cs typeface="Calibri" panose="020F0502020204030204" pitchFamily="34" charset="0"/>
              </a:rPr>
              <a:t>User</a:t>
            </a:r>
            <a:r>
              <a:rPr lang="en-US" sz="1800" b="0" i="0" dirty="0">
                <a:solidFill>
                  <a:schemeClr val="tx1"/>
                </a:solidFill>
                <a:effectLst/>
                <a:latin typeface="Calibri" panose="020F0502020204030204" pitchFamily="34" charset="0"/>
                <a:cs typeface="Calibri" panose="020F0502020204030204" pitchFamily="34" charset="0"/>
              </a:rPr>
              <a:t> Experience</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1500"/>
              </a:spcBef>
              <a:spcAft>
                <a:spcPts val="1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rtl="0">
              <a:spcBef>
                <a:spcPts val="1500"/>
              </a:spcBef>
              <a:spcAft>
                <a:spcPts val="1200"/>
              </a:spcAft>
              <a:buNone/>
            </a:pPr>
            <a:endParaRPr sz="21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02337" y="887954"/>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Objectives</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rmAutofit/>
          </a:bodyPr>
          <a:lstStyle/>
          <a:p>
            <a:pPr>
              <a:lnSpc>
                <a:spcPct val="107000"/>
              </a:lnSpc>
              <a:spcAft>
                <a:spcPts val="800"/>
              </a:spcAft>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objective of my project “RideRight”, is to streamline the car rental process, making it convenient and efficient for both customers and car rental agencies.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Our aim is to simplify vehicle rental and improve the overall user experience</a:t>
            </a:r>
            <a:endParaRPr sz="1900" dirty="0">
              <a:solidFill>
                <a:srgbClr val="000000"/>
              </a:solidFill>
              <a:latin typeface="Calibri" panose="020F0502020204030204" pitchFamily="34" charset="0"/>
              <a:ea typeface="Roboto"/>
              <a:cs typeface="Calibri" panose="020F0502020204030204" pitchFamily="34" charset="0"/>
              <a:sym typeface="Roboto"/>
            </a:endParaRPr>
          </a:p>
          <a:p>
            <a:pPr marL="0" lvl="0" indent="0" algn="l" rtl="0">
              <a:spcBef>
                <a:spcPts val="1500"/>
              </a:spcBef>
              <a:spcAft>
                <a:spcPts val="1200"/>
              </a:spcAft>
              <a:buNone/>
            </a:pPr>
            <a:endParaRPr sz="20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3" name="Title 2">
            <a:extLst>
              <a:ext uri="{FF2B5EF4-FFF2-40B4-BE49-F238E27FC236}">
                <a16:creationId xmlns:a16="http://schemas.microsoft.com/office/drawing/2014/main" id="{C32BD478-B29E-6885-44A0-35E7A0D452CA}"/>
              </a:ext>
            </a:extLst>
          </p:cNvPr>
          <p:cNvSpPr>
            <a:spLocks noGrp="1"/>
          </p:cNvSpPr>
          <p:nvPr>
            <p:ph type="title"/>
          </p:nvPr>
        </p:nvSpPr>
        <p:spPr>
          <a:xfrm>
            <a:off x="727650" y="1119867"/>
            <a:ext cx="7688700" cy="535200"/>
          </a:xfrm>
        </p:spPr>
        <p:txBody>
          <a:bodyPr>
            <a:noAutofit/>
          </a:bodyPr>
          <a:lstStyle/>
          <a:p>
            <a:r>
              <a:rPr lang="en-US" sz="4000" dirty="0">
                <a:latin typeface="Aptos" panose="020B0004020202020204" pitchFamily="34" charset="0"/>
              </a:rPr>
              <a:t>The Challenge</a:t>
            </a:r>
            <a:endParaRPr lang="en-IN" sz="4000" dirty="0">
              <a:latin typeface="Aptos" panose="020B0004020202020204" pitchFamily="34" charset="0"/>
            </a:endParaRPr>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000000"/>
              </a:buClr>
              <a:buSzPts val="1800"/>
              <a:buNone/>
            </a:pPr>
            <a:r>
              <a:rPr lang="en-US" sz="1800" b="0" i="0" dirty="0">
                <a:solidFill>
                  <a:schemeClr val="tx1"/>
                </a:solidFill>
                <a:effectLst/>
                <a:latin typeface="Calibri" panose="020F0502020204030204" pitchFamily="34" charset="0"/>
                <a:cs typeface="Calibri" panose="020F0502020204030204" pitchFamily="34" charset="0"/>
              </a:rPr>
              <a:t>Traditional car rental processes are plagued with inefficiencies, involving manual paperwork, complex booking procedures, and a lack of real-time information. This creates a suboptimal user experience for customers and hampers operational efficiency for rental agencies.</a:t>
            </a: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63189" y="616286"/>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Literature Review</a:t>
            </a:r>
            <a:endParaRPr sz="4000" b="1" dirty="0">
              <a:solidFill>
                <a:srgbClr val="64CAED"/>
              </a:solidFill>
              <a:latin typeface="Aptos" panose="020B0004020202020204" pitchFamily="34" charset="0"/>
              <a:ea typeface="Roboto"/>
              <a:cs typeface="Roboto"/>
              <a:sym typeface="Roboto"/>
            </a:endParaRPr>
          </a:p>
          <a:p>
            <a:pPr marL="0" lvl="0" indent="0"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530667" y="2191518"/>
            <a:ext cx="7688700" cy="2261100"/>
          </a:xfrm>
          <a:prstGeom prst="rect">
            <a:avLst/>
          </a:prstGeom>
        </p:spPr>
        <p:txBody>
          <a:bodyPr spcFirstLastPara="1" wrap="square" lIns="91425" tIns="91425" rIns="91425" bIns="91425" anchor="t" anchorCtr="0">
            <a:normAutofit/>
          </a:bodyPr>
          <a:lstStyle/>
          <a:p>
            <a:pPr marL="577850" lvl="1" indent="0">
              <a:buClr>
                <a:srgbClr val="000000"/>
              </a:buClr>
              <a:buSzPts val="1700"/>
              <a:buNone/>
            </a:pPr>
            <a:r>
              <a:rPr lang="en-US" sz="1800" b="0" i="0" dirty="0">
                <a:solidFill>
                  <a:schemeClr val="tx1"/>
                </a:solidFill>
                <a:effectLst/>
                <a:latin typeface="Calibri" panose="020F0502020204030204" pitchFamily="34" charset="0"/>
                <a:cs typeface="Calibri" panose="020F0502020204030204" pitchFamily="34" charset="0"/>
              </a:rPr>
              <a:t>RideRight offers a streamlined and user-friendly booking process, reducing the time and effort required to reserve a vehicle.</a:t>
            </a: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89085" y="947589"/>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Methodology</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464407" y="2198144"/>
            <a:ext cx="7688700" cy="2261100"/>
          </a:xfrm>
          <a:prstGeom prst="rect">
            <a:avLst/>
          </a:prstGeom>
        </p:spPr>
        <p:txBody>
          <a:bodyPr spcFirstLastPara="1" wrap="square" lIns="91425" tIns="91425" rIns="91425" bIns="91425" anchor="t" anchorCtr="0">
            <a:normAutofit/>
          </a:bodyPr>
          <a:lstStyle/>
          <a:p>
            <a:pPr marL="285750" lvl="0" indent="-285750">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MERN stack for application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MongoDB for database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interface design using React.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sz="20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803525"/>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IN" sz="4000" b="1" i="0" dirty="0">
                <a:solidFill>
                  <a:srgbClr val="64CAED"/>
                </a:solidFill>
                <a:effectLst/>
                <a:latin typeface="Aptos" panose="020B0004020202020204" pitchFamily="34" charset="0"/>
              </a:rPr>
              <a:t> System Architecture</a:t>
            </a:r>
            <a:endParaRPr sz="4000"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prstGeom prst="rect">
            <a:avLst/>
          </a:prstGeom>
        </p:spPr>
        <p:txBody>
          <a:bodyPr spcFirstLastPara="1" wrap="square" lIns="91425" tIns="91425" rIns="91425" bIns="91425" anchor="t" anchorCtr="0">
            <a:normAutofit/>
          </a:bodyPr>
          <a:lstStyle/>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User Authentication Module</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Booking Engine</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User Interface (UI)</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Database Management System</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Fleet Management Module</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Payment Gateway</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748806"/>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Implementation</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Front-End:</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React for building the user interface.</a:t>
            </a:r>
          </a:p>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Back-End:</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Node.js and Express.js for server-side development.</a:t>
            </a:r>
          </a:p>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Database:</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MongoDB for efficient data storage.</a:t>
            </a:r>
          </a:p>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Additional Tools:</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Utilize modern text editors or IDEs for coding efficiency.</a:t>
            </a:r>
          </a:p>
          <a:p>
            <a:pPr marL="0" lvl="0" indent="0" algn="l" rtl="0">
              <a:spcBef>
                <a:spcPts val="1500"/>
              </a:spcBef>
              <a:spcAft>
                <a:spcPts val="1200"/>
              </a:spcAft>
              <a:buNone/>
            </a:pPr>
            <a:endParaRPr sz="20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69234" y="811920"/>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Features</a:t>
            </a:r>
            <a:endParaRPr sz="4000" b="1" dirty="0">
              <a:solidFill>
                <a:srgbClr val="64CAED"/>
              </a:solidFill>
              <a:latin typeface="Aptos" panose="020B0004020202020204" pitchFamily="34" charset="0"/>
              <a:ea typeface="Roboto"/>
              <a:cs typeface="Roboto"/>
              <a:sym typeface="Roboto"/>
            </a:endParaRPr>
          </a:p>
          <a:p>
            <a:pPr marL="0" lvl="0" indent="0" rtl="0">
              <a:spcBef>
                <a:spcPts val="400"/>
              </a:spcBef>
              <a:spcAft>
                <a:spcPts val="0"/>
              </a:spcAft>
              <a:buSzPts val="990"/>
              <a:buNone/>
            </a:pPr>
            <a:endParaRPr sz="2940" dirty="0"/>
          </a:p>
        </p:txBody>
      </p:sp>
      <p:sp>
        <p:nvSpPr>
          <p:cNvPr id="135" name="Google Shape;135;p21"/>
          <p:cNvSpPr txBox="1">
            <a:spLocks noGrp="1"/>
          </p:cNvSpPr>
          <p:nvPr>
            <p:ph type="body" idx="1"/>
          </p:nvPr>
        </p:nvSpPr>
        <p:spPr>
          <a:prstGeom prst="rect">
            <a:avLst/>
          </a:prstGeom>
        </p:spPr>
        <p:txBody>
          <a:bodyPr spcFirstLastPara="1" wrap="square" lIns="91425" tIns="91425" rIns="91425" bIns="91425" anchor="t" anchorCtr="0">
            <a:normAutofit/>
          </a:bodyPr>
          <a:lstStyle/>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User-Friendly Registration</a:t>
            </a:r>
          </a:p>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User Ratings and Reviews</a:t>
            </a:r>
          </a:p>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Real-Time Fleet Availability</a:t>
            </a:r>
            <a:endParaRPr lang="en-IN" sz="1800" dirty="0">
              <a:solidFill>
                <a:schemeClr val="tx1"/>
              </a:solidFill>
              <a:effectLst/>
              <a:latin typeface="Calibri" panose="020F0502020204030204" pitchFamily="34" charset="0"/>
              <a:cs typeface="Calibri" panose="020F0502020204030204" pitchFamily="34" charset="0"/>
            </a:endParaRPr>
          </a:p>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Streamlined Booking Process</a:t>
            </a: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166</TotalTime>
  <Words>485</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 3</vt:lpstr>
      <vt:lpstr>Arial</vt:lpstr>
      <vt:lpstr>Calibri</vt:lpstr>
      <vt:lpstr>Aptos</vt:lpstr>
      <vt:lpstr>Trebuchet MS</vt:lpstr>
      <vt:lpstr>Facet</vt:lpstr>
      <vt:lpstr>Mini Project Car Rental System </vt:lpstr>
      <vt:lpstr>Introduction </vt:lpstr>
      <vt:lpstr>Objectives </vt:lpstr>
      <vt:lpstr>The Challenge</vt:lpstr>
      <vt:lpstr>Literature Review </vt:lpstr>
      <vt:lpstr>Methodology </vt:lpstr>
      <vt:lpstr> System Architecture </vt:lpstr>
      <vt:lpstr>Implementation </vt:lpstr>
      <vt:lpstr>Features </vt:lpstr>
      <vt:lpstr>Result </vt:lpstr>
      <vt:lpstr>Challenges Faced </vt:lpstr>
      <vt:lpstr>Future Work </vt:lpstr>
      <vt:lpstr>Conclusion </vt:lpstr>
      <vt:lpstr> Gratitude to Mentor for RideRight Project</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Car Rental System</dc:title>
  <dc:creator>Anjal</dc:creator>
  <cp:lastModifiedBy>theanjalisachan@outlook.com</cp:lastModifiedBy>
  <cp:revision>7</cp:revision>
  <dcterms:modified xsi:type="dcterms:W3CDTF">2023-11-27T13:28:05Z</dcterms:modified>
</cp:coreProperties>
</file>