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E80E-2591-4B0A-B0FA-6E7360B5C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FFBD9-E235-F39C-EDC8-F7FF2D3C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8108A-C243-1E8D-130B-349D3998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1D26-6969-4E38-AAFA-487E3D81F9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9001B-74F4-D8D3-E0B6-D4AB90D1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B0FC-31D8-6EA2-7014-56ADC90B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A6C7-B4AC-47BE-9717-5FA8717D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AAE2-DDF9-94BF-B1B0-B4ED15B9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2B1-DE21-B1F0-B535-45DEC90E5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0DFF-5E7B-ECD3-9A49-7C3078D6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1D26-6969-4E38-AAFA-487E3D81F9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D346-7FC9-ABEE-C8AA-505160C3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EE856-4C14-0834-2189-662DCA13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A6C7-B4AC-47BE-9717-5FA8717D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2AD05-8BF4-5ABB-643E-5A0A397B8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B95C6-6C0E-8EFA-31EB-A676EDE26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6F8DC-5F36-EDA0-0AE7-4124909F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1D26-6969-4E38-AAFA-487E3D81F9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F2DC-B69D-BA98-AE4C-65C83F0A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8636-20DC-8DB0-0F04-EAD25D98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A6C7-B4AC-47BE-9717-5FA8717D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75E8-A149-A94C-89BB-E6F9C4C0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CAA9-A791-7874-8936-B3B562688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820AF-EAB4-CF0D-2D86-58793F2A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1D26-6969-4E38-AAFA-487E3D81F9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08AC-06FB-EBA9-684E-EFA1EDF4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610B-AEA5-444F-DDE6-621914C1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A6C7-B4AC-47BE-9717-5FA8717D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5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B823-49FB-578F-72C7-8348CCDA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1A479-D29A-1DB4-6AEF-298243C0A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6DF7-8B8C-C7B4-F071-B96818F9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1D26-6969-4E38-AAFA-487E3D81F9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F00E-D713-55EB-4E64-4BE11EE1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726E-A0AF-5643-7B82-D8AE55BF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A6C7-B4AC-47BE-9717-5FA8717D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43BE-C3B9-0C40-517C-2E1833B9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BCF8-DF8D-6862-8FF1-E942BFB4A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B40E5-D457-A723-A7FD-9151F2CF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41B30-DC82-1ACA-4916-CD5030E0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1D26-6969-4E38-AAFA-487E3D81F9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431EB-BF89-14F5-BC60-0B1EE732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ABB98-276B-45E5-DA41-734B666C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A6C7-B4AC-47BE-9717-5FA8717D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86C9-5D91-F961-96C3-EE4AB31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DDFE-53CC-265B-080B-20F283611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FFC3-552B-6846-037D-90072B9D3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6B800-A03C-D32C-9DE7-B5A2FA2DD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45AAC-9C30-793D-352A-FC1DF3CDE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04E0F-70B3-5238-11CA-8CFE626B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1D26-6969-4E38-AAFA-487E3D81F9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A5BBB-E88F-058C-FE4C-73D7F7B7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DC2D8-106A-F4F4-8210-550FDA33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A6C7-B4AC-47BE-9717-5FA8717D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8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BDAF-D245-2480-30E9-F8E913F5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59D70-53D4-140F-A991-C00BB622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1D26-6969-4E38-AAFA-487E3D81F9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4ECBB-1B7E-E34E-9386-9AE41279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67B54-283A-D3FE-3804-D939877C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A6C7-B4AC-47BE-9717-5FA8717D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6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20B34-07CA-2AF8-31D8-9062C9F8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1D26-6969-4E38-AAFA-487E3D81F9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4FCE3-8B0F-6B5A-71DD-1A2DB6F4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285B3-99AC-7B50-1210-7A902C0E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A6C7-B4AC-47BE-9717-5FA8717D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D9B9-55D5-97CD-1D92-3A304693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BC35-5838-212F-366D-224DDC86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9D0C6-D9BF-A321-37BD-36D74845F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0BF9B-8A1E-5E9C-2052-039CE611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1D26-6969-4E38-AAFA-487E3D81F9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70694-1BC6-ABF9-4D05-3C0AC70A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5AEE0-2AB7-D199-7017-E7539492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A6C7-B4AC-47BE-9717-5FA8717D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FA60-BEF4-ED34-C43E-62E138DE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8742B-CA64-D927-44C3-BFF26F55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7FFB4-130B-746C-4A1A-F50CABD73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05DE1-E9F7-F855-0230-E48E5E52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1D26-6969-4E38-AAFA-487E3D81F9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0C702-0963-B7EA-FC82-D1B06F28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B496-07BA-34B0-B61D-47B17ED5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A6C7-B4AC-47BE-9717-5FA8717D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A4ED6-968F-2DD6-1936-5814D14A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16AD-9B48-D3C0-A884-AC4B3A2E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6FA6-B48F-3C3F-D6DC-A76D8CE79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1D26-6969-4E38-AAFA-487E3D81F92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A477B-51D7-BCC4-5B89-04144B0E7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54689-D302-DEC6-3BA6-CF077C8DD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A6C7-B4AC-47BE-9717-5FA8717D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0A6D9-F730-303C-BF30-0E4B9BDE533C}"/>
              </a:ext>
            </a:extLst>
          </p:cNvPr>
          <p:cNvSpPr/>
          <p:nvPr/>
        </p:nvSpPr>
        <p:spPr>
          <a:xfrm>
            <a:off x="2250141" y="1667434"/>
            <a:ext cx="7270376" cy="3388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Air Cargo Analysis</a:t>
            </a:r>
            <a:endParaRPr lang="en-US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4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5FFECC-17CF-6AA9-3C48-B1129916E2F7}"/>
              </a:ext>
            </a:extLst>
          </p:cNvPr>
          <p:cNvSpPr txBox="1"/>
          <p:nvPr/>
        </p:nvSpPr>
        <p:spPr>
          <a:xfrm>
            <a:off x="519953" y="403412"/>
            <a:ext cx="1111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identify whether the revenue has crossed 10000 using the IF clause on the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ticket_details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58761-9338-C2D1-9501-186916E87C07}"/>
              </a:ext>
            </a:extLst>
          </p:cNvPr>
          <p:cNvSpPr txBox="1"/>
          <p:nvPr/>
        </p:nvSpPr>
        <p:spPr>
          <a:xfrm>
            <a:off x="645459" y="1049743"/>
            <a:ext cx="5047129" cy="305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CASE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WHEN 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no_of_tickets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price_per_ticket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&gt; 10000 THEN 'Revenue Crossed 10000'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ELSE 'Revenue Not Crossed 10000'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END AS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revenue_status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ticket_details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658FC-F14C-A4F5-870A-3587B530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958" y="2241176"/>
            <a:ext cx="6027942" cy="390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4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B4CC5-B68F-2382-7FA6-0CF40BFFC551}"/>
              </a:ext>
            </a:extLst>
          </p:cNvPr>
          <p:cNvSpPr txBox="1"/>
          <p:nvPr/>
        </p:nvSpPr>
        <p:spPr>
          <a:xfrm>
            <a:off x="439271" y="403412"/>
            <a:ext cx="111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create and grant access to a new user to perform operations on a database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8F7FF-2433-EFC4-81DB-8C16EB14833E}"/>
              </a:ext>
            </a:extLst>
          </p:cNvPr>
          <p:cNvSpPr txBox="1"/>
          <p:nvPr/>
        </p:nvSpPr>
        <p:spPr>
          <a:xfrm>
            <a:off x="600635" y="1057835"/>
            <a:ext cx="7646894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Create a new user with a password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CREATE USER 'JACK'@'LOCALHOST' IDENTIFIED BY 'Jack@123';</a:t>
            </a: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grant permission to the new user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GRANT SELECT, INSERT, UPDATE, DELETE ON airlines.* TO 'JACK'@'LOCALHOST';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3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2BAC18-B865-BD72-1AEF-AE7B4C6F4A0C}"/>
              </a:ext>
            </a:extLst>
          </p:cNvPr>
          <p:cNvSpPr txBox="1"/>
          <p:nvPr/>
        </p:nvSpPr>
        <p:spPr>
          <a:xfrm>
            <a:off x="340659" y="313765"/>
            <a:ext cx="1144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find the maximum ticket price for each class using window functions on the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ticket_details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8F498-D035-50A4-8026-CE424B2EA012}"/>
              </a:ext>
            </a:extLst>
          </p:cNvPr>
          <p:cNvSpPr txBox="1"/>
          <p:nvPr/>
        </p:nvSpPr>
        <p:spPr>
          <a:xfrm>
            <a:off x="502025" y="960096"/>
            <a:ext cx="4679576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MAX(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price_per_ticket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OVER (PARTITION BY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max_ticket_price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ticket_details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400767-A8D4-96A4-68B5-0CADD45B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1" y="1165412"/>
            <a:ext cx="5898391" cy="50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9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54DCA-CD5B-7B11-A891-118E17FCF614}"/>
              </a:ext>
            </a:extLst>
          </p:cNvPr>
          <p:cNvSpPr txBox="1"/>
          <p:nvPr/>
        </p:nvSpPr>
        <p:spPr>
          <a:xfrm>
            <a:off x="385482" y="394447"/>
            <a:ext cx="11349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extract the passengers whose route ID is 4 by improving the speed and performance of the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passengers_on_flights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97224-51AD-6601-2BA6-07F025DB6102}"/>
              </a:ext>
            </a:extLst>
          </p:cNvPr>
          <p:cNvSpPr txBox="1"/>
          <p:nvPr/>
        </p:nvSpPr>
        <p:spPr>
          <a:xfrm>
            <a:off x="591671" y="1317777"/>
            <a:ext cx="3792070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INDEX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idx_route_id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passengers_on_flights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SELECT *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passengers_on_flights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4;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BAAA9-29ED-7EDA-B351-AB93F2CA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747" y="1219199"/>
            <a:ext cx="5776461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4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2364F-91DC-361D-6405-3B0C136AEDDF}"/>
              </a:ext>
            </a:extLst>
          </p:cNvPr>
          <p:cNvSpPr txBox="1"/>
          <p:nvPr/>
        </p:nvSpPr>
        <p:spPr>
          <a:xfrm>
            <a:off x="430306" y="376518"/>
            <a:ext cx="1123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route ID 4, write a query to view the execution plan of the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passengers_on_flights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92321-7A47-1369-28DC-42A01283F034}"/>
              </a:ext>
            </a:extLst>
          </p:cNvPr>
          <p:cNvSpPr txBox="1"/>
          <p:nvPr/>
        </p:nvSpPr>
        <p:spPr>
          <a:xfrm>
            <a:off x="555812" y="959224"/>
            <a:ext cx="3926541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SELECT *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passengers_on_flights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4;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E3FFE-9894-3335-422A-B58EF407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859" y="1542845"/>
            <a:ext cx="5966977" cy="30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5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355E4-86C2-C907-29C9-5CD8FB426CF7}"/>
              </a:ext>
            </a:extLst>
          </p:cNvPr>
          <p:cNvSpPr txBox="1"/>
          <p:nvPr/>
        </p:nvSpPr>
        <p:spPr>
          <a:xfrm>
            <a:off x="439271" y="430306"/>
            <a:ext cx="11304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calculate the total price of all tickets booked by a customer across different aircraft IDs using rollup function.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ED1B1-08EC-D424-99C9-35A35FDF718A}"/>
              </a:ext>
            </a:extLst>
          </p:cNvPr>
          <p:cNvSpPr txBox="1"/>
          <p:nvPr/>
        </p:nvSpPr>
        <p:spPr>
          <a:xfrm>
            <a:off x="564776" y="1353636"/>
            <a:ext cx="4195483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CUSTOMER_ID, SUM(PRICE_PER_TICKET) AS TOTAL_PRICE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TICKET_DETAILS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(1) WITH ROLLUP;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1C474-8DC6-7D30-D9FE-DD3D2F6C6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481" y="1120588"/>
            <a:ext cx="5952565" cy="38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2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6911C-0AF9-3BE2-236F-C6108B1791E8}"/>
              </a:ext>
            </a:extLst>
          </p:cNvPr>
          <p:cNvSpPr txBox="1"/>
          <p:nvPr/>
        </p:nvSpPr>
        <p:spPr>
          <a:xfrm>
            <a:off x="448235" y="439271"/>
            <a:ext cx="1136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create a view with only business class customers along with the brand of airlines.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3867B-F680-8911-2109-715A777828F5}"/>
              </a:ext>
            </a:extLst>
          </p:cNvPr>
          <p:cNvSpPr txBox="1"/>
          <p:nvPr/>
        </p:nvSpPr>
        <p:spPr>
          <a:xfrm>
            <a:off x="600635" y="1085602"/>
            <a:ext cx="2931459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td.customer_id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td.class_id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brand AS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airline_brand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ticket_details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td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Bussiness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';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CF9BE-246E-86DE-29F6-FA7015032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33" y="1104698"/>
            <a:ext cx="5098637" cy="484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9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B5078-703D-C6D6-05DB-524DA151A233}"/>
              </a:ext>
            </a:extLst>
          </p:cNvPr>
          <p:cNvSpPr txBox="1"/>
          <p:nvPr/>
        </p:nvSpPr>
        <p:spPr>
          <a:xfrm>
            <a:off x="286871" y="107576"/>
            <a:ext cx="10963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create a stored procedure to get the details of all passengers flying between a range of routes defined in run time. Also, return an error message if the table doesn't exist.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A860D-302C-A61D-1912-53902A73452D}"/>
              </a:ext>
            </a:extLst>
          </p:cNvPr>
          <p:cNvSpPr txBox="1"/>
          <p:nvPr/>
        </p:nvSpPr>
        <p:spPr>
          <a:xfrm>
            <a:off x="385483" y="663387"/>
            <a:ext cx="5154706" cy="600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DELIMITER //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CREATE PROCEDURE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GetPassengerDetailsByRouteRange</a:t>
            </a: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min_route_id</a:t>
            </a: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max_route_id</a:t>
            </a: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INT)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 DECLARE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table_exists</a:t>
            </a: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   -- Check if the table exists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SELECT COUNT(*) INTO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table_exists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FROM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information_schema.tables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table_name</a:t>
            </a: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passengers_on_flights</a:t>
            </a: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IF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table_exists</a:t>
            </a: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 THEN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SIGNAL SQLSTATE '45000'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SET MESSAGE_TEXT = 'Error: Table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passengers_on_flights</a:t>
            </a: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does not exist';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-- If the table exists, retrieve passenger details within the specified route range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SET @sql = CONCAT('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SELECT *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FROM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passengers_on_flights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WHERE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route_id</a:t>
            </a: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',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min_route_id</a:t>
            </a: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 AND ',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max_route_id</a:t>
            </a: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PREPARE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stmt</a:t>
            </a: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@sql;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EXECUTE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stmt</a:t>
            </a: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DEALLOCATE PREPARE </a:t>
            </a:r>
            <a:r>
              <a:rPr lang="en-US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stmt</a:t>
            </a: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END IF;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//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DELIMITER ; </a:t>
            </a:r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7C169-BC38-2863-E587-23A0CD5BA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89" y="1030906"/>
            <a:ext cx="5989839" cy="48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4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E66B-864E-6E81-A8B2-302BE38C4BDB}"/>
              </a:ext>
            </a:extLst>
          </p:cNvPr>
          <p:cNvSpPr txBox="1"/>
          <p:nvPr/>
        </p:nvSpPr>
        <p:spPr>
          <a:xfrm>
            <a:off x="259976" y="224118"/>
            <a:ext cx="11681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create a stored procedure that extracts all the details from the routes table where the traveled distance is more than 2000 miles.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63751-944B-B524-CD20-B4AC9CC3CF9B}"/>
              </a:ext>
            </a:extLst>
          </p:cNvPr>
          <p:cNvSpPr txBox="1"/>
          <p:nvPr/>
        </p:nvSpPr>
        <p:spPr>
          <a:xfrm>
            <a:off x="573741" y="1147448"/>
            <a:ext cx="4661647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FROM routes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Distance_miles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2000;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0890A-BEAD-87EA-BEF9-6C900526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7" y="1215916"/>
            <a:ext cx="6326423" cy="47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0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247EE-EB8E-60D6-F8BB-C423F28583E0}"/>
              </a:ext>
            </a:extLst>
          </p:cNvPr>
          <p:cNvSpPr txBox="1"/>
          <p:nvPr/>
        </p:nvSpPr>
        <p:spPr>
          <a:xfrm>
            <a:off x="237565" y="98611"/>
            <a:ext cx="11716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create a stored procedure that groups the distance traveled by each flight into three categories. The categories are, short distance travel (SDT) for &gt;=0 AND &lt;= 2000 miles, intermediate distance travel (IDT) for &gt;2000 AND &lt;=6500, and long-distance travel (LDT) for &gt;6500.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06BDE-5242-B911-FA1E-AEADD382254A}"/>
              </a:ext>
            </a:extLst>
          </p:cNvPr>
          <p:cNvSpPr txBox="1"/>
          <p:nvPr/>
        </p:nvSpPr>
        <p:spPr>
          <a:xfrm>
            <a:off x="448235" y="1192305"/>
            <a:ext cx="5360894" cy="584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flight_num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Distance_miles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CASE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WHEN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Distance_miles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&gt;= 0 AND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Distance_miles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2000 THEN 'Short Distance Travel (SDT)'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WHEN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Distance_miles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2000 AND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Distance_miles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6500 THEN 'Intermediate Distance Travel (IDT)'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WHEN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Distance_miles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6500 THEN 'Long Distance Travel (LDT)'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ELSE 'Unknown'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END AS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Distance_Category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FROM routes;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990E2-7BF1-08B7-5D53-F42E5E5F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482" y="1480395"/>
            <a:ext cx="6155693" cy="47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3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AFEE6-E35C-3E1A-474A-C3B1930FE512}"/>
              </a:ext>
            </a:extLst>
          </p:cNvPr>
          <p:cNvSpPr txBox="1"/>
          <p:nvPr/>
        </p:nvSpPr>
        <p:spPr>
          <a:xfrm>
            <a:off x="2662518" y="708212"/>
            <a:ext cx="8220635" cy="66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0" dirty="0">
                <a:solidFill>
                  <a:srgbClr val="4D575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ER diagram for the given airline's database</a:t>
            </a:r>
            <a:r>
              <a:rPr lang="en-US" sz="1800" kern="0" dirty="0">
                <a:solidFill>
                  <a:srgbClr val="4D575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0ABB0-8625-2311-565F-3EA36F39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18" y="1456176"/>
            <a:ext cx="7778640" cy="45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5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16048-92E2-B663-2EE0-E14B2C57F2B7}"/>
              </a:ext>
            </a:extLst>
          </p:cNvPr>
          <p:cNvSpPr txBox="1"/>
          <p:nvPr/>
        </p:nvSpPr>
        <p:spPr>
          <a:xfrm>
            <a:off x="156882" y="71718"/>
            <a:ext cx="118782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extract ticket purchase date, customer ID, class ID and specify if the complimentary services are provided for the specific class using a stored function in stored procedure on the </a:t>
            </a:r>
            <a:r>
              <a:rPr lang="en-US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ticket_details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69B4E-1DC6-4D1A-F8E8-1D0211062AF9}"/>
              </a:ext>
            </a:extLst>
          </p:cNvPr>
          <p:cNvSpPr txBox="1"/>
          <p:nvPr/>
        </p:nvSpPr>
        <p:spPr>
          <a:xfrm>
            <a:off x="304800" y="546848"/>
            <a:ext cx="5271247" cy="629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DELIMITER //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function if exists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IsComplimentaryService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FUNCTION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IsComplimentaryService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class_id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VARCHAR(50)) RETURNS VARCHAR(3) deterministic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 DECLARE result VARCHAR(3);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IF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class_id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Bussiness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OR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class_id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'Economy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Plus'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  SET result = 'Yes';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  SET result = 'No';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END IF;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result;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DELIMITER 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DELIMITER //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procedure if exists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GetTicketDetailsWithComplimentaryService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PROCEDURE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GetTicketDetailsWithComplimentaryService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SELECT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p_date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Purchase_date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class_id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IsComplimentaryService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class_id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complimentary_service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FROM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ticket_details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DELIMITER ;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</a:t>
            </a:r>
            <a:r>
              <a:rPr lang="en-US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GetTicketDetailsWithComplimentaryService</a:t>
            </a:r>
            <a:r>
              <a:rPr lang="en-US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D412A-5D2E-E794-B1D3-D05C51E6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1840"/>
            <a:ext cx="4740051" cy="52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12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429387-FE8E-3E53-7ADB-C0D5A78C54EF}"/>
              </a:ext>
            </a:extLst>
          </p:cNvPr>
          <p:cNvSpPr txBox="1"/>
          <p:nvPr/>
        </p:nvSpPr>
        <p:spPr>
          <a:xfrm>
            <a:off x="206188" y="71718"/>
            <a:ext cx="11743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extract the first record of the customer whose last name ends with Scott using a cursor from the customer table.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5913D-B4D8-4AEB-A343-4F0879DE2F26}"/>
              </a:ext>
            </a:extLst>
          </p:cNvPr>
          <p:cNvSpPr txBox="1"/>
          <p:nvPr/>
        </p:nvSpPr>
        <p:spPr>
          <a:xfrm>
            <a:off x="313765" y="887506"/>
            <a:ext cx="528917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DELIMITER //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PROCEDURE </a:t>
            </a:r>
            <a:r>
              <a:rPr lang="en-US" sz="11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first_record</a:t>
            </a: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 done INT DEFAULT 0;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 </a:t>
            </a:r>
            <a:r>
              <a:rPr lang="en-US" sz="11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c_id</a:t>
            </a: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INT;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 </a:t>
            </a:r>
            <a:r>
              <a:rPr lang="en-US" sz="11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f_name</a:t>
            </a: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VARCHAR(50);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 </a:t>
            </a:r>
            <a:r>
              <a:rPr lang="en-US" sz="11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l_name</a:t>
            </a: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VARCHAR(50);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 cursor_1 CURSOR FOR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11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customer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11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LIKE '%Scott'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LIMIT 1;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 CONTINUE HANDLER FOR NOT FOUND SET done = 1;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cursor_1;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 cursor_1 INTO </a:t>
            </a:r>
            <a:r>
              <a:rPr lang="en-US" sz="11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c_id</a:t>
            </a: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f_name</a:t>
            </a: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l_name</a:t>
            </a: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NOT done THEN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 SELECT </a:t>
            </a:r>
            <a:r>
              <a:rPr lang="en-US" sz="11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c_id</a:t>
            </a: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f_name</a:t>
            </a: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l_name</a:t>
            </a: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ELSE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 SELECT 'No customer with last name ending with Scott found.';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END IF;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 cursor_1;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END//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DELIMITER ;</a:t>
            </a: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</a:t>
            </a:r>
            <a:r>
              <a:rPr lang="en-US" sz="11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first_record</a:t>
            </a:r>
            <a:r>
              <a:rPr lang="en-US" sz="11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947F3-E4C2-839E-C2EE-0C1BA40E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993" y="1233649"/>
            <a:ext cx="6210838" cy="44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8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07130-72C8-8F1E-121A-92CC4837726F}"/>
              </a:ext>
            </a:extLst>
          </p:cNvPr>
          <p:cNvSpPr txBox="1"/>
          <p:nvPr/>
        </p:nvSpPr>
        <p:spPr>
          <a:xfrm>
            <a:off x="528918" y="376518"/>
            <a:ext cx="11062447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create a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route_details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using suitable data types for the fields, such as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route_id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flight_num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origin_airport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destination_airport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aircraft_id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distance_miles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Implement the check constraint for the flight number and unique constraint for the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route_id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fields. Also, make sure that the distance miles field is greater than 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2CDC4-2C83-A5F8-9AE7-1E475894BAD2}"/>
              </a:ext>
            </a:extLst>
          </p:cNvPr>
          <p:cNvSpPr txBox="1"/>
          <p:nvPr/>
        </p:nvSpPr>
        <p:spPr>
          <a:xfrm>
            <a:off x="833719" y="1792941"/>
            <a:ext cx="4589928" cy="4552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TABLE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route_details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Flight_num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VARCHAR(10) NOT NULL,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origin_airport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VARCHAR(255) NOT NULL,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destination_airport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VARCHAR(255) NOT NULL,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aircraft_id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distance_miles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 NOT NULL CHECK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distance_miles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0),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UNIQUE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CHECK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flight_num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LIKE 'FL-%’)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E218B-9AA4-4007-EC1B-5E6463CA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318" y="2260338"/>
            <a:ext cx="5845047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E65BA6-41D9-3EB5-EAB7-2877EAD484CB}"/>
              </a:ext>
            </a:extLst>
          </p:cNvPr>
          <p:cNvSpPr txBox="1"/>
          <p:nvPr/>
        </p:nvSpPr>
        <p:spPr>
          <a:xfrm>
            <a:off x="439271" y="340659"/>
            <a:ext cx="11474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display all the passengers (customers) who have traveled in routes 01 to 25. Take data from the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passengers_on_flights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BC0B8-4845-C57F-4816-5CBBDD0BAA6D}"/>
              </a:ext>
            </a:extLst>
          </p:cNvPr>
          <p:cNvSpPr txBox="1"/>
          <p:nvPr/>
        </p:nvSpPr>
        <p:spPr>
          <a:xfrm>
            <a:off x="600635" y="1138518"/>
            <a:ext cx="4258236" cy="264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DISTINCT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c.customer_id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c.first_name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c.last_name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passengers_on_flights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customer c ON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pof.customer_id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c.customer_id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pof.route_id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01 AND 25;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3CDDDF-A55F-973F-58DA-4282E2D8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48" y="1263989"/>
            <a:ext cx="5591487" cy="44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2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73BB7-A597-3192-0B21-07695707A663}"/>
              </a:ext>
            </a:extLst>
          </p:cNvPr>
          <p:cNvSpPr txBox="1"/>
          <p:nvPr/>
        </p:nvSpPr>
        <p:spPr>
          <a:xfrm>
            <a:off x="394447" y="358588"/>
            <a:ext cx="11232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identify the number of passengers and total revenue in business class from the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ticket_details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C4268-7769-2D05-0EA9-A7EF732C4A37}"/>
              </a:ext>
            </a:extLst>
          </p:cNvPr>
          <p:cNvSpPr txBox="1"/>
          <p:nvPr/>
        </p:nvSpPr>
        <p:spPr>
          <a:xfrm>
            <a:off x="690282" y="1344706"/>
            <a:ext cx="4894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    COUNT(</a:t>
            </a:r>
            <a:r>
              <a:rPr lang="en-US" dirty="0" err="1"/>
              <a:t>no_of_tickets</a:t>
            </a:r>
            <a:r>
              <a:rPr lang="en-US" dirty="0"/>
              <a:t>) AS </a:t>
            </a:r>
            <a:r>
              <a:rPr lang="en-US" dirty="0" err="1"/>
              <a:t>total_passengers</a:t>
            </a:r>
            <a:r>
              <a:rPr lang="en-US" dirty="0"/>
              <a:t>,    SUM(</a:t>
            </a:r>
            <a:r>
              <a:rPr lang="en-US" dirty="0" err="1"/>
              <a:t>no_of_tickets</a:t>
            </a:r>
            <a:r>
              <a:rPr lang="en-US" dirty="0"/>
              <a:t> * </a:t>
            </a:r>
            <a:r>
              <a:rPr lang="en-US" dirty="0" err="1"/>
              <a:t>price_per_ticket</a:t>
            </a:r>
            <a:r>
              <a:rPr lang="en-US" dirty="0"/>
              <a:t>) AS </a:t>
            </a:r>
            <a:r>
              <a:rPr lang="en-US" dirty="0" err="1"/>
              <a:t>total_revenueFROM</a:t>
            </a:r>
            <a:r>
              <a:rPr lang="en-US" dirty="0"/>
              <a:t> </a:t>
            </a:r>
            <a:r>
              <a:rPr lang="en-US" dirty="0" err="1"/>
              <a:t>ticket_detailsWHERE</a:t>
            </a:r>
            <a:r>
              <a:rPr lang="en-US" dirty="0"/>
              <a:t> </a:t>
            </a:r>
            <a:r>
              <a:rPr lang="en-US" dirty="0" err="1"/>
              <a:t>class_id</a:t>
            </a:r>
            <a:r>
              <a:rPr lang="en-US" dirty="0"/>
              <a:t> = '</a:t>
            </a:r>
            <a:r>
              <a:rPr lang="en-US" dirty="0" err="1"/>
              <a:t>Bussiness</a:t>
            </a:r>
            <a:r>
              <a:rPr lang="en-US" dirty="0"/>
              <a:t>';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588AB-5872-47B2-CE9B-BC4E905D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248" y="1036635"/>
            <a:ext cx="6629975" cy="43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9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913093-7199-3719-D0AC-73151C8FEEFA}"/>
              </a:ext>
            </a:extLst>
          </p:cNvPr>
          <p:cNvSpPr txBox="1"/>
          <p:nvPr/>
        </p:nvSpPr>
        <p:spPr>
          <a:xfrm>
            <a:off x="618565" y="331694"/>
            <a:ext cx="1093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display the full name of the customer by extracting the first name and last name from the customer table.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93380-D49F-FC36-B5A8-F7A81D4BCF41}"/>
              </a:ext>
            </a:extLst>
          </p:cNvPr>
          <p:cNvSpPr txBox="1"/>
          <p:nvPr/>
        </p:nvSpPr>
        <p:spPr>
          <a:xfrm>
            <a:off x="860612" y="1344706"/>
            <a:ext cx="4061012" cy="146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 CONCAT(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 ',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full_name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customer;</a:t>
            </a: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CA9AC-704B-D994-BE27-176D595EB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48" y="1255023"/>
            <a:ext cx="5700864" cy="48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3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5B7D7-2BB5-9016-2F84-A39FA0D944F6}"/>
              </a:ext>
            </a:extLst>
          </p:cNvPr>
          <p:cNvSpPr txBox="1"/>
          <p:nvPr/>
        </p:nvSpPr>
        <p:spPr>
          <a:xfrm>
            <a:off x="528918" y="403412"/>
            <a:ext cx="11107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extract the customers who have registered and booked a ticket. Use data from the customer and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ticket_details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873BC-D56D-520B-E116-0F2D1CFFD9E2}"/>
              </a:ext>
            </a:extLst>
          </p:cNvPr>
          <p:cNvSpPr txBox="1"/>
          <p:nvPr/>
        </p:nvSpPr>
        <p:spPr>
          <a:xfrm>
            <a:off x="349625" y="1407459"/>
            <a:ext cx="5199528" cy="205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c.customer_id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c.first_name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c.last_name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 c</a:t>
            </a: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ticket_details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td ON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c.customer_id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td.customer_id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47C17-3D17-48D6-F493-F93FFCF6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04" y="1352839"/>
            <a:ext cx="5342083" cy="491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5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110AEE-8D3F-D9D9-323A-B4DAADB6ED34}"/>
              </a:ext>
            </a:extLst>
          </p:cNvPr>
          <p:cNvSpPr txBox="1"/>
          <p:nvPr/>
        </p:nvSpPr>
        <p:spPr>
          <a:xfrm>
            <a:off x="403412" y="367553"/>
            <a:ext cx="11232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identify the customer’s first name and last name based on their customer ID and brand (Emirates) from the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ticket_details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A5774-B5C3-6D50-56F3-2E67C329D370}"/>
              </a:ext>
            </a:extLst>
          </p:cNvPr>
          <p:cNvSpPr txBox="1"/>
          <p:nvPr/>
        </p:nvSpPr>
        <p:spPr>
          <a:xfrm>
            <a:off x="699247" y="1362635"/>
            <a:ext cx="4715435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c.first_name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c.last_name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FROM customer c</a:t>
            </a: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JOIN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ticket_details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td ON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c.customer_id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td.customer_id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WHERE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td.brand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'Emirates';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4BA81-C1F7-3696-57F3-84687134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82" y="1290883"/>
            <a:ext cx="5616427" cy="47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C93D55-C9B7-F69C-8942-AD9DB286A376}"/>
              </a:ext>
            </a:extLst>
          </p:cNvPr>
          <p:cNvSpPr txBox="1"/>
          <p:nvPr/>
        </p:nvSpPr>
        <p:spPr>
          <a:xfrm>
            <a:off x="385482" y="313765"/>
            <a:ext cx="11340353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identify the customers who have travelled by Economy Plus class using Group By and Having clause on the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passengers_on_flights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FE218-48E7-2317-F207-000997D77D44}"/>
              </a:ext>
            </a:extLst>
          </p:cNvPr>
          <p:cNvSpPr txBox="1"/>
          <p:nvPr/>
        </p:nvSpPr>
        <p:spPr>
          <a:xfrm>
            <a:off x="627529" y="1326776"/>
            <a:ext cx="4437530" cy="313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c.customer_id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c.first_name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c.last_name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passengers_on_flights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customer c ON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pof.customer_id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c.customer_id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pof.class_id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'Economy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Plus'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c.customer_id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c.first_name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c.last_name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COUNT(*) &gt; 0;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0FD7A-5EA1-06FD-288D-3944A960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313" y="1326776"/>
            <a:ext cx="5474267" cy="45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1789</Words>
  <Application>Microsoft Office PowerPoint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Xyz Q</dc:creator>
  <cp:lastModifiedBy>Xyz Q</cp:lastModifiedBy>
  <cp:revision>3</cp:revision>
  <dcterms:created xsi:type="dcterms:W3CDTF">2023-10-05T14:28:39Z</dcterms:created>
  <dcterms:modified xsi:type="dcterms:W3CDTF">2023-10-05T16:33:28Z</dcterms:modified>
</cp:coreProperties>
</file>