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  <p:sldId id="275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0634-EAFE-4C4A-94C1-341364A3D1A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62BCC-A460-4B86-A26E-E043ECF87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3EA21-9C3C-41E7-897E-FE128F5D1B2E}" type="slidenum">
              <a:rPr lang="en-US"/>
              <a:pPr/>
              <a:t>14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000">
                <a:latin typeface="Courier New" pitchFamily="49" charset="0"/>
              </a:rPr>
              <a:t>glClearColor</a:t>
            </a:r>
            <a:r>
              <a:rPr lang="en-US" altLang="zh-TW"/>
              <a:t>-&gt;</a:t>
            </a:r>
            <a:r>
              <a:rPr lang="en-US"/>
              <a:t>Clears the buffer to preset color values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57A5FF0-CFC1-4896-921F-B52AD26F16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04AB-2FF6-4882-97AA-D4339FEE7F1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3268-CD6B-4538-A3CA-D1EBF90E08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documentation/red_book_1.0/" TargetMode="External" /><Relationship Id="rId2" Type="http://schemas.openxmlformats.org/officeDocument/2006/relationships/hyperlink" Target="http://www.opengl.org/documentation/spec.html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www.ceng.metu.edu.tr/courses/ceng477/2005/documents/recitations/opengl.ppt" TargetMode="External" /><Relationship Id="rId4" Type="http://schemas.openxmlformats.org/officeDocument/2006/relationships/hyperlink" Target="http://www.cs.rit.edu/~jdb/cg1/openGLIntro.pdf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ind.com/linux-tutorials/install-opengl-ubuntu-linux/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499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Computer Graphics</a:t>
            </a:r>
            <a:br>
              <a:rPr lang="en-US" dirty="0"/>
            </a:br>
            <a:r>
              <a:rPr lang="en-US" dirty="0"/>
              <a:t>with OpenGL/GLUT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#include &lt;GL/glut.h&gt;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#include &lt;GL/gl.h&gt; </a:t>
            </a:r>
          </a:p>
          <a:p>
            <a:pPr eaLnBrk="1" hangingPunct="1"/>
            <a:endParaRPr lang="en-US" sz="2000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void main(int argc, char** argv)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 </a:t>
            </a:r>
            <a:r>
              <a:rPr lang="en-US" sz="2000">
                <a:latin typeface="Andale Mono" pitchFamily="49" charset="0"/>
              </a:rPr>
              <a:t>int mode = 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GLUT_RGB|GLUT_DOUBLE</a:t>
            </a:r>
            <a:r>
              <a:rPr lang="en-US" sz="2000">
                <a:latin typeface="Courier New" pitchFamily="49" charset="0"/>
              </a:rPr>
              <a:t>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glutInitDisplayMode( mode );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glutInitWindowSize( 500,500 );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glutCreateWindow( “Simple” );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init();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glutDisplayFunc( display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glutKeyboardFunc( key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glutMainLoop();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5638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4114800"/>
            <a:ext cx="21828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Create a window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Named “simple”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with resolution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500 x 500</a:t>
            </a:r>
            <a:r>
              <a:rPr lang="en-US">
                <a:latin typeface="Tahoma" pitchFamily="34" charset="0"/>
              </a:rPr>
              <a:t>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4400"/>
              <a:t>Sample Program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#include &lt;GL/glut.h&gt;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#include &lt;GL/gl.h&gt; </a:t>
            </a:r>
          </a:p>
          <a:p>
            <a:pPr eaLnBrk="1" hangingPunct="1"/>
            <a:endParaRPr lang="en-US" sz="2000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void main(int argc, char** argv)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 </a:t>
            </a:r>
            <a:r>
              <a:rPr lang="en-US" sz="2000">
                <a:latin typeface="Andale Mono" pitchFamily="49" charset="0"/>
              </a:rPr>
              <a:t>int mode = 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GLUT_RGB|GLUT_DOUBLE</a:t>
            </a:r>
            <a:r>
              <a:rPr lang="en-US" sz="2000">
                <a:latin typeface="Courier New" pitchFamily="49" charset="0"/>
              </a:rPr>
              <a:t>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glutInitDisplayMode( mode );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glutInitWindowSize( 500,500 );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glutCreateWindow( “Simple” ); 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    init();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glutDisplayFunc( display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glutKeyboardFunc( key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glutMainLoop();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H="1">
            <a:off x="51054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943600" y="4768850"/>
            <a:ext cx="318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Your OpenGL initialization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code (Optional)</a:t>
            </a:r>
            <a:r>
              <a:rPr lang="en-US">
                <a:latin typeface="Tahoma" pitchFamily="34" charset="0"/>
              </a:rPr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4400"/>
              <a:t>Sample Program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#include &lt;GL/glut.h&gt;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#include &lt;GL/gl.h&gt; </a:t>
            </a:r>
          </a:p>
          <a:p>
            <a:pPr eaLnBrk="1" hangingPunct="1"/>
            <a:endParaRPr lang="en-US" sz="2000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void main(int argc, char** argv)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 </a:t>
            </a:r>
            <a:r>
              <a:rPr lang="en-US" sz="2000">
                <a:latin typeface="Andale Mono" pitchFamily="49" charset="0"/>
              </a:rPr>
              <a:t>int mode = 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GLUT_RGB|GLUT_DOUBLE</a:t>
            </a:r>
            <a:r>
              <a:rPr lang="en-US" sz="2000">
                <a:latin typeface="Courier New" pitchFamily="49" charset="0"/>
              </a:rPr>
              <a:t>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glutInitDisplayMode( mode );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glutInitWindowSize( 500,500 );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glutCreateWindow( “Simple” ); 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init();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glutDisplayFunc( display );</a:t>
            </a:r>
          </a:p>
          <a:p>
            <a:pPr eaLnBrk="1" hangingPunct="1"/>
            <a:r>
              <a:rPr lang="en-US"/>
              <a:t>          </a:t>
            </a:r>
            <a:r>
              <a:rPr lang="en-US" sz="2000" b="1">
                <a:latin typeface="Courier New" pitchFamily="49" charset="0"/>
              </a:rPr>
              <a:t>glutKeyboardFunc(key);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glutMainLoop();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53340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172200" y="5105400"/>
            <a:ext cx="2865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Register your call back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functions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4400"/>
              <a:t>Sample Program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5848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#include &lt;GL/glut.h&gt;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#include &lt;GL/gl.h&gt; </a:t>
            </a:r>
          </a:p>
          <a:p>
            <a:pPr eaLnBrk="1" hangingPunct="1"/>
            <a:endParaRPr lang="en-US" sz="2000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int main(int argc, char** argv)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  </a:t>
            </a:r>
            <a:r>
              <a:rPr lang="en-US" sz="2000">
                <a:latin typeface="Andale Mono" pitchFamily="49" charset="0"/>
              </a:rPr>
              <a:t>int mode = 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GLUT_RGB|GLUT_DOUBLE</a:t>
            </a:r>
            <a:r>
              <a:rPr lang="en-US" sz="2000">
                <a:latin typeface="Courier New" pitchFamily="49" charset="0"/>
              </a:rPr>
              <a:t>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glutInitDisplayMode(mode);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glutInitWindowSize(500,500);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glutCreateWindow(“Simple”); 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init();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glutDisplayFunc(display);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glutKeyboardFunc(key);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glutMainLoop();</a:t>
            </a:r>
            <a:r>
              <a:rPr lang="en-US" sz="2000">
                <a:solidFill>
                  <a:schemeClr val="folHlink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3375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2800">
                <a:solidFill>
                  <a:schemeClr val="tx2"/>
                </a:solidFill>
                <a:latin typeface="Tahoma" pitchFamily="34" charset="0"/>
              </a:rPr>
              <a:t>glutMainLoop()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876800" y="5597525"/>
            <a:ext cx="4086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The program goes into an infinite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loop waiting for events 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581400" y="586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Initialization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Set up whatever state you’re going to use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Don’t need this much detail unless working in 3D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void init( void 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		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glClearColor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(0.0, 0.0, 0.0, 0.0);</a:t>
            </a:r>
            <a:endParaRPr lang="en-US" sz="16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glViewport</a:t>
            </a:r>
            <a:r>
              <a:rPr lang="en-US" sz="1600" dirty="0">
                <a:latin typeface="Courier New" pitchFamily="49" charset="0"/>
              </a:rPr>
              <a:t>(0, 0, width, height);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glMatrixMode</a:t>
            </a:r>
            <a:r>
              <a:rPr lang="en-US" sz="1600" dirty="0">
                <a:latin typeface="Courier New" pitchFamily="49" charset="0"/>
              </a:rPr>
              <a:t>(GL_PROJECTION);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glLoadIdentity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glOrtho</a:t>
            </a:r>
            <a:r>
              <a:rPr lang="en-US" sz="1600" dirty="0">
                <a:latin typeface="Courier New" pitchFamily="49" charset="0"/>
              </a:rPr>
              <a:t>(-10, 10, -10, 10, -10, 20);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glMatrixMode</a:t>
            </a:r>
            <a:r>
              <a:rPr lang="en-US" sz="1600" dirty="0">
                <a:latin typeface="Courier New" pitchFamily="49" charset="0"/>
              </a:rPr>
              <a:t>(GL_MODELVIEW);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glLoadIdentity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glEnable</a:t>
            </a:r>
            <a:r>
              <a:rPr lang="en-US" sz="1600" dirty="0">
                <a:latin typeface="Courier New" pitchFamily="49" charset="0"/>
              </a:rPr>
              <a:t>( GL_LIGHT0 );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glEnable</a:t>
            </a:r>
            <a:r>
              <a:rPr lang="en-US" sz="1600" dirty="0">
                <a:latin typeface="Courier New" pitchFamily="49" charset="0"/>
              </a:rPr>
              <a:t>( GL_LIGHTING 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ahoma" pitchFamily="34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 OpenGL</a:t>
            </a:r>
          </a:p>
        </p:txBody>
      </p:sp>
      <p:graphicFrame>
        <p:nvGraphicFramePr>
          <p:cNvPr id="46191" name="Group 111"/>
          <p:cNvGraphicFramePr>
            <a:graphicFrameLocks noGrp="1"/>
          </p:cNvGraphicFramePr>
          <p:nvPr>
            <p:ph sz="half" idx="2"/>
          </p:nvPr>
        </p:nvGraphicFramePr>
        <p:xfrm>
          <a:off x="914400" y="1601788"/>
          <a:ext cx="7239000" cy="5066665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OpenGL Callback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Keypress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glutKeyboardFunc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leftButtonDown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leftButtonUp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glutMouseFunc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 mouse press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glutMotionFunc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glutPassiveMotionFunc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Resizing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glutReshapeFunc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glutIdleFunc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glutTimerFunc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 to draw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glutDisplayFunc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04925" y="2951162"/>
            <a:ext cx="6705600" cy="3373438"/>
          </a:xfrm>
          <a:noFill/>
          <a:ln/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Geometric Primitives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05800" cy="3886200"/>
          </a:xfrm>
        </p:spPr>
        <p:txBody>
          <a:bodyPr/>
          <a:lstStyle/>
          <a:p>
            <a:r>
              <a:rPr lang="en-US" sz="2800"/>
              <a:t>The geometry is specified by vertices.</a:t>
            </a:r>
          </a:p>
          <a:p>
            <a:r>
              <a:rPr lang="en-US" sz="2800"/>
              <a:t>There are ten primitive types:</a:t>
            </a:r>
          </a:p>
          <a:p>
            <a:endParaRPr lang="en-US" sz="28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14425" y="3095625"/>
            <a:ext cx="7096125" cy="3629025"/>
            <a:chOff x="702" y="1950"/>
            <a:chExt cx="4470" cy="2286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02" y="2754"/>
              <a:ext cx="4470" cy="1482"/>
              <a:chOff x="702" y="2754"/>
              <a:chExt cx="4470" cy="1482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02" y="2892"/>
                <a:ext cx="1320" cy="1344"/>
                <a:chOff x="702" y="2892"/>
                <a:chExt cx="1320" cy="1344"/>
              </a:xfrm>
            </p:grpSpPr>
            <p:sp>
              <p:nvSpPr>
                <p:cNvPr id="38918" name="Rectangle 6"/>
                <p:cNvSpPr>
                  <a:spLocks noChangeArrowheads="1"/>
                </p:cNvSpPr>
                <p:nvPr/>
              </p:nvSpPr>
              <p:spPr bwMode="auto">
                <a:xfrm>
                  <a:off x="702" y="2892"/>
                  <a:ext cx="1164" cy="8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19" name="Rectangle 7"/>
                <p:cNvSpPr>
                  <a:spLocks noChangeArrowheads="1"/>
                </p:cNvSpPr>
                <p:nvPr/>
              </p:nvSpPr>
              <p:spPr bwMode="auto">
                <a:xfrm>
                  <a:off x="858" y="3402"/>
                  <a:ext cx="1164" cy="8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2286" y="3270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702" y="2892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3156" y="2754"/>
                <a:ext cx="1164" cy="8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4008" y="2778"/>
                <a:ext cx="1164" cy="10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2160" y="1950"/>
              <a:ext cx="1926" cy="7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Generating Output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47800"/>
            <a:ext cx="8183562" cy="4745038"/>
          </a:xfrm>
          <a:noFill/>
          <a:ln/>
        </p:spPr>
        <p:txBody>
          <a:bodyPr/>
          <a:lstStyle/>
          <a:p>
            <a:r>
              <a:rPr lang="en-US" dirty="0"/>
              <a:t>Output generated within a </a:t>
            </a:r>
            <a:r>
              <a:rPr lang="en-US" dirty="0" err="1"/>
              <a:t>glBegin</a:t>
            </a:r>
            <a:r>
              <a:rPr lang="en-US" dirty="0"/>
              <a:t>(), </a:t>
            </a:r>
            <a:r>
              <a:rPr lang="en-US" dirty="0" err="1"/>
              <a:t>glEnd</a:t>
            </a:r>
            <a:r>
              <a:rPr lang="en-US" dirty="0"/>
              <a:t>() ‘block’:</a:t>
            </a:r>
          </a:p>
          <a:p>
            <a:pPr lvl="1"/>
            <a:r>
              <a:rPr lang="en-US" dirty="0" err="1"/>
              <a:t>glBegin</a:t>
            </a:r>
            <a:r>
              <a:rPr lang="en-US" dirty="0"/>
              <a:t>(GL_POINTS);</a:t>
            </a:r>
          </a:p>
          <a:p>
            <a:pPr lvl="2"/>
            <a:r>
              <a:rPr lang="en-US" dirty="0"/>
              <a:t>glVertex2d(1.0,1.0);</a:t>
            </a:r>
          </a:p>
          <a:p>
            <a:pPr lvl="2"/>
            <a:r>
              <a:rPr lang="en-US" dirty="0"/>
              <a:t>glVertex2d(2.0,1.0);</a:t>
            </a:r>
          </a:p>
          <a:p>
            <a:pPr lvl="2"/>
            <a:r>
              <a:rPr lang="en-US" dirty="0"/>
              <a:t>glVertex2d(2.0,2.0);</a:t>
            </a:r>
          </a:p>
          <a:p>
            <a:pPr lvl="1"/>
            <a:r>
              <a:rPr lang="en-US" dirty="0" err="1"/>
              <a:t>glEnd</a:t>
            </a:r>
            <a:r>
              <a:rPr lang="en-US" dirty="0"/>
              <a:t>();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78588" y="3125788"/>
            <a:ext cx="1922462" cy="1927225"/>
            <a:chOff x="3524" y="1969"/>
            <a:chExt cx="1211" cy="1214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3529" y="3168"/>
              <a:ext cx="119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 flipV="1">
              <a:off x="4735" y="1975"/>
              <a:ext cx="0" cy="120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524" y="1969"/>
              <a:ext cx="1191" cy="119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629400" y="2667000"/>
            <a:ext cx="155575" cy="1571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620000" y="4575175"/>
            <a:ext cx="155575" cy="1571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715000" y="4600575"/>
            <a:ext cx="155575" cy="1571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Drawing Mode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06563"/>
            <a:ext cx="4500563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glBegin</a:t>
            </a:r>
            <a:r>
              <a:rPr lang="en-US" sz="2400" dirty="0"/>
              <a:t>(</a:t>
            </a:r>
            <a:r>
              <a:rPr lang="en-US" sz="2400" dirty="0" err="1"/>
              <a:t>GLenum</a:t>
            </a:r>
            <a:r>
              <a:rPr lang="en-US" sz="2400" dirty="0"/>
              <a:t> mode)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 includes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GL_POINTS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GL_LINES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GLINE_STRIP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GL_LINE_LOOP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GL_POLYGON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convex only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triangles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quadrilaterals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29200" y="1839913"/>
            <a:ext cx="3200400" cy="1973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 err="1"/>
              <a:t>glBegin</a:t>
            </a:r>
            <a:r>
              <a:rPr lang="en-US" dirty="0"/>
              <a:t>(GL_POLYGON);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glVertex2d(1.0,1.0);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glVertex2d(2.0,1.0);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glVertex2d(2.0,2.0);</a:t>
            </a:r>
          </a:p>
          <a:p>
            <a:pPr>
              <a:spcBef>
                <a:spcPct val="20000"/>
              </a:spcBef>
            </a:pPr>
            <a:r>
              <a:rPr lang="en-US" dirty="0" err="1"/>
              <a:t>glEnd</a:t>
            </a:r>
            <a:r>
              <a:rPr lang="en-US" dirty="0"/>
              <a:t>();</a:t>
            </a:r>
          </a:p>
          <a:p>
            <a:pPr latinLnBrk="1"/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48388" y="4205288"/>
            <a:ext cx="1922462" cy="1927225"/>
            <a:chOff x="3337" y="2649"/>
            <a:chExt cx="1211" cy="1214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3342" y="3848"/>
              <a:ext cx="119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V="1">
              <a:off x="4548" y="2655"/>
              <a:ext cx="0" cy="120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3337" y="2649"/>
              <a:ext cx="1191" cy="119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Freeform 9"/>
          <p:cNvSpPr>
            <a:spLocks/>
          </p:cNvSpPr>
          <p:nvPr/>
        </p:nvSpPr>
        <p:spPr bwMode="auto">
          <a:xfrm>
            <a:off x="6164263" y="4211638"/>
            <a:ext cx="1906587" cy="190658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1200" y="1200"/>
              </a:cxn>
              <a:cxn ang="0">
                <a:pos x="0" y="1200"/>
              </a:cxn>
              <a:cxn ang="0">
                <a:pos x="1200" y="0"/>
              </a:cxn>
            </a:cxnLst>
            <a:rect l="0" t="0" r="r" b="b"/>
            <a:pathLst>
              <a:path w="1201" h="1201">
                <a:moveTo>
                  <a:pt x="1200" y="0"/>
                </a:moveTo>
                <a:lnTo>
                  <a:pt x="1200" y="1200"/>
                </a:lnTo>
                <a:lnTo>
                  <a:pt x="0" y="1200"/>
                </a:lnTo>
                <a:lnTo>
                  <a:pt x="120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glVertex</a:t>
            </a:r>
            <a:r>
              <a:rPr lang="en-US" b="1" i="0" dirty="0" err="1"/>
              <a:t>nt</a:t>
            </a:r>
            <a:endParaRPr lang="en-US" b="1" i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1763" y="1684338"/>
            <a:ext cx="7437437" cy="456406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dirty="0"/>
              <a:t>glVertex2d(</a:t>
            </a:r>
            <a:r>
              <a:rPr lang="en-US" sz="2800" dirty="0" err="1"/>
              <a:t>GLdouble</a:t>
            </a:r>
            <a:r>
              <a:rPr lang="en-US" sz="2800" dirty="0"/>
              <a:t> x, </a:t>
            </a:r>
            <a:r>
              <a:rPr lang="en-US" sz="2800" dirty="0" err="1"/>
              <a:t>GLdouble</a:t>
            </a:r>
            <a:r>
              <a:rPr lang="en-US" sz="2800" dirty="0"/>
              <a:t> y);</a:t>
            </a:r>
          </a:p>
          <a:p>
            <a:r>
              <a:rPr lang="en-US" sz="2800" dirty="0"/>
              <a:t>glVertex3f(</a:t>
            </a:r>
            <a:r>
              <a:rPr lang="en-US" sz="2800" dirty="0" err="1"/>
              <a:t>GLfloat</a:t>
            </a:r>
            <a:r>
              <a:rPr lang="en-US" sz="2800" dirty="0"/>
              <a:t> x, </a:t>
            </a:r>
            <a:r>
              <a:rPr lang="en-US" sz="2800" dirty="0" err="1"/>
              <a:t>GLfloat</a:t>
            </a:r>
            <a:r>
              <a:rPr lang="en-US" sz="2800" dirty="0"/>
              <a:t> y, </a:t>
            </a:r>
            <a:r>
              <a:rPr lang="en-US" sz="2800" dirty="0" err="1"/>
              <a:t>GLfloat</a:t>
            </a:r>
            <a:r>
              <a:rPr lang="en-US" sz="2800" dirty="0"/>
              <a:t> z);</a:t>
            </a:r>
          </a:p>
          <a:p>
            <a:r>
              <a:rPr lang="en-US" sz="2800" dirty="0"/>
              <a:t>glVertex2i(</a:t>
            </a:r>
            <a:r>
              <a:rPr lang="en-US" sz="2800" dirty="0" err="1"/>
              <a:t>GLint</a:t>
            </a:r>
            <a:r>
              <a:rPr lang="en-US" sz="2800" dirty="0"/>
              <a:t> x, </a:t>
            </a:r>
            <a:r>
              <a:rPr lang="en-US" sz="2800" dirty="0" err="1"/>
              <a:t>GLint</a:t>
            </a:r>
            <a:r>
              <a:rPr lang="en-US" sz="2800" dirty="0"/>
              <a:t> y);</a:t>
            </a:r>
          </a:p>
          <a:p>
            <a:r>
              <a:rPr lang="en-US" sz="2800" dirty="0"/>
              <a:t>glVertex3d(</a:t>
            </a:r>
            <a:r>
              <a:rPr lang="en-US" sz="2800" dirty="0" err="1"/>
              <a:t>GLdouble</a:t>
            </a:r>
            <a:r>
              <a:rPr lang="en-US" sz="2800" dirty="0"/>
              <a:t> </a:t>
            </a:r>
            <a:r>
              <a:rPr lang="en-US" sz="2800" dirty="0" err="1"/>
              <a:t>x,GLdouble</a:t>
            </a:r>
            <a:r>
              <a:rPr lang="en-US" sz="2800" dirty="0"/>
              <a:t> y,</a:t>
            </a:r>
            <a:br>
              <a:rPr lang="en-US" sz="2800" dirty="0"/>
            </a:br>
            <a:r>
              <a:rPr lang="en-US" sz="2800" dirty="0"/>
              <a:t>					</a:t>
            </a:r>
            <a:r>
              <a:rPr lang="en-US" sz="2800" dirty="0" err="1"/>
              <a:t>GLdouble</a:t>
            </a:r>
            <a:r>
              <a:rPr lang="en-US" sz="2800" dirty="0"/>
              <a:t> z);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glVertex4f(</a:t>
            </a:r>
            <a:r>
              <a:rPr lang="en-US" dirty="0" err="1"/>
              <a:t>GLdouble</a:t>
            </a:r>
            <a:r>
              <a:rPr lang="en-US" dirty="0"/>
              <a:t> x, </a:t>
            </a:r>
            <a:r>
              <a:rPr lang="en-US" dirty="0" err="1"/>
              <a:t>GLdouble</a:t>
            </a:r>
            <a:r>
              <a:rPr lang="en-US" dirty="0"/>
              <a:t> y,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GLdouble</a:t>
            </a:r>
            <a:r>
              <a:rPr lang="en-US" dirty="0"/>
              <a:t> z, </a:t>
            </a:r>
            <a:r>
              <a:rPr lang="en-US" dirty="0" err="1"/>
              <a:t>GLdouble</a:t>
            </a:r>
            <a:r>
              <a:rPr lang="en-US" dirty="0"/>
              <a:t> w);</a:t>
            </a:r>
          </a:p>
          <a:p>
            <a:endParaRPr lang="en-US" sz="2800" dirty="0"/>
          </a:p>
          <a:p>
            <a:pPr lvl="1"/>
            <a:r>
              <a:rPr lang="en-US" sz="2400" dirty="0"/>
              <a:t>n = 2,3,4</a:t>
            </a:r>
          </a:p>
          <a:p>
            <a:pPr lvl="1"/>
            <a:r>
              <a:rPr lang="en-US" sz="2400" dirty="0"/>
              <a:t>t = d, f, i, s for double, float, integer, and short.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interface to graphics hardware</a:t>
            </a:r>
          </a:p>
          <a:p>
            <a:r>
              <a:rPr lang="en-US" dirty="0"/>
              <a:t>Graphics rendering API (Low Level)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High-quality color images composed of geometric and image primitives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Window system independent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Operating system independent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Shading and Colours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Shading properties</a:t>
            </a:r>
          </a:p>
          <a:p>
            <a:pPr lvl="1"/>
            <a:r>
              <a:rPr lang="en-US" sz="2400" dirty="0" err="1"/>
              <a:t>glShadeModel</a:t>
            </a:r>
            <a:r>
              <a:rPr lang="en-US" sz="2400" dirty="0"/>
              <a:t>(GL_SMOOTH | GL_FLAT)</a:t>
            </a:r>
          </a:p>
          <a:p>
            <a:r>
              <a:rPr lang="en-US" sz="2800" dirty="0" err="1"/>
              <a:t>Colour</a:t>
            </a:r>
            <a:r>
              <a:rPr lang="en-US" sz="2800" dirty="0"/>
              <a:t> </a:t>
            </a:r>
          </a:p>
          <a:p>
            <a:pPr lvl="1"/>
            <a:r>
              <a:rPr lang="en-US" sz="2400" dirty="0" err="1"/>
              <a:t>glColorNT</a:t>
            </a:r>
            <a:r>
              <a:rPr lang="en-US" sz="2400" dirty="0"/>
              <a:t>{V}(</a:t>
            </a:r>
            <a:r>
              <a:rPr lang="en-US" sz="2400" dirty="0" err="1"/>
              <a:t>r,g,b</a:t>
            </a:r>
            <a:r>
              <a:rPr lang="en-US" sz="2400" dirty="0"/>
              <a:t>,{a})</a:t>
            </a:r>
          </a:p>
          <a:p>
            <a:pPr lvl="2"/>
            <a:r>
              <a:rPr lang="en-US" dirty="0"/>
              <a:t>N=3,4</a:t>
            </a:r>
          </a:p>
          <a:p>
            <a:pPr lvl="2"/>
            <a:r>
              <a:rPr lang="en-US" dirty="0"/>
              <a:t>T=</a:t>
            </a:r>
            <a:r>
              <a:rPr lang="en-US" dirty="0" err="1"/>
              <a:t>b,s,i,ub,ui,us</a:t>
            </a:r>
            <a:endParaRPr lang="en-US" dirty="0"/>
          </a:p>
          <a:p>
            <a:pPr lvl="2"/>
            <a:r>
              <a:rPr lang="en-US" dirty="0"/>
              <a:t>v implies passing a pointer to array of </a:t>
            </a:r>
            <a:r>
              <a:rPr lang="en-US" dirty="0" err="1"/>
              <a:t>colours</a:t>
            </a:r>
            <a:endParaRPr lang="en-US" sz="2000" dirty="0"/>
          </a:p>
          <a:p>
            <a:pPr lvl="2"/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Lights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enable a light with materials</a:t>
            </a:r>
          </a:p>
          <a:p>
            <a:pPr lvl="1"/>
            <a:r>
              <a:rPr lang="en-US"/>
              <a:t>GLfloat light_pos ={ 1.0, 2.0, 1.0, 0.0}</a:t>
            </a:r>
          </a:p>
          <a:p>
            <a:pPr lvl="1"/>
            <a:r>
              <a:rPr lang="en-US"/>
              <a:t>glLightfv(GL_LIGHT0, GL_POSITION, light_pos)</a:t>
            </a:r>
          </a:p>
          <a:p>
            <a:pPr lvl="1"/>
            <a:r>
              <a:rPr lang="en-US"/>
              <a:t>glEnable(GL_LIGHTING)</a:t>
            </a:r>
          </a:p>
          <a:p>
            <a:pPr lvl="1"/>
            <a:r>
              <a:rPr lang="en-US"/>
              <a:t>glEnable(GL_LIGHT0)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Vertices and Primitives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 marL="533400" indent="-533400"/>
            <a:r>
              <a:rPr lang="en-US" sz="2800"/>
              <a:t>Between glBegin/ glEnd, those opengl commands are allowed:</a:t>
            </a:r>
          </a:p>
          <a:p>
            <a:pPr marL="533400" indent="-533400"/>
            <a:endParaRPr lang="en-US" sz="1000"/>
          </a:p>
          <a:p>
            <a:pPr marL="914400" lvl="1" indent="-457200"/>
            <a:r>
              <a:rPr lang="en-US" sz="2400"/>
              <a:t>glVertex*() : set vertex coordinates</a:t>
            </a:r>
          </a:p>
          <a:p>
            <a:pPr marL="914400" lvl="1" indent="-457200"/>
            <a:r>
              <a:rPr lang="en-US" sz="2400"/>
              <a:t>glColor*() : set current color</a:t>
            </a:r>
          </a:p>
          <a:p>
            <a:pPr marL="914400" lvl="1" indent="-457200"/>
            <a:r>
              <a:rPr lang="en-US" sz="2400"/>
              <a:t>glIndex*() : set current color index</a:t>
            </a:r>
          </a:p>
          <a:p>
            <a:pPr marL="914400" lvl="1" indent="-457200"/>
            <a:r>
              <a:rPr lang="en-US" sz="2400"/>
              <a:t>glNormal*() : set normal vector coordinates (Light.)</a:t>
            </a:r>
          </a:p>
          <a:p>
            <a:pPr marL="914400" lvl="1" indent="-457200"/>
            <a:r>
              <a:rPr lang="en-US" sz="2400"/>
              <a:t>glTexCoord*() : set texture coordinates (Texture)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886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400" dirty="0">
                <a:hlinkClick r:id="rId2"/>
              </a:rPr>
              <a:t>http://www.opengl.org/documentation/spec.html</a:t>
            </a: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400" dirty="0">
                <a:hlinkClick r:id="rId3"/>
              </a:rPr>
              <a:t>http://www.opengl.org/documentation/red_book_1.0/</a:t>
            </a: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400" dirty="0">
                <a:hlinkClick r:id="rId4"/>
              </a:rPr>
              <a:t>http://www.cs.rit.edu/~jdb/cg1/openGLIntro.pdf</a:t>
            </a: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sz="2400" dirty="0"/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400" dirty="0">
                <a:hlinkClick r:id="rId5"/>
              </a:rPr>
              <a:t>http://www.</a:t>
            </a:r>
            <a:r>
              <a:rPr lang="en-US" sz="2400" b="1" dirty="0">
                <a:hlinkClick r:id="rId5"/>
              </a:rPr>
              <a:t>ceng</a:t>
            </a:r>
            <a:r>
              <a:rPr lang="en-US" sz="2400" dirty="0">
                <a:hlinkClick r:id="rId5"/>
              </a:rPr>
              <a:t>.</a:t>
            </a:r>
            <a:r>
              <a:rPr lang="en-US" sz="2400" b="1" dirty="0">
                <a:hlinkClick r:id="rId5"/>
              </a:rPr>
              <a:t>metu</a:t>
            </a:r>
            <a:r>
              <a:rPr lang="en-US" sz="2400" dirty="0">
                <a:hlinkClick r:id="rId5"/>
              </a:rPr>
              <a:t>.edu.tr/courses/</a:t>
            </a:r>
            <a:r>
              <a:rPr lang="en-US" sz="2400" b="1" dirty="0">
                <a:hlinkClick r:id="rId5"/>
              </a:rPr>
              <a:t>ceng</a:t>
            </a:r>
            <a:r>
              <a:rPr lang="en-US" sz="2400" dirty="0">
                <a:hlinkClick r:id="rId5"/>
              </a:rPr>
              <a:t>477/2005/documents/recitations/</a:t>
            </a:r>
            <a:r>
              <a:rPr lang="en-US" sz="2400" b="1" dirty="0">
                <a:hlinkClick r:id="rId5"/>
              </a:rPr>
              <a:t>opengl</a:t>
            </a:r>
            <a:r>
              <a:rPr lang="en-US" sz="2400" dirty="0">
                <a:hlinkClick r:id="rId5"/>
              </a:rPr>
              <a:t>.ppt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OpenGL Basics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7800" y="5448300"/>
            <a:ext cx="381000" cy="2286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447800" y="62103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704975" y="5838825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1914525" y="57245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362200" y="59817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133600" y="6362700"/>
            <a:ext cx="3048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47800" y="5829300"/>
            <a:ext cx="76200" cy="2286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790825" y="6019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895975" y="6019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352800" y="5572125"/>
            <a:ext cx="2257425" cy="914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Graphics Pipeline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3581400"/>
          </a:xfrm>
          <a:noFill/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145000"/>
              </a:lnSpc>
            </a:pPr>
            <a:r>
              <a:rPr lang="en-US" dirty="0"/>
              <a:t>Rendering</a:t>
            </a: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en-US" sz="2400" dirty="0"/>
              <a:t>Typically execution of OpenGL commands</a:t>
            </a: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en-US" sz="2400" dirty="0"/>
              <a:t>Converting geometric/mathematical object descriptions into frame buffer values </a:t>
            </a:r>
            <a:endParaRPr lang="en-US" sz="600" dirty="0"/>
          </a:p>
          <a:p>
            <a:pPr>
              <a:lnSpc>
                <a:spcPct val="145000"/>
              </a:lnSpc>
            </a:pPr>
            <a:r>
              <a:rPr lang="en-US" dirty="0"/>
              <a:t>OpenGL can render: </a:t>
            </a: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en-US" dirty="0"/>
              <a:t>Geometric primitives </a:t>
            </a:r>
          </a:p>
          <a:p>
            <a:pPr lvl="2">
              <a:lnSpc>
                <a:spcPct val="145000"/>
              </a:lnSpc>
              <a:buFont typeface="Wingdings" pitchFamily="2" charset="2"/>
              <a:buChar char="Ø"/>
            </a:pPr>
            <a:r>
              <a:rPr lang="en-US" sz="1800" dirty="0"/>
              <a:t>Lines, points, polygons, etc…</a:t>
            </a: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en-US" dirty="0"/>
              <a:t>Bitmaps and Images</a:t>
            </a:r>
          </a:p>
          <a:p>
            <a:pPr lvl="2">
              <a:lnSpc>
                <a:spcPct val="145000"/>
              </a:lnSpc>
              <a:buFont typeface="Wingdings" pitchFamily="2" charset="2"/>
              <a:buChar char="Ø"/>
            </a:pPr>
            <a:r>
              <a:rPr lang="en-US" sz="1800" dirty="0"/>
              <a:t>Images and geometry linked through</a:t>
            </a:r>
          </a:p>
          <a:p>
            <a:pPr lvl="2">
              <a:lnSpc>
                <a:spcPct val="145000"/>
              </a:lnSpc>
              <a:buFont typeface="Wingdings" pitchFamily="2" charset="2"/>
              <a:buChar char="Ø"/>
            </a:pPr>
            <a:r>
              <a:rPr lang="en-US" sz="1800" dirty="0"/>
              <a:t>   texture mapping</a:t>
            </a:r>
          </a:p>
          <a:p>
            <a:pPr lvl="2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OpenGL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Several levels of abstraction are provided </a:t>
            </a:r>
          </a:p>
          <a:p>
            <a:r>
              <a:rPr lang="en-IN" sz="2800" dirty="0"/>
              <a:t>GL – Lowest level: vertex, matrix manipulation </a:t>
            </a:r>
          </a:p>
          <a:p>
            <a:pPr lvl="1"/>
            <a:r>
              <a:rPr lang="en-IN" sz="2400" dirty="0"/>
              <a:t> glVertex3f(</a:t>
            </a:r>
            <a:r>
              <a:rPr lang="en-IN" sz="2400" dirty="0" err="1"/>
              <a:t>point.x</a:t>
            </a:r>
            <a:r>
              <a:rPr lang="en-IN" sz="2400" dirty="0"/>
              <a:t>, </a:t>
            </a:r>
            <a:r>
              <a:rPr lang="en-IN" sz="2400" dirty="0" err="1"/>
              <a:t>point.y</a:t>
            </a:r>
            <a:r>
              <a:rPr lang="en-IN" sz="2400" dirty="0"/>
              <a:t>, </a:t>
            </a:r>
            <a:r>
              <a:rPr lang="en-IN" sz="2400" dirty="0" err="1"/>
              <a:t>point.z</a:t>
            </a:r>
            <a:r>
              <a:rPr lang="en-IN" sz="2400" dirty="0"/>
              <a:t>) </a:t>
            </a:r>
          </a:p>
          <a:p>
            <a:r>
              <a:rPr lang="en-IN" sz="2800" dirty="0"/>
              <a:t>GLU – Helper functions for shapes, transformations 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err="1"/>
              <a:t>gluPerspective</a:t>
            </a:r>
            <a:r>
              <a:rPr lang="en-IN" sz="2400" dirty="0"/>
              <a:t>( </a:t>
            </a:r>
            <a:r>
              <a:rPr lang="en-IN" sz="2400" dirty="0" err="1"/>
              <a:t>fovy</a:t>
            </a:r>
            <a:r>
              <a:rPr lang="en-IN" sz="2400" dirty="0"/>
              <a:t>, aspect, near, far )</a:t>
            </a:r>
          </a:p>
          <a:p>
            <a:r>
              <a:rPr lang="en-IN" sz="2800" dirty="0"/>
              <a:t>GLUT – Highest level: Window and interface management 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err="1"/>
              <a:t>glutSwapBuffers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44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and GLUT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GLUT (</a:t>
            </a:r>
            <a:r>
              <a:rPr lang="en-US" altLang="zh-TW" dirty="0">
                <a:ea typeface="新細明體" pitchFamily="18" charset="-120"/>
              </a:rPr>
              <a:t>OpenGL Utility Toolkit)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An auxiliary library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 portable windowing API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Easier to show the output of your OpenGL application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Not officially part of OpenGL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Handles: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Window creation,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OS system calls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Mouse buttons, movement, keyboard, etc…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Callbacks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to install GLUT?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Follow the link to install and run glut library </a:t>
            </a:r>
          </a:p>
          <a:p>
            <a:pPr marL="609600" indent="-609600">
              <a:lnSpc>
                <a:spcPct val="90000"/>
              </a:lnSpc>
            </a:pPr>
            <a:r>
              <a:rPr lang="en-IN" sz="2800" dirty="0">
                <a:hlinkClick r:id="rId2"/>
              </a:rPr>
              <a:t>http://www.codebind.com/linux-tutorials/install-opengl-ubuntu-linux/</a:t>
            </a:r>
            <a:endParaRPr lang="en-US" altLang="zh-TW" sz="2800" dirty="0">
              <a:ea typeface="新細明體" pitchFamily="18" charset="-12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Header Files: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#include &lt;GL/</a:t>
            </a:r>
            <a:r>
              <a:rPr lang="en-US" altLang="zh-TW" sz="2400" dirty="0" err="1">
                <a:ea typeface="新細明體" pitchFamily="18" charset="-120"/>
              </a:rPr>
              <a:t>glut.h</a:t>
            </a:r>
            <a:r>
              <a:rPr lang="en-US" altLang="zh-TW" sz="2400" dirty="0">
                <a:ea typeface="新細明體" pitchFamily="18" charset="-120"/>
              </a:rPr>
              <a:t>&gt;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>
                <a:sym typeface="Tahoma" pitchFamily="34" charset="0"/>
              </a:rPr>
              <a:t>#include &lt;GL/</a:t>
            </a:r>
            <a:r>
              <a:rPr lang="en-US" sz="2400" dirty="0" err="1">
                <a:sym typeface="Tahoma" pitchFamily="34" charset="0"/>
              </a:rPr>
              <a:t>gl.h</a:t>
            </a:r>
            <a:r>
              <a:rPr lang="en-US" sz="2400" dirty="0">
                <a:sym typeface="Tahoma" pitchFamily="34" charset="0"/>
              </a:rPr>
              <a:t>&gt;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Include glut automatically includes other header files</a:t>
            </a:r>
          </a:p>
          <a:p>
            <a:pPr marL="990600" lvl="1" indent="-533400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marL="990600" lvl="1" indent="-533400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 Basics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Application Structure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Configure and open window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Initialize OpenGL state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Register input callback functions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render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resize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input: keyboard, mouse, etc.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Enter event processing loop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Program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5848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ahoma" pitchFamily="34" charset="0"/>
              </a:rPr>
              <a:t>#include &lt;GL/</a:t>
            </a:r>
            <a:r>
              <a:rPr lang="en-US" sz="2000" dirty="0" err="1">
                <a:latin typeface="Tahoma" pitchFamily="34" charset="0"/>
              </a:rPr>
              <a:t>glut.h</a:t>
            </a:r>
            <a:r>
              <a:rPr lang="en-US" sz="2000" dirty="0">
                <a:latin typeface="Tahoma" pitchFamily="34" charset="0"/>
              </a:rPr>
              <a:t>&gt;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#include &lt;GL/</a:t>
            </a:r>
            <a:r>
              <a:rPr lang="en-US" sz="2000" dirty="0" err="1">
                <a:latin typeface="Tahoma" pitchFamily="34" charset="0"/>
              </a:rPr>
              <a:t>gl.h</a:t>
            </a:r>
            <a:r>
              <a:rPr lang="en-US" sz="2000" dirty="0">
                <a:latin typeface="Tahoma" pitchFamily="34" charset="0"/>
              </a:rPr>
              <a:t>&gt; </a:t>
            </a:r>
          </a:p>
          <a:p>
            <a:pPr eaLnBrk="1" hangingPunct="1"/>
            <a:endParaRPr lang="en-US" sz="2000" dirty="0">
              <a:latin typeface="Tahoma" pitchFamily="34" charset="0"/>
            </a:endParaRPr>
          </a:p>
          <a:p>
            <a:pPr eaLnBrk="1" hangingPunct="1"/>
            <a:r>
              <a:rPr lang="en-US" sz="2000" dirty="0">
                <a:latin typeface="Tahoma" pitchFamily="34" charset="0"/>
              </a:rPr>
              <a:t>void main(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argc</a:t>
            </a:r>
            <a:r>
              <a:rPr lang="en-US" sz="2000" dirty="0">
                <a:latin typeface="Tahoma" pitchFamily="34" charset="0"/>
              </a:rPr>
              <a:t>, char** </a:t>
            </a:r>
            <a:r>
              <a:rPr lang="en-US" sz="2000" dirty="0" err="1">
                <a:latin typeface="Tahoma" pitchFamily="34" charset="0"/>
              </a:rPr>
              <a:t>argv</a:t>
            </a:r>
            <a:r>
              <a:rPr lang="en-US" sz="2000" dirty="0">
                <a:latin typeface="Tahoma" pitchFamily="34" charset="0"/>
              </a:rPr>
              <a:t>) 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        </a:t>
            </a:r>
            <a:r>
              <a:rPr lang="en-US" sz="2000" dirty="0" err="1">
                <a:solidFill>
                  <a:schemeClr val="tx2"/>
                </a:solidFill>
                <a:latin typeface="Andale Mono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Andale Mono" pitchFamily="49" charset="0"/>
              </a:rPr>
              <a:t> mode = GLUT_RGB|GLUT_DOUBLE;</a:t>
            </a:r>
            <a:r>
              <a:rPr lang="en-US" sz="2000" dirty="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Andale Mono" pitchFamily="49" charset="0"/>
              </a:rPr>
              <a:t>glutInitDisplayMode</a:t>
            </a:r>
            <a:r>
              <a:rPr lang="en-US" sz="2000" dirty="0">
                <a:solidFill>
                  <a:schemeClr val="tx2"/>
                </a:solidFill>
                <a:latin typeface="Andale Mono" pitchFamily="49" charset="0"/>
              </a:rPr>
              <a:t>( mode );</a:t>
            </a:r>
          </a:p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 dirty="0" err="1">
                <a:latin typeface="Andale Mono" pitchFamily="49" charset="0"/>
              </a:rPr>
              <a:t>glutInitWindowSize</a:t>
            </a:r>
            <a:r>
              <a:rPr lang="en-US" sz="2000" dirty="0">
                <a:latin typeface="Andale Mono" pitchFamily="49" charset="0"/>
              </a:rPr>
              <a:t>( 500,500 );</a:t>
            </a:r>
            <a:r>
              <a:rPr lang="en-US" sz="2000" b="1" dirty="0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</a:t>
            </a:r>
            <a:r>
              <a:rPr lang="en-US" sz="2000" dirty="0" err="1">
                <a:latin typeface="Andale Mono" pitchFamily="49" charset="0"/>
              </a:rPr>
              <a:t>glutCreateWindow</a:t>
            </a:r>
            <a:r>
              <a:rPr lang="en-US" sz="2000" dirty="0">
                <a:latin typeface="Andale Mono" pitchFamily="49" charset="0"/>
              </a:rPr>
              <a:t>( “Simple” );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init();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</a:t>
            </a:r>
            <a:r>
              <a:rPr lang="en-US" sz="2000" dirty="0" err="1">
                <a:latin typeface="Andale Mono" pitchFamily="49" charset="0"/>
              </a:rPr>
              <a:t>glutDisplayFunc</a:t>
            </a:r>
            <a:r>
              <a:rPr lang="en-US" sz="2000" dirty="0">
                <a:latin typeface="Andale Mono" pitchFamily="49" charset="0"/>
              </a:rPr>
              <a:t>( display );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</a:t>
            </a:r>
            <a:r>
              <a:rPr lang="en-US" sz="2000" dirty="0" err="1">
                <a:latin typeface="Andale Mono" pitchFamily="49" charset="0"/>
              </a:rPr>
              <a:t>glutKeyboardFunc</a:t>
            </a:r>
            <a:r>
              <a:rPr lang="en-US" sz="2000" dirty="0">
                <a:latin typeface="Andale Mono" pitchFamily="49" charset="0"/>
              </a:rPr>
              <a:t>( key ); </a:t>
            </a:r>
          </a:p>
          <a:p>
            <a:pPr eaLnBrk="1" hangingPunct="1"/>
            <a:r>
              <a:rPr lang="en-US" sz="2000" dirty="0">
                <a:latin typeface="Andale Mono" pitchFamily="49" charset="0"/>
              </a:rPr>
              <a:t>    </a:t>
            </a:r>
            <a:r>
              <a:rPr lang="en-US" sz="2000" dirty="0" err="1">
                <a:latin typeface="Andale Mono" pitchFamily="49" charset="0"/>
              </a:rPr>
              <a:t>glutMainLoop</a:t>
            </a:r>
            <a:r>
              <a:rPr lang="en-US" sz="2000" dirty="0">
                <a:latin typeface="Andale Mono" pitchFamily="49" charset="0"/>
              </a:rPr>
              <a:t>(); 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848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#include &lt;GL/glut.h&gt;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#include &lt;GL/gl.h&gt; </a:t>
            </a:r>
          </a:p>
          <a:p>
            <a:pPr eaLnBrk="1" hangingPunct="1"/>
            <a:endParaRPr lang="en-US" sz="2000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void main(int argc, char** argv)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int mode =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GLUT_RGB|GLUT_DOUBLE;</a:t>
            </a:r>
            <a:r>
              <a:rPr lang="en-US" sz="2000"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glutInitDisplayMode( mode );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sz="2000">
                <a:latin typeface="Andale Mono" pitchFamily="49" charset="0"/>
              </a:rPr>
              <a:t>glutInitWindowSize( 500,500 );</a:t>
            </a:r>
            <a:r>
              <a:rPr lang="en-US" sz="2000" b="1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glutCreateWindow( “Simple”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init();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glutDisplayFunc( display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glutKeyboardFunc( key ); </a:t>
            </a:r>
          </a:p>
          <a:p>
            <a:pPr eaLnBrk="1" hangingPunct="1"/>
            <a:r>
              <a:rPr lang="en-US" sz="2000">
                <a:latin typeface="Andale Mono" pitchFamily="49" charset="0"/>
              </a:rPr>
              <a:t>    glutMainLoop(); 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53340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80138" y="3886200"/>
            <a:ext cx="283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Specify the display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Mode – RGB or color 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Index, single or double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Buffer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4400"/>
              <a:t>Sample Program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1334</Words>
  <Application>Microsoft Office PowerPoint</Application>
  <PresentationFormat>On-screen Show (4:3)</PresentationFormat>
  <Paragraphs>272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 Computer Graphics with OpenGL/GLUT</vt:lpstr>
      <vt:lpstr>What is OpenGL?</vt:lpstr>
      <vt:lpstr>OpenGL Basics</vt:lpstr>
      <vt:lpstr>OpenGL Hierarchy</vt:lpstr>
      <vt:lpstr>OpenGL and GLUT</vt:lpstr>
      <vt:lpstr>How to install GLUT?</vt:lpstr>
      <vt:lpstr>GLUT Basics</vt:lpstr>
      <vt:lpstr>Sample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Initialization</vt:lpstr>
      <vt:lpstr>Events in OpenGL</vt:lpstr>
      <vt:lpstr>OpenGL Geometric Primitives</vt:lpstr>
      <vt:lpstr>Generating Output</vt:lpstr>
      <vt:lpstr>Drawing Mode</vt:lpstr>
      <vt:lpstr>glVertexnt</vt:lpstr>
      <vt:lpstr>Shading and Colours</vt:lpstr>
      <vt:lpstr>Lights</vt:lpstr>
      <vt:lpstr>Vertices and Primitives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Computer Graphics with OpenGL/GLUT</dc:title>
  <dc:creator>RD</dc:creator>
  <cp:lastModifiedBy>Gourav Ahlawat</cp:lastModifiedBy>
  <cp:revision>18</cp:revision>
  <dcterms:created xsi:type="dcterms:W3CDTF">2016-01-04T07:05:51Z</dcterms:created>
  <dcterms:modified xsi:type="dcterms:W3CDTF">2024-01-08T09:09:08Z</dcterms:modified>
</cp:coreProperties>
</file>