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3" r:id="rId26"/>
    <p:sldId id="284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299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5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7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BBF9D39-81A6-4D81-A2DA-005741579C2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8D68EE8-574E-4C08-82B4-055DAF9C5E1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ot5.net/3-best-iot-companies-in-usa-on-storage-and-distribution-applications/iot-technology-2/" TargetMode="External"/><Relationship Id="rId7" Type="http://schemas.openxmlformats.org/officeDocument/2006/relationships/hyperlink" Target="https://datacenterfrontier.com/hyperconnected-data-centers-hybrid-cloud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businesscloudfeed.com/emerging-technology-trends-2020/" TargetMode="Externa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on.com/2020/11/30/mysterious-utah-monolith-evoking-2001-a-space-odyssey-has-vanished_partne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BC253-2FCF-4561-97D2-40F3FA0B0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977" y="1113571"/>
            <a:ext cx="9396046" cy="2387600"/>
          </a:xfrm>
        </p:spPr>
        <p:txBody>
          <a:bodyPr/>
          <a:lstStyle/>
          <a:p>
            <a:r>
              <a:rPr lang="en-US" dirty="0" err="1"/>
              <a:t>Computabilidade</a:t>
            </a:r>
            <a:r>
              <a:rPr lang="en-US" dirty="0"/>
              <a:t> – </a:t>
            </a:r>
            <a:r>
              <a:rPr lang="en-US" dirty="0" err="1"/>
              <a:t>Trabalho</a:t>
            </a:r>
            <a:r>
              <a:rPr lang="en-US" dirty="0"/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4F189C-D50E-4D0D-BA4A-56E694DAE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Definição</a:t>
            </a:r>
            <a:r>
              <a:rPr lang="en-US" dirty="0"/>
              <a:t> de </a:t>
            </a:r>
            <a:r>
              <a:rPr lang="en-US" dirty="0" err="1"/>
              <a:t>Programas</a:t>
            </a:r>
            <a:r>
              <a:rPr lang="en-US" dirty="0"/>
              <a:t>, </a:t>
            </a:r>
            <a:r>
              <a:rPr lang="en-US" dirty="0" err="1"/>
              <a:t>Máquinas</a:t>
            </a:r>
            <a:r>
              <a:rPr lang="en-US" dirty="0"/>
              <a:t> Norma e de Turing</a:t>
            </a:r>
          </a:p>
          <a:p>
            <a:endParaRPr lang="en-US" dirty="0"/>
          </a:p>
          <a:p>
            <a:r>
              <a:rPr lang="en-US" dirty="0"/>
              <a:t>Ariel Nogueira Kovaljski</a:t>
            </a:r>
          </a:p>
        </p:txBody>
      </p:sp>
    </p:spTree>
    <p:extLst>
      <p:ext uri="{BB962C8B-B14F-4D97-AF65-F5344CB8AC3E}">
        <p14:creationId xmlns:p14="http://schemas.microsoft.com/office/powerpoint/2010/main" val="221421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84E46-4241-4A7D-8D82-B25B7095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Monolítico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8CAA015-9EA1-44B2-BDAE-3E08E78A5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ES" dirty="0"/>
                  <a:t>Máquina de </a:t>
                </a:r>
                <a:r>
                  <a:rPr lang="es-ES" dirty="0" err="1"/>
                  <a:t>dois</a:t>
                </a:r>
                <a:r>
                  <a:rPr lang="es-ES" dirty="0"/>
                  <a:t> registradores: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s-ES" dirty="0" err="1"/>
                  <a:t>Funções</a:t>
                </a:r>
                <a:r>
                  <a:rPr lang="es-E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incrementa_a</a:t>
                </a:r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s-E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decrementa_b</a:t>
                </a:r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s-ES" dirty="0"/>
                  <a:t>Testes: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==10)</m:t>
                    </m:r>
                  </m:oMath>
                </a14:m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==0)</m:t>
                    </m:r>
                  </m:oMath>
                </a14:m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buNone/>
                </a:pPr>
                <a:endParaRPr lang="es-E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buNone/>
                </a:pPr>
                <a:r>
                  <a:rPr lang="es-E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1: </a:t>
                </a:r>
                <a:r>
                  <a:rPr lang="es-E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faça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s-E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incrementa_a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s-E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vá_para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2: se (a == 10)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então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vá_para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senão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vá_para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3</a:t>
                </a:r>
              </a:p>
              <a:p>
                <a:pPr marL="0" indent="0" algn="l">
                  <a:buNone/>
                </a:pPr>
                <a:r>
                  <a:rPr lang="es-E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3: </a:t>
                </a:r>
                <a:r>
                  <a:rPr lang="es-E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faça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s-E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decrementa_b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s-E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vá_para</a:t>
                </a:r>
                <a:r>
                  <a:rPr lang="es-E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4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4: se (b == 0)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então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vá_para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5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senão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vá_para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8CAA015-9EA1-44B2-BDAE-3E08E78A5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0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FBA3CB49-0910-4530-99A5-B9AB7F56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89" y="1354016"/>
            <a:ext cx="2155103" cy="44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1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A97D-A6B3-4FE5-BD3E-640E1C72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Monolítico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C98550C-B466-4D61-8187-9AA96F0FF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Valor </a:t>
                </a:r>
                <a:r>
                  <a:rPr lang="en-US" dirty="0" err="1"/>
                  <a:t>inicial</a:t>
                </a:r>
                <a:r>
                  <a:rPr lang="en-US" dirty="0"/>
                  <a:t> de </a:t>
                </a:r>
                <a:r>
                  <a:rPr lang="en-US" dirty="0" err="1"/>
                  <a:t>memória</a:t>
                </a:r>
                <a:r>
                  <a:rPr lang="en-US" dirty="0"/>
                  <a:t>: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(5,2)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(1,(5,3)) → instrução inicial e valor inicial armazenado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(2,(6,2)) → em 1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é</a:t>
                </a: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incrementado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(3,(6,2)) → em 2 como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 ≠ 10</m:t>
                    </m:r>
                  </m:oMath>
                </a14:m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desviou para 3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(4,(6,1)) → em 3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é</a:t>
                </a: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decrementado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(1,(7,1)) → em 4 como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desviou para 1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(2,(7,1)) → em 1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é</a:t>
                </a: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incrementado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(3,(7,1)) → em 2 como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 ≠ 10</m:t>
                    </m:r>
                  </m:oMath>
                </a14:m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desviou para 3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(4,(7,0)) → em 3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é</a:t>
                </a: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decrementado</a:t>
                </a:r>
              </a:p>
              <a:p>
                <a:pPr marL="0" indent="0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(5,(7,0)) → em 4 como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desviou para 5. FIM.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C98550C-B466-4D61-8187-9AA96F0FF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4" t="-2576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1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6AF9A-ED87-4D8D-97AF-6CFC82AF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Iterativo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EF2C0-8A6C-4B26-B22E-90C087C4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monolítico</a:t>
            </a:r>
            <a:endParaRPr lang="en-US" dirty="0"/>
          </a:p>
          <a:p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endParaRPr lang="en-US" dirty="0"/>
          </a:p>
          <a:p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e </a:t>
            </a:r>
            <a:r>
              <a:rPr lang="en-US" dirty="0" err="1"/>
              <a:t>estruturada</a:t>
            </a:r>
            <a:endParaRPr lang="en-US" dirty="0"/>
          </a:p>
          <a:p>
            <a:r>
              <a:rPr lang="en-US" dirty="0"/>
              <a:t>Evita “</a:t>
            </a:r>
            <a:r>
              <a:rPr lang="en-US" dirty="0" err="1"/>
              <a:t>quebras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”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)</a:t>
            </a:r>
          </a:p>
        </p:txBody>
      </p:sp>
      <p:sp>
        <p:nvSpPr>
          <p:cNvPr id="4" name="AutoShape 2" descr="Program to print half pyramid using To understand this example you should  have - C Programming - Ideas of C Programming #cprogramming… in 2019 |  Learn programming, C programming, Basic computer programming">
            <a:extLst>
              <a:ext uri="{FF2B5EF4-FFF2-40B4-BE49-F238E27FC236}">
                <a16:creationId xmlns:a16="http://schemas.microsoft.com/office/drawing/2014/main" id="{D0C26B0B-FEA5-4786-A11C-F5BD85A334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8D7E4E-7C77-49DB-B180-BB5ECB360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6F0BDC-F114-477C-8EAE-58350F12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09" y="1690688"/>
            <a:ext cx="4004259" cy="40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8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BA490-8C9A-42DB-ABAC-1C3EEB32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Iterativo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4AA499-5E7C-44E8-B057-993799F26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Elementos </a:t>
                </a:r>
                <a:r>
                  <a:rPr lang="en-US" dirty="0" err="1"/>
                  <a:t>básicos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Operação</a:t>
                </a:r>
                <a:r>
                  <a:rPr lang="en-US" dirty="0"/>
                  <a:t> </a:t>
                </a:r>
                <a:r>
                  <a:rPr lang="en-US" dirty="0" err="1"/>
                  <a:t>vazia</a:t>
                </a:r>
                <a:r>
                  <a:rPr lang="en-US" dirty="0"/>
                  <a:t> ✓</a:t>
                </a:r>
              </a:p>
              <a:p>
                <a:pPr lvl="1"/>
                <a:r>
                  <a:rPr lang="en-US" dirty="0" err="1"/>
                  <a:t>Indentificadores</a:t>
                </a:r>
                <a:r>
                  <a:rPr lang="en-US" dirty="0"/>
                  <a:t> de </a:t>
                </a:r>
                <a:r>
                  <a:rPr lang="en-US" dirty="0" err="1"/>
                  <a:t>operação</a:t>
                </a:r>
                <a:endParaRPr lang="en-US" dirty="0"/>
              </a:p>
              <a:p>
                <a:pPr lvl="1"/>
                <a:r>
                  <a:rPr lang="en-US" dirty="0" err="1"/>
                  <a:t>Composição</a:t>
                </a:r>
                <a:r>
                  <a:rPr lang="en-US" dirty="0"/>
                  <a:t> </a:t>
                </a:r>
                <a:r>
                  <a:rPr lang="en-US" dirty="0" err="1"/>
                  <a:t>sequencial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Composição</a:t>
                </a:r>
                <a:r>
                  <a:rPr lang="en-US" dirty="0"/>
                  <a:t> </a:t>
                </a:r>
                <a:r>
                  <a:rPr lang="en-US" dirty="0" err="1"/>
                  <a:t>condicional</a:t>
                </a:r>
                <a:r>
                  <a:rPr lang="en-US" dirty="0"/>
                  <a:t> –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então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senão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US" dirty="0" err="1"/>
                  <a:t>Composição</a:t>
                </a:r>
                <a:r>
                  <a:rPr lang="en-US" dirty="0"/>
                  <a:t> </a:t>
                </a:r>
                <a:r>
                  <a:rPr lang="en-US" dirty="0" err="1"/>
                  <a:t>enquanto</a:t>
                </a:r>
                <a:r>
                  <a:rPr lang="en-US" dirty="0"/>
                  <a:t> –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enquanto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faça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US" dirty="0" err="1"/>
                  <a:t>Composição</a:t>
                </a:r>
                <a:r>
                  <a:rPr lang="en-US" dirty="0"/>
                  <a:t> </a:t>
                </a:r>
                <a:r>
                  <a:rPr lang="en-US" dirty="0" err="1"/>
                  <a:t>até</a:t>
                </a:r>
                <a:r>
                  <a:rPr lang="en-US" dirty="0"/>
                  <a:t> –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até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faça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4AA499-5E7C-44E8-B057-993799F26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15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015A7-F210-4820-A1B2-AFA283B6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Iterativo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9A2D5-174E-41B9-AB94-E13409ED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se T1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T2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T3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(V;W)))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✓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08C363-17F1-4CF4-8BC6-98E89290D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74" y="2720992"/>
            <a:ext cx="7738652" cy="30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3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015A7-F210-4820-A1B2-AFA283B6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Iterativo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C9A2D5-174E-41B9-AB94-E13409ED7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ES" dirty="0"/>
                  <a:t>Máquina de </a:t>
                </a:r>
                <a:r>
                  <a:rPr lang="es-ES" dirty="0" err="1"/>
                  <a:t>dois</a:t>
                </a:r>
                <a:r>
                  <a:rPr lang="es-ES" dirty="0"/>
                  <a:t> registradores: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s-ES" dirty="0" err="1"/>
                  <a:t>Funções</a:t>
                </a:r>
                <a:r>
                  <a:rPr lang="es-E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decrementa_</a:t>
                </a:r>
                <a:r>
                  <a:rPr lang="es-E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s-E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incrementa_</a:t>
                </a:r>
                <a:r>
                  <a:rPr lang="es-E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s-ES" dirty="0"/>
                  <a:t>Testes: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==10)</m:t>
                    </m:r>
                  </m:oMath>
                </a14:m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==10)</m:t>
                    </m:r>
                  </m:oMath>
                </a14:m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lnSpc>
                    <a:spcPct val="50000"/>
                  </a:lnSpc>
                  <a:buNone/>
                </a:pP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 (a == 10)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então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</a:p>
              <a:p>
                <a:pPr marL="0" indent="0" algn="l">
                  <a:lnSpc>
                    <a:spcPct val="50000"/>
                  </a:lnSpc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enquanto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(a &gt; b)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faça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</a:p>
              <a:p>
                <a:pPr marL="0" indent="0" algn="l">
                  <a:lnSpc>
                    <a:spcPct val="50000"/>
                  </a:lnSpc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até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(b == 10)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faça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</a:p>
              <a:p>
                <a:pPr marL="0" indent="0" algn="l">
                  <a:lnSpc>
                    <a:spcPct val="50000"/>
                  </a:lnSpc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decrementa_a;incrementa_b</a:t>
                </a:r>
                <a:endPara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lnSpc>
                    <a:spcPct val="50000"/>
                  </a:lnSpc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 algn="l">
                  <a:lnSpc>
                    <a:spcPct val="50000"/>
                  </a:lnSpc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 algn="l">
                  <a:lnSpc>
                    <a:spcPct val="50000"/>
                  </a:lnSpc>
                  <a:buNone/>
                </a:pP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senão</a:t>
                </a: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✓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C9A2D5-174E-41B9-AB94-E13409ED7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0" t="-2727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708C363-17F1-4CF4-8BC6-98E89290D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2795776"/>
            <a:ext cx="3788046" cy="14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3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A97D-A6B3-4FE5-BD3E-640E1C72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Iterativo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8550C-B466-4D61-8187-9AA96F0F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68" y="1828800"/>
            <a:ext cx="11602863" cy="4783015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Valor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(10,2)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MEMÓRIA | INSTRUÇÃO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(10, 2) | se (a == 10) </a:t>
            </a:r>
            <a:r>
              <a:rPr lang="pt-BR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entao</a:t>
            </a:r>
            <a:r>
              <a:rPr lang="pt-BR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10 == 10 → verdadeiro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(10, 2) | enquanto (a &gt; b) faça → 10 &gt; 2 → verdadeiro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(10, 2)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(b == 10)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2 == 10 →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(10, 2)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( 9, 2)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( 9, 3)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(b == 10)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3 == 10 →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( 9, 3)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( 8, 3)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( 8, 4)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(b == 10)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4 == 10 →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( 8, 4)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( 7, 4)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( 7, 5)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(b == 10)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5 == 10 →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( 7, 5)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( 6, 5)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( 6, 6)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(b == 10)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6 == 10 →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( 6, 6)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( 5, 6)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( 5, 7)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(b == 10)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7 == 10 →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( 5, 7)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( 4, 7)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( 4, 8)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(b == 10)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8 == 10 →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( 4, 8)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( 3, 8)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( 3, 9)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(b == 10)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→ 9 == 10 →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( 3, 9)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( 2, 9) | </a:t>
            </a:r>
            <a:r>
              <a:rPr lang="en-US" sz="1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</a:t>
            </a:r>
            <a:endParaRPr lang="en-US" sz="13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pt-BR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( 2,10) | até (b == 10) faça → 10 == 10 → verdadeiro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( 2,10) | enquanto (a &gt; b) → 2 &gt; 10 → falso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sz="1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( 2,10) | ✓ FIM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3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A47E5-D2BE-493B-9341-19EF5F4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DCC63-3A16-4253-A62C-7BC651A5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Rotina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por sub-</a:t>
            </a:r>
            <a:r>
              <a:rPr lang="en-US" dirty="0" err="1"/>
              <a:t>rotinas</a:t>
            </a:r>
            <a:endParaRPr lang="en-US" dirty="0"/>
          </a:p>
          <a:p>
            <a:r>
              <a:rPr lang="en-US" dirty="0"/>
              <a:t>Sub-</a:t>
            </a:r>
            <a:r>
              <a:rPr lang="en-US" dirty="0" err="1"/>
              <a:t>rotinas</a:t>
            </a:r>
            <a:r>
              <a:rPr lang="en-US" dirty="0"/>
              <a:t> </a:t>
            </a:r>
            <a:r>
              <a:rPr lang="en-US" dirty="0" err="1"/>
              <a:t>chamam</a:t>
            </a:r>
            <a:r>
              <a:rPr lang="en-US" dirty="0"/>
              <a:t> </a:t>
            </a:r>
            <a:r>
              <a:rPr lang="en-US" dirty="0" err="1"/>
              <a:t>rotina</a:t>
            </a:r>
            <a:r>
              <a:rPr lang="en-US" dirty="0"/>
              <a:t> original</a:t>
            </a:r>
          </a:p>
          <a:p>
            <a:r>
              <a:rPr lang="en-US" dirty="0" err="1"/>
              <a:t>Camadas</a:t>
            </a:r>
            <a:r>
              <a:rPr lang="en-US" dirty="0"/>
              <a:t>. </a:t>
            </a:r>
            <a:r>
              <a:rPr lang="en-US" dirty="0" err="1"/>
              <a:t>Resultado</a:t>
            </a:r>
            <a:r>
              <a:rPr lang="en-US" dirty="0"/>
              <a:t> se retro-</a:t>
            </a:r>
            <a:r>
              <a:rPr lang="en-US" dirty="0" err="1"/>
              <a:t>propaga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</a:t>
            </a:r>
            <a:r>
              <a:rPr lang="en-US" dirty="0" err="1"/>
              <a:t>superfície</a:t>
            </a:r>
            <a:endParaRPr lang="en-US" dirty="0"/>
          </a:p>
        </p:txBody>
      </p:sp>
      <p:sp>
        <p:nvSpPr>
          <p:cNvPr id="4" name="AutoShape 2" descr="Is Recursion Worth it? - DEV Community">
            <a:extLst>
              <a:ext uri="{FF2B5EF4-FFF2-40B4-BE49-F238E27FC236}">
                <a16:creationId xmlns:a16="http://schemas.microsoft.com/office/drawing/2014/main" id="{B80EC339-4CD2-4605-AA31-D05A7200A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A19057-AB13-4F67-B2BC-74D7A35B9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3" y="3906252"/>
            <a:ext cx="4962618" cy="25221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6E83DE-98A7-4131-BCC3-7DE5A070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3906252"/>
            <a:ext cx="4483768" cy="25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E31B6-0F23-4E70-BE06-B5EA7084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60E26C-5792-43F0-B2C4-942F0BEEF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Elementos </a:t>
                </a:r>
                <a:r>
                  <a:rPr lang="en-US" dirty="0" err="1"/>
                  <a:t>básicos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Operação</a:t>
                </a:r>
                <a:r>
                  <a:rPr lang="en-US" dirty="0"/>
                  <a:t> </a:t>
                </a:r>
                <a:r>
                  <a:rPr lang="en-US" dirty="0" err="1"/>
                  <a:t>vazia</a:t>
                </a:r>
                <a:r>
                  <a:rPr lang="en-US" dirty="0"/>
                  <a:t> ✓</a:t>
                </a:r>
              </a:p>
              <a:p>
                <a:pPr lvl="1"/>
                <a:r>
                  <a:rPr lang="en-US" dirty="0" err="1"/>
                  <a:t>Identificadores</a:t>
                </a:r>
                <a:r>
                  <a:rPr lang="en-US" dirty="0"/>
                  <a:t> de </a:t>
                </a:r>
                <a:r>
                  <a:rPr lang="en-US" dirty="0" err="1"/>
                  <a:t>operação</a:t>
                </a:r>
                <a:endParaRPr lang="en-US" dirty="0"/>
              </a:p>
              <a:p>
                <a:pPr lvl="1"/>
                <a:r>
                  <a:rPr lang="en-US" dirty="0" err="1"/>
                  <a:t>Identificadores</a:t>
                </a:r>
                <a:r>
                  <a:rPr lang="en-US" dirty="0"/>
                  <a:t> de sub-</a:t>
                </a:r>
                <a:r>
                  <a:rPr lang="en-US" dirty="0" err="1"/>
                  <a:t>rotina</a:t>
                </a:r>
                <a:endParaRPr lang="en-US" dirty="0"/>
              </a:p>
              <a:p>
                <a:pPr lvl="1"/>
                <a:r>
                  <a:rPr lang="en-US" dirty="0" err="1"/>
                  <a:t>Composição</a:t>
                </a:r>
                <a:r>
                  <a:rPr lang="en-US" dirty="0"/>
                  <a:t> </a:t>
                </a:r>
                <a:r>
                  <a:rPr lang="en-US" dirty="0" err="1"/>
                  <a:t>sequencial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Composição</a:t>
                </a:r>
                <a:r>
                  <a:rPr lang="en-US" dirty="0"/>
                  <a:t> </a:t>
                </a:r>
                <a:r>
                  <a:rPr lang="en-US" dirty="0" err="1"/>
                  <a:t>condicional</a:t>
                </a:r>
                <a:r>
                  <a:rPr lang="en-US" dirty="0"/>
                  <a:t> –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então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senão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60E26C-5792-43F0-B2C4-942F0BEEF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5A022-EC05-4F9B-A4B8-CF52C408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2D6080-C361-456E-A405-26A23ACD4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Composição de </a:t>
                </a:r>
                <a:r>
                  <a:rPr lang="en-US" dirty="0" err="1"/>
                  <a:t>expressões</a:t>
                </a:r>
                <a:r>
                  <a:rPr lang="en-US" dirty="0"/>
                  <a:t> de sub-</a:t>
                </a:r>
                <a:r>
                  <a:rPr lang="en-US" dirty="0" err="1"/>
                  <a:t>rotinas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…</m:t>
                    </m:r>
                  </m:oMath>
                </a14:m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Para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temos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: </m:t>
                    </m:r>
                  </m:oMath>
                </a14:m>
                <a:r>
                  <a:rPr lang="en-US" dirty="0" err="1"/>
                  <a:t>Expressão</a:t>
                </a:r>
                <a:r>
                  <a:rPr lang="en-US" dirty="0"/>
                  <a:t> </a:t>
                </a:r>
                <a:r>
                  <a:rPr lang="en-US" dirty="0" err="1"/>
                  <a:t>inicial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Expressão que define a sub-</a:t>
                </a:r>
                <a:r>
                  <a:rPr lang="en-US" dirty="0" err="1"/>
                  <a:t>rotina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2D6080-C361-456E-A405-26A23ACD4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0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9FFA-4908-4322-80CF-9C8B7C96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redor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814E88-D927-481F-B27A-5CA2E2FAA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2968" y="1756789"/>
            <a:ext cx="4170924" cy="205282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9B4941-C234-45D2-97C1-DC3209A3B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74804" y="1756789"/>
            <a:ext cx="4826015" cy="48260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E8D379-4AF6-4310-ADC5-0BEFC5C00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30016" y="3925679"/>
            <a:ext cx="4170924" cy="26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2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467ED-D0B1-4E2A-9585-4EFCE582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61232-439B-4015-8D56-338C1E0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837" y="3027947"/>
            <a:ext cx="4696326" cy="802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T1 então G senão S;R),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 def H;I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015A7-F210-4820-A1B2-AFA283B6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C9A2D5-174E-41B9-AB94-E13409ED7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Máquina de </a:t>
                </a:r>
                <a:r>
                  <a:rPr lang="es-ES" dirty="0" err="1"/>
                  <a:t>dois</a:t>
                </a:r>
                <a:r>
                  <a:rPr lang="es-ES" dirty="0"/>
                  <a:t> registradores: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s-ES" dirty="0" err="1"/>
                  <a:t>Funções</a:t>
                </a:r>
                <a:r>
                  <a:rPr lang="es-ES" dirty="0"/>
                  <a:t>:</a:t>
                </a:r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E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decrementa_</a:t>
                </a:r>
                <a:r>
                  <a:rPr lang="es-E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s-E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incrementa_</a:t>
                </a:r>
                <a:r>
                  <a:rPr lang="es-E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s-ES" dirty="0"/>
                  <a:t>Testes: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==0)</m:t>
                    </m:r>
                  </m:oMath>
                </a14:m>
                <a:endParaRPr lang="es-E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buNone/>
                </a:pP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 </a:t>
                </a:r>
                <a:r>
                  <a:rPr lang="pt-BR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pt-BR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(se (a == 0) então ✓ senão S;R),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 def </a:t>
                </a:r>
                <a:r>
                  <a:rPr lang="en-US" sz="1800" b="0" i="0" u="none" strike="noStrike" baseline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decrementa_a;incrementa_b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C9A2D5-174E-41B9-AB94-E13409ED7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03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A97D-A6B3-4FE5-BD3E-640E1C72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8550C-B466-4D61-8187-9AA96F0F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2" y="1943100"/>
            <a:ext cx="11693768" cy="4677508"/>
          </a:xfrm>
        </p:spPr>
        <p:txBody>
          <a:bodyPr numCol="2"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Valor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(5,0)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(R; ✓,5,0)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(se (a == 0) então ✓ senão (S;R); ✓,5,0)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(S;R; ✓,5,0)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decrementa_a;incrementa_b;R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✓,5,0)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✓,4,0)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(R; ✓,4,1)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(se (a == 0) então ✓ senão (S;R); ✓,4,1)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(S;R; ✓,4,1)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decrementa_a;incrementa_b;R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✓,4,1)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✓,3,1)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(R; ✓,3,2)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(se (a == 0) então ✓ senão (S;R); ✓,3,2)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(S;R; ✓,3,2)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decrementa_a;incrementa_b;R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✓,3,2)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✓,2,2)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(R; ✓,2,3)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(se (a == 0) então ✓ senão (S;R); ✓,2,3)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(S;R; ✓,2,3)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decrementa_a;incrementa_b;R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✓,2,3)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✓,1,3)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(R; ✓,1,4)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(se (a == 0) então ✓ senão (S;R); ✓,1,4)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(S;R; ✓,1,4)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decrementa_a;incrementa_b;R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✓,1,4)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incrementa_b;R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✓,0,4)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(R; ✓,0,5)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(se (a == 0) então ✓ senão (S;R); ✓,0,5)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(✓; ✓,0,5)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(✓,0,5)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8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2924-29AD-45EF-9923-D70669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Fluxogramas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71E9-7431-4FB0-BC75-7FFEFEF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programa monolítico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1: se T1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2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2: faça F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3: se T2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4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4: faça G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5: se T1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7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6: faça F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AB27B0-D208-4CE6-973C-CF9D3269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61" y="1825625"/>
            <a:ext cx="4172755" cy="3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72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2924-29AD-45EF-9923-D70669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Fluxogramas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71E9-7431-4FB0-BC75-7FFEFEF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programa recursivo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 é R1 onde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T1 então R2 senão R3),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(F;R3),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T2 então R4 senão R7),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R4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(G;R5),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R5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T1 então R7 senão R6),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R6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(F;R1)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R7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✓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AB27B0-D208-4CE6-973C-CF9D3269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61" y="1825625"/>
            <a:ext cx="4172755" cy="3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2924-29AD-45EF-9923-D70669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Fluxogramas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71E9-7431-4FB0-BC75-7FFEFEF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programa monolítico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1: se T faça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2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2: faça G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3: faça F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4: se T faça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6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5: faça F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2B53D2-8A13-453C-AE46-2ED742C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45" y="1690688"/>
            <a:ext cx="4172755" cy="3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2924-29AD-45EF-9923-D70669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Fluxogramas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71E9-7431-4FB0-BC75-7FFEFEF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programa recursivo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 é R1 onde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 então R2 senão R3),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(G;R6),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(F;R4),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R4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 então R6 senão R5),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R5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(F;R1),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R6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✓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70EC80-95F2-41FD-A325-42FD8164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45" y="1716110"/>
            <a:ext cx="4172755" cy="3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6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2924-29AD-45EF-9923-D70669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Fluxogramas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71E9-7431-4FB0-BC75-7FFEFEF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programa monolítico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1: faça F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2: se T1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3: faça G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4: se T2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5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321DB5-55C9-4A22-9241-7B0678FB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45" y="1690688"/>
            <a:ext cx="4172755" cy="35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2924-29AD-45EF-9923-D70669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Fluxogramas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71E9-7431-4FB0-BC75-7FFEFEF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programa recursivo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 é R1 onde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(F;R2),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T1 então R1 senão R3),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(G;R4),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R4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T2 então R5 senão R1),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R5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✓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321DB5-55C9-4A22-9241-7B0678FB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45" y="1690688"/>
            <a:ext cx="4172755" cy="35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2924-29AD-45EF-9923-D70669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Fluxogramas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71E9-7431-4FB0-BC75-7FFEFEF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programa monolítico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1: se T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2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2: faça F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3: se T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 senão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6753F4-8D26-4FE6-8360-9724E6E13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45" y="1716110"/>
            <a:ext cx="4172755" cy="3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D618-7A83-4EFA-942B-1DC6012D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redor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EE8C8-3B77-46A8-9D1B-60C9253F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e </a:t>
            </a:r>
            <a:r>
              <a:rPr lang="en-US" dirty="0" err="1"/>
              <a:t>toeria</a:t>
            </a:r>
            <a:r>
              <a:rPr lang="en-US" dirty="0"/>
              <a:t>?</a:t>
            </a:r>
          </a:p>
          <a:p>
            <a:r>
              <a:rPr lang="en-US" dirty="0"/>
              <a:t>Como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aproveitar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8274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2924-29AD-45EF-9923-D70669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Tradução</a:t>
            </a:r>
            <a:r>
              <a:rPr lang="en-US" dirty="0"/>
              <a:t> de </a:t>
            </a:r>
            <a:r>
              <a:rPr lang="en-US" dirty="0" err="1"/>
              <a:t>Fluxogramas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71E9-7431-4FB0-BC75-7FFEFEF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programa recursivo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 é R1 onde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 então R2 senão R4)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(F;R3)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R3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(se T então R1 senão R4)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R4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✓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968F81-EE5D-47BC-B4E5-8D72304E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45" y="1716110"/>
            <a:ext cx="4172755" cy="3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FEAF1-3361-421B-B28D-70A8EFEA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Máquina</a:t>
            </a:r>
            <a:r>
              <a:rPr lang="en-US" dirty="0"/>
              <a:t> Norma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9A33A-6426-4EB8-A3CB-66BF13F2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&lt;FALAR SOBRE MÁQUINA NORMA&gt;</a:t>
            </a:r>
          </a:p>
        </p:txBody>
      </p:sp>
    </p:spTree>
    <p:extLst>
      <p:ext uri="{BB962C8B-B14F-4D97-AF65-F5344CB8AC3E}">
        <p14:creationId xmlns:p14="http://schemas.microsoft.com/office/powerpoint/2010/main" val="3621953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EF64-7F5C-45B4-9B43-646B525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5BCF5-C625-4930-BBAA-82A1E1C0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Linguagem</a:t>
            </a:r>
            <a:r>
              <a:rPr lang="en-US" dirty="0"/>
              <a:t> Python</a:t>
            </a:r>
          </a:p>
          <a:p>
            <a:pPr lvl="1"/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  <a:p>
            <a:pPr lvl="1"/>
            <a:r>
              <a:rPr lang="en-US" dirty="0" err="1"/>
              <a:t>Simplicidade</a:t>
            </a:r>
            <a:r>
              <a:rPr lang="en-US" dirty="0"/>
              <a:t> de </a:t>
            </a:r>
            <a:r>
              <a:rPr lang="en-US" dirty="0" err="1"/>
              <a:t>Sintaxe</a:t>
            </a:r>
            <a:endParaRPr lang="en-US" dirty="0"/>
          </a:p>
          <a:p>
            <a:r>
              <a:rPr lang="en-US" dirty="0" err="1"/>
              <a:t>Duas</a:t>
            </a:r>
            <a:r>
              <a:rPr lang="en-US" dirty="0"/>
              <a:t> classes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TuringMachine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37237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EF64-7F5C-45B4-9B43-646B525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5BCF5-C625-4930-BBAA-82A1E1C0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TuringMachine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quíntuplas</a:t>
            </a:r>
            <a:r>
              <a:rPr lang="en-US" dirty="0"/>
              <a:t> da </a:t>
            </a:r>
            <a:r>
              <a:rPr lang="en-US" dirty="0" err="1"/>
              <a:t>máquina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quíntupla</a:t>
            </a:r>
            <a:r>
              <a:rPr lang="en-US" dirty="0"/>
              <a:t> é </a:t>
            </a:r>
            <a:r>
              <a:rPr lang="en-US" dirty="0" err="1"/>
              <a:t>armazenada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dicionário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do </a:t>
            </a:r>
            <a:r>
              <a:rPr lang="en-US" dirty="0" err="1"/>
              <a:t>dicionário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um </a:t>
            </a:r>
            <a:r>
              <a:rPr lang="en-US" dirty="0" err="1"/>
              <a:t>estado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é um </a:t>
            </a:r>
            <a:r>
              <a:rPr lang="en-US" dirty="0" err="1"/>
              <a:t>dicionário</a:t>
            </a:r>
            <a:r>
              <a:rPr lang="en-US" dirty="0"/>
              <a:t> que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símbolos</a:t>
            </a:r>
            <a:r>
              <a:rPr lang="en-US" dirty="0"/>
              <a:t> de entrada</a:t>
            </a:r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símbolo</a:t>
            </a:r>
            <a:r>
              <a:rPr lang="en-US" dirty="0"/>
              <a:t> de entrada é um </a:t>
            </a:r>
            <a:r>
              <a:rPr lang="en-US" dirty="0" err="1"/>
              <a:t>dicionário</a:t>
            </a:r>
            <a:r>
              <a:rPr lang="en-US" dirty="0"/>
              <a:t> que </a:t>
            </a:r>
            <a:r>
              <a:rPr lang="en-US" dirty="0" err="1"/>
              <a:t>contém</a:t>
            </a:r>
            <a:r>
              <a:rPr lang="en-US" dirty="0"/>
              <a:t> a </a:t>
            </a:r>
            <a:r>
              <a:rPr lang="en-US" dirty="0" err="1"/>
              <a:t>própria</a:t>
            </a:r>
            <a:r>
              <a:rPr lang="en-US" dirty="0"/>
              <a:t> </a:t>
            </a:r>
            <a:r>
              <a:rPr lang="en-US" dirty="0" err="1"/>
              <a:t>quíntupla</a:t>
            </a:r>
            <a:endParaRPr lang="en-US" dirty="0"/>
          </a:p>
          <a:p>
            <a:pPr lvl="2"/>
            <a:r>
              <a:rPr lang="en-US" dirty="0"/>
              <a:t>Estado </a:t>
            </a:r>
            <a:r>
              <a:rPr lang="en-US" dirty="0" err="1"/>
              <a:t>atual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present_state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/>
              <a:t>Símbolo</a:t>
            </a:r>
            <a:r>
              <a:rPr lang="en-US" dirty="0"/>
              <a:t> de entrada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present_symbol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/>
              <a:t>Símbolo</a:t>
            </a:r>
            <a:r>
              <a:rPr lang="en-US" dirty="0"/>
              <a:t> de </a:t>
            </a:r>
            <a:r>
              <a:rPr lang="en-US" dirty="0" err="1"/>
              <a:t>saída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symbol_printed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/>
              <a:t>Direção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(direction)</a:t>
            </a:r>
          </a:p>
          <a:p>
            <a:pPr lvl="2"/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556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EF64-7F5C-45B4-9B43-646B525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5EAE64-A30C-4044-933C-9E5741A7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43" y="1486142"/>
            <a:ext cx="6469713" cy="50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D37B-EE06-48C5-9725-3A6F5EA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ECB0A-A1C0-4ACD-9110-75C00F8B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Tape</a:t>
            </a:r>
          </a:p>
          <a:p>
            <a:pPr lvl="1"/>
            <a:r>
              <a:rPr lang="en-US" dirty="0"/>
              <a:t>Lista de </a:t>
            </a:r>
            <a:r>
              <a:rPr lang="en-US" dirty="0" err="1"/>
              <a:t>comprimento</a:t>
            </a:r>
            <a:r>
              <a:rPr lang="en-US" dirty="0"/>
              <a:t> </a:t>
            </a:r>
            <a:r>
              <a:rPr lang="en-US" dirty="0" err="1"/>
              <a:t>flexível</a:t>
            </a:r>
            <a:endParaRPr lang="en-US" dirty="0"/>
          </a:p>
          <a:p>
            <a:pPr lvl="1"/>
            <a:r>
              <a:rPr lang="en-US" dirty="0"/>
              <a:t>Grande o </a:t>
            </a:r>
            <a:r>
              <a:rPr lang="en-US" dirty="0" err="1"/>
              <a:t>suficiente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entrada com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32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D37B-EE06-48C5-9725-3A6F5EA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ECB0A-A1C0-4ACD-9110-75C00F8B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Dicionário</a:t>
            </a:r>
            <a:r>
              <a:rPr lang="en-US" dirty="0"/>
              <a:t> de </a:t>
            </a:r>
            <a:r>
              <a:rPr lang="en-US" dirty="0" err="1"/>
              <a:t>quíntuplas</a:t>
            </a:r>
            <a:r>
              <a:rPr lang="en-US" dirty="0"/>
              <a:t> e dados de entrada da </a:t>
            </a:r>
            <a:r>
              <a:rPr lang="en-US" dirty="0" err="1"/>
              <a:t>fita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preenchidos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/>
              <a:t>leitura</a:t>
            </a:r>
            <a:r>
              <a:rPr lang="en-US" dirty="0"/>
              <a:t> de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outros </a:t>
            </a:r>
            <a:r>
              <a:rPr lang="en-US" dirty="0" err="1"/>
              <a:t>parâmetros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r>
              <a:rPr lang="en-US" dirty="0"/>
              <a:t> da MT.</a:t>
            </a:r>
          </a:p>
        </p:txBody>
      </p:sp>
    </p:spTree>
    <p:extLst>
      <p:ext uri="{BB962C8B-B14F-4D97-AF65-F5344CB8AC3E}">
        <p14:creationId xmlns:p14="http://schemas.microsoft.com/office/powerpoint/2010/main" val="2213092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D37B-EE06-48C5-9725-3A6F5EA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ECB0A-A1C0-4ACD-9110-75C00F8B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5515"/>
            <a:ext cx="10515600" cy="2551447"/>
          </a:xfrm>
        </p:spPr>
        <p:txBody>
          <a:bodyPr/>
          <a:lstStyle/>
          <a:p>
            <a:r>
              <a:rPr lang="en-US" dirty="0" err="1"/>
              <a:t>Elementos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Iteração</a:t>
            </a:r>
            <a:r>
              <a:rPr lang="en-US" dirty="0"/>
              <a:t> </a:t>
            </a:r>
            <a:r>
              <a:rPr lang="en-US" dirty="0" err="1"/>
              <a:t>atual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do </a:t>
            </a:r>
            <a:r>
              <a:rPr lang="en-US" dirty="0" err="1"/>
              <a:t>cabeçote</a:t>
            </a:r>
            <a:r>
              <a:rPr lang="en-US" dirty="0"/>
              <a:t> (</a:t>
            </a:r>
            <a:r>
              <a:rPr lang="en-US" dirty="0" err="1"/>
              <a:t>Leitura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))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Fita</a:t>
            </a:r>
            <a:r>
              <a:rPr lang="en-US" dirty="0"/>
              <a:t> 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conteúdo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do </a:t>
            </a:r>
            <a:r>
              <a:rPr lang="en-US" dirty="0" err="1"/>
              <a:t>cabeçote</a:t>
            </a:r>
            <a:r>
              <a:rPr lang="en-US" dirty="0"/>
              <a:t> (</a:t>
            </a:r>
            <a:r>
              <a:rPr lang="en-US" dirty="0" err="1"/>
              <a:t>representado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par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361E2D-5995-4EBA-8F05-B12C5F22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12" y="1616186"/>
            <a:ext cx="8062175" cy="16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11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265-3D9C-43DC-A145-3B9352B8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4E5B6-3497-4726-96C9-36073170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iteração</a:t>
            </a:r>
            <a:endParaRPr lang="en-US" dirty="0"/>
          </a:p>
          <a:p>
            <a:pPr lvl="1"/>
            <a:r>
              <a:rPr lang="en-US" dirty="0"/>
              <a:t>Etapa de </a:t>
            </a:r>
            <a:r>
              <a:rPr lang="en-US" dirty="0" err="1"/>
              <a:t>leitura</a:t>
            </a:r>
            <a:endParaRPr lang="en-US" dirty="0"/>
          </a:p>
          <a:p>
            <a:pPr lvl="2"/>
            <a:r>
              <a:rPr lang="en-US" dirty="0" err="1"/>
              <a:t>Símbolo</a:t>
            </a:r>
            <a:r>
              <a:rPr lang="en-US" dirty="0"/>
              <a:t> lido é </a:t>
            </a:r>
            <a:r>
              <a:rPr lang="en-US" dirty="0" err="1"/>
              <a:t>comparada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símbolos</a:t>
            </a:r>
            <a:r>
              <a:rPr lang="en-US" dirty="0"/>
              <a:t> de </a:t>
            </a:r>
            <a:r>
              <a:rPr lang="en-US" i="1" dirty="0"/>
              <a:t>input</a:t>
            </a:r>
            <a:r>
              <a:rPr lang="en-US" dirty="0"/>
              <a:t> para </a:t>
            </a:r>
            <a:r>
              <a:rPr lang="en-US" dirty="0" err="1"/>
              <a:t>aquele</a:t>
            </a:r>
            <a:r>
              <a:rPr lang="en-US" dirty="0"/>
              <a:t> </a:t>
            </a:r>
            <a:r>
              <a:rPr lang="en-US" dirty="0" err="1"/>
              <a:t>estado</a:t>
            </a:r>
            <a:endParaRPr lang="en-US" dirty="0"/>
          </a:p>
          <a:p>
            <a:pPr lvl="1"/>
            <a:r>
              <a:rPr lang="en-US" dirty="0"/>
              <a:t>Etapa de </a:t>
            </a:r>
            <a:r>
              <a:rPr lang="en-US" dirty="0" err="1"/>
              <a:t>escrita</a:t>
            </a:r>
            <a:endParaRPr lang="en-US" dirty="0"/>
          </a:p>
          <a:p>
            <a:pPr lvl="2"/>
            <a:r>
              <a:rPr lang="en-US" dirty="0" err="1"/>
              <a:t>Símbolo</a:t>
            </a:r>
            <a:r>
              <a:rPr lang="en-US" dirty="0"/>
              <a:t> de </a:t>
            </a:r>
            <a:r>
              <a:rPr lang="en-US" i="1" dirty="0"/>
              <a:t>output</a:t>
            </a:r>
            <a:r>
              <a:rPr lang="en-US" dirty="0"/>
              <a:t> é </a:t>
            </a:r>
            <a:r>
              <a:rPr lang="en-US" dirty="0" err="1"/>
              <a:t>escrito</a:t>
            </a:r>
            <a:r>
              <a:rPr lang="en-US" dirty="0"/>
              <a:t>, a MT assume o novo </a:t>
            </a:r>
            <a:r>
              <a:rPr lang="en-US" dirty="0" err="1"/>
              <a:t>estado</a:t>
            </a:r>
            <a:r>
              <a:rPr lang="en-US" dirty="0"/>
              <a:t>, e o </a:t>
            </a:r>
            <a:r>
              <a:rPr lang="en-US" dirty="0" err="1"/>
              <a:t>cabeçote</a:t>
            </a:r>
            <a:r>
              <a:rPr lang="en-US" dirty="0"/>
              <a:t> se move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direção</a:t>
            </a:r>
            <a:endParaRPr lang="en-US" dirty="0"/>
          </a:p>
          <a:p>
            <a:pPr lvl="1"/>
            <a:r>
              <a:rPr lang="en-US" dirty="0"/>
              <a:t>Caso 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, a </a:t>
            </a:r>
            <a:r>
              <a:rPr lang="en-US" dirty="0" err="1"/>
              <a:t>máquina</a:t>
            </a:r>
            <a:r>
              <a:rPr lang="en-US" dirty="0"/>
              <a:t> para ACEITANDO a entrada</a:t>
            </a:r>
          </a:p>
          <a:p>
            <a:pPr lvl="1"/>
            <a:r>
              <a:rPr lang="en-US" dirty="0"/>
              <a:t>Caso o </a:t>
            </a:r>
            <a:r>
              <a:rPr lang="en-US" dirty="0" err="1"/>
              <a:t>símbolo</a:t>
            </a:r>
            <a:r>
              <a:rPr lang="en-US" dirty="0"/>
              <a:t> de entrada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conste</a:t>
            </a:r>
            <a:r>
              <a:rPr lang="en-US" dirty="0"/>
              <a:t>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i="1" dirty="0"/>
              <a:t>inputs</a:t>
            </a:r>
            <a:r>
              <a:rPr lang="en-US" dirty="0"/>
              <a:t> do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, a </a:t>
            </a:r>
            <a:r>
              <a:rPr lang="en-US" dirty="0" err="1"/>
              <a:t>máquina</a:t>
            </a:r>
            <a:r>
              <a:rPr lang="en-US" dirty="0"/>
              <a:t> para REJEITANDO a entrada</a:t>
            </a:r>
          </a:p>
          <a:p>
            <a:pPr lvl="1"/>
            <a:r>
              <a:rPr lang="en-US" dirty="0"/>
              <a:t>Caso o </a:t>
            </a:r>
            <a:r>
              <a:rPr lang="en-US" dirty="0" err="1"/>
              <a:t>cabeçote</a:t>
            </a:r>
            <a:r>
              <a:rPr lang="en-US" dirty="0"/>
              <a:t> passe dos </a:t>
            </a:r>
            <a:r>
              <a:rPr lang="en-US" dirty="0" err="1"/>
              <a:t>limites</a:t>
            </a:r>
            <a:r>
              <a:rPr lang="en-US" dirty="0"/>
              <a:t> da </a:t>
            </a:r>
            <a:r>
              <a:rPr lang="en-US" dirty="0" err="1"/>
              <a:t>fita</a:t>
            </a:r>
            <a:r>
              <a:rPr lang="en-US" dirty="0"/>
              <a:t>, a </a:t>
            </a:r>
            <a:r>
              <a:rPr lang="en-US" dirty="0" err="1"/>
              <a:t>máquina</a:t>
            </a:r>
            <a:r>
              <a:rPr lang="en-US" dirty="0"/>
              <a:t> para REJEITANDO a entrada</a:t>
            </a:r>
          </a:p>
        </p:txBody>
      </p:sp>
    </p:spTree>
    <p:extLst>
      <p:ext uri="{BB962C8B-B14F-4D97-AF65-F5344CB8AC3E}">
        <p14:creationId xmlns:p14="http://schemas.microsoft.com/office/powerpoint/2010/main" val="2620959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265-3D9C-43DC-A145-3B9352B8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4E5B6-3497-4726-96C9-36073170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1585"/>
            <a:ext cx="10515600" cy="1254829"/>
          </a:xfrm>
        </p:spPr>
        <p:txBody>
          <a:bodyPr/>
          <a:lstStyle/>
          <a:p>
            <a:r>
              <a:rPr lang="en-US" dirty="0" err="1"/>
              <a:t>Linguagem</a:t>
            </a:r>
            <a:r>
              <a:rPr lang="en-US" dirty="0"/>
              <a:t> A: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 regular: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gggh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dirty="0"/>
              <a:t>Gera um conjunto de </a:t>
            </a:r>
            <a:r>
              <a:rPr lang="en-US" dirty="0" err="1"/>
              <a:t>palavras</a:t>
            </a:r>
            <a:r>
              <a:rPr lang="en-US" dirty="0"/>
              <a:t> que </a:t>
            </a:r>
            <a:r>
              <a:rPr lang="en-US" dirty="0" err="1"/>
              <a:t>começa</a:t>
            </a:r>
            <a:r>
              <a:rPr lang="en-US" dirty="0"/>
              <a:t> com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ggg</a:t>
            </a:r>
            <a:r>
              <a:rPr lang="en-US" dirty="0"/>
              <a:t> e </a:t>
            </a:r>
            <a:r>
              <a:rPr lang="en-US" dirty="0" err="1"/>
              <a:t>então</a:t>
            </a:r>
            <a:r>
              <a:rPr lang="en-US" dirty="0"/>
              <a:t> é </a:t>
            </a:r>
            <a:r>
              <a:rPr lang="en-US" dirty="0" err="1"/>
              <a:t>seguido</a:t>
            </a:r>
            <a:r>
              <a:rPr lang="en-US" dirty="0"/>
              <a:t> de zero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7904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8C77-63A1-4B48-AA1B-BE70003D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r>
              <a:rPr lang="en-US" dirty="0"/>
              <a:t> Formal de </a:t>
            </a:r>
            <a:r>
              <a:rPr lang="en-US" dirty="0" err="1"/>
              <a:t>Programas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2B233-9BFC-4474-9868-3640ABAB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Conjunto </a:t>
            </a:r>
            <a:r>
              <a:rPr lang="en-US" dirty="0" err="1"/>
              <a:t>estruturado</a:t>
            </a:r>
            <a:r>
              <a:rPr lang="en-US" dirty="0"/>
              <a:t> de </a:t>
            </a:r>
            <a:r>
              <a:rPr lang="en-US" dirty="0" err="1"/>
              <a:t>instruções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a </a:t>
            </a:r>
            <a:r>
              <a:rPr lang="en-US" dirty="0" err="1"/>
              <a:t>realização</a:t>
            </a:r>
            <a:r>
              <a:rPr lang="en-US" dirty="0"/>
              <a:t> de </a:t>
            </a:r>
            <a:r>
              <a:rPr lang="en-US" dirty="0" err="1"/>
              <a:t>operações</a:t>
            </a:r>
            <a:r>
              <a:rPr lang="en-US" dirty="0"/>
              <a:t> e testes</a:t>
            </a:r>
          </a:p>
          <a:p>
            <a:r>
              <a:rPr lang="en-US" dirty="0"/>
              <a:t>Dados de entrada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processados</a:t>
            </a:r>
            <a:r>
              <a:rPr lang="en-US" dirty="0"/>
              <a:t> e se </a:t>
            </a:r>
            <a:r>
              <a:rPr lang="en-US" dirty="0" err="1"/>
              <a:t>tornam</a:t>
            </a:r>
            <a:r>
              <a:rPr lang="en-US" dirty="0"/>
              <a:t> dados de </a:t>
            </a:r>
            <a:r>
              <a:rPr lang="en-US" dirty="0" err="1"/>
              <a:t>saída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70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265-3D9C-43DC-A145-3B9352B8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206"/>
          </a:xfrm>
        </p:spPr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4E5B6-3497-4726-96C9-36073170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767"/>
            <a:ext cx="10515600" cy="466234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máquina</a:t>
            </a:r>
            <a:r>
              <a:rPr lang="en-US" sz="2000" dirty="0"/>
              <a:t> </a:t>
            </a:r>
            <a:r>
              <a:rPr lang="en-US" sz="2000" dirty="0" err="1"/>
              <a:t>aceita</a:t>
            </a:r>
            <a:r>
              <a:rPr lang="en-US" sz="2000" dirty="0"/>
              <a:t> </a:t>
            </a:r>
            <a:r>
              <a:rPr lang="en-US" sz="2000" dirty="0" err="1"/>
              <a:t>corretamente</a:t>
            </a:r>
            <a:r>
              <a:rPr lang="en-US" sz="2000" dirty="0"/>
              <a:t> a entrada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ggghhhhhhhhh</a:t>
            </a:r>
            <a:r>
              <a:rPr lang="en-US" sz="2000" dirty="0"/>
              <a:t>, a qual </a:t>
            </a:r>
            <a:r>
              <a:rPr lang="en-US" sz="2000" dirty="0" err="1"/>
              <a:t>pertence</a:t>
            </a:r>
            <a:r>
              <a:rPr lang="en-US" sz="2000" dirty="0"/>
              <a:t> à </a:t>
            </a:r>
            <a:r>
              <a:rPr lang="en-US" sz="2000" dirty="0" err="1"/>
              <a:t>linguagem</a:t>
            </a:r>
            <a:r>
              <a:rPr lang="en-US" sz="2000" dirty="0"/>
              <a:t> 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7B938-6DF1-4875-B47D-83FF91EF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03" y="1368331"/>
            <a:ext cx="6248213" cy="1374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A6D91C-2FDC-4274-A379-41C61467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03" y="3612777"/>
            <a:ext cx="6431529" cy="1513609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BFC75F7-FE4F-45C0-AD21-3DC778E85067}"/>
              </a:ext>
            </a:extLst>
          </p:cNvPr>
          <p:cNvSpPr txBox="1">
            <a:spLocks/>
          </p:cNvSpPr>
          <p:nvPr/>
        </p:nvSpPr>
        <p:spPr>
          <a:xfrm>
            <a:off x="838200" y="5657404"/>
            <a:ext cx="11113168" cy="530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</a:t>
            </a:r>
            <a:r>
              <a:rPr lang="en-US" sz="2000" dirty="0"/>
              <a:t> entrada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gghhhhhhhhh</a:t>
            </a:r>
            <a:r>
              <a:rPr lang="en-US" dirty="0"/>
              <a:t> </a:t>
            </a:r>
            <a:r>
              <a:rPr lang="pt-BR" sz="2000" dirty="0"/>
              <a:t>não é aceita pela máquina, uma vez que a mesma não pertence à linguagem A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7046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265-3D9C-43DC-A145-3B9352B8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4E5B6-3497-4726-96C9-36073170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1585"/>
            <a:ext cx="10515600" cy="1254829"/>
          </a:xfrm>
        </p:spPr>
        <p:txBody>
          <a:bodyPr>
            <a:normAutofit/>
          </a:bodyPr>
          <a:lstStyle/>
          <a:p>
            <a:r>
              <a:rPr lang="en-US" dirty="0" err="1"/>
              <a:t>Linguagem</a:t>
            </a:r>
            <a:r>
              <a:rPr lang="en-US" dirty="0"/>
              <a:t> B: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 regular: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g*(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)+g</a:t>
            </a:r>
          </a:p>
          <a:p>
            <a:pPr lvl="1"/>
            <a:r>
              <a:rPr lang="en-US" dirty="0"/>
              <a:t>Gera um conjunto de </a:t>
            </a:r>
            <a:r>
              <a:rPr lang="en-US" dirty="0" err="1"/>
              <a:t>palavras</a:t>
            </a:r>
            <a:r>
              <a:rPr lang="en-US" dirty="0"/>
              <a:t> que </a:t>
            </a:r>
            <a:r>
              <a:rPr lang="en-US" dirty="0" err="1"/>
              <a:t>começa</a:t>
            </a:r>
            <a:r>
              <a:rPr lang="en-US" dirty="0"/>
              <a:t> com zero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o qual é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seguido</a:t>
            </a:r>
            <a:r>
              <a:rPr lang="en-US" dirty="0"/>
              <a:t> por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triplas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hhh</a:t>
            </a:r>
            <a:r>
              <a:rPr lang="en-US" dirty="0"/>
              <a:t> e termina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264397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265-3D9C-43DC-A145-3B9352B8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206"/>
          </a:xfrm>
        </p:spPr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4E5B6-3497-4726-96C9-36073170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767"/>
            <a:ext cx="10515600" cy="466234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máquina</a:t>
            </a:r>
            <a:r>
              <a:rPr lang="en-US" sz="2000" dirty="0"/>
              <a:t> </a:t>
            </a:r>
            <a:r>
              <a:rPr lang="en-US" sz="2000" dirty="0" err="1"/>
              <a:t>aceita</a:t>
            </a:r>
            <a:r>
              <a:rPr lang="en-US" sz="2000" dirty="0"/>
              <a:t> </a:t>
            </a:r>
            <a:r>
              <a:rPr lang="en-US" sz="2000" dirty="0" err="1"/>
              <a:t>corretamente</a:t>
            </a:r>
            <a:r>
              <a:rPr lang="en-US" sz="2000" dirty="0"/>
              <a:t> a entrada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ggggghhhhhhg</a:t>
            </a:r>
            <a:r>
              <a:rPr lang="en-US" sz="2000" dirty="0"/>
              <a:t>, a qual </a:t>
            </a:r>
            <a:r>
              <a:rPr lang="en-US" sz="2000" dirty="0" err="1"/>
              <a:t>pertence</a:t>
            </a:r>
            <a:r>
              <a:rPr lang="en-US" sz="2000" dirty="0"/>
              <a:t> à </a:t>
            </a:r>
            <a:r>
              <a:rPr lang="en-US" sz="2000" dirty="0" err="1"/>
              <a:t>linguagem</a:t>
            </a:r>
            <a:r>
              <a:rPr lang="en-US" sz="2000" dirty="0"/>
              <a:t> 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7B938-6DF1-4875-B47D-83FF91EF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972" y="1368331"/>
            <a:ext cx="6212074" cy="1374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A6D91C-2FDC-4274-A379-41C614675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972" y="3648830"/>
            <a:ext cx="5127083" cy="1513609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BFC75F7-FE4F-45C0-AD21-3DC778E85067}"/>
              </a:ext>
            </a:extLst>
          </p:cNvPr>
          <p:cNvSpPr txBox="1">
            <a:spLocks/>
          </p:cNvSpPr>
          <p:nvPr/>
        </p:nvSpPr>
        <p:spPr>
          <a:xfrm>
            <a:off x="838200" y="5657404"/>
            <a:ext cx="11113168" cy="53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</a:t>
            </a:r>
            <a:r>
              <a:rPr lang="en-US" sz="2000" dirty="0"/>
              <a:t> entrada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ghhhhhg</a:t>
            </a:r>
            <a:r>
              <a:rPr lang="en-US" dirty="0"/>
              <a:t> </a:t>
            </a:r>
            <a:r>
              <a:rPr lang="pt-BR" sz="2000" dirty="0"/>
              <a:t>não é aceita pela máquina, uma vez que a mesma não pertence à linguagem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777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303-BA9A-41F3-903F-1D621924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das </a:t>
            </a:r>
            <a:r>
              <a:rPr lang="en-US" dirty="0" err="1"/>
              <a:t>Máquinas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7FAA1-F8C2-445E-83BA-1DFFC1D7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São </a:t>
            </a:r>
            <a:r>
              <a:rPr lang="en-US" dirty="0" err="1"/>
              <a:t>máquinas</a:t>
            </a:r>
            <a:r>
              <a:rPr lang="en-US" dirty="0"/>
              <a:t> de Turing </a:t>
            </a:r>
            <a:r>
              <a:rPr lang="en-US" dirty="0" err="1"/>
              <a:t>dispositivos</a:t>
            </a:r>
            <a:r>
              <a:rPr lang="en-US" dirty="0"/>
              <a:t> que </a:t>
            </a:r>
            <a:r>
              <a:rPr lang="en-US" dirty="0" err="1"/>
              <a:t>contam</a:t>
            </a:r>
            <a:r>
              <a:rPr lang="en-US" dirty="0"/>
              <a:t> com: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programadas</a:t>
            </a:r>
            <a:endParaRPr lang="en-US" dirty="0"/>
          </a:p>
          <a:p>
            <a:pPr lvl="1"/>
            <a:r>
              <a:rPr lang="en-US" dirty="0" err="1"/>
              <a:t>Fluxo</a:t>
            </a:r>
            <a:r>
              <a:rPr lang="en-US" dirty="0"/>
              <a:t> de entrada de dados</a:t>
            </a:r>
          </a:p>
          <a:p>
            <a:pPr lvl="1"/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saída</a:t>
            </a:r>
            <a:r>
              <a:rPr lang="en-US" dirty="0"/>
              <a:t> de dados</a:t>
            </a:r>
          </a:p>
          <a:p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elulares</a:t>
            </a:r>
            <a:r>
              <a:rPr lang="pt-BR" dirty="0"/>
              <a:t>, computadores, tablets, consoles de </a:t>
            </a:r>
            <a:r>
              <a:rPr lang="pt-BR" dirty="0" err="1"/>
              <a:t>vídeo-game</a:t>
            </a:r>
            <a:r>
              <a:rPr lang="pt-BR" dirty="0"/>
              <a:t>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Televisões, lâmpadas inteligentes, robôs aspiradores, carros, cartões de crédito, escovas de dentes inteligentes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03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303-BA9A-41F3-903F-1D621924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das </a:t>
            </a:r>
            <a:r>
              <a:rPr lang="en-US" dirty="0" err="1"/>
              <a:t>Máquinas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7FAA1-F8C2-445E-83BA-1DFFC1D7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Mundo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conectado</a:t>
            </a:r>
            <a:endParaRPr lang="en-US" dirty="0"/>
          </a:p>
          <a:p>
            <a:pPr lvl="1"/>
            <a:r>
              <a:rPr lang="en-US" dirty="0"/>
              <a:t>Internet das </a:t>
            </a:r>
            <a:r>
              <a:rPr lang="en-US" dirty="0" err="1"/>
              <a:t>Coisas</a:t>
            </a:r>
            <a:r>
              <a:rPr lang="en-US" dirty="0"/>
              <a:t> (IoT)</a:t>
            </a:r>
          </a:p>
          <a:p>
            <a:pPr lvl="1"/>
            <a:r>
              <a:rPr lang="en-US" dirty="0" err="1"/>
              <a:t>Nuvem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contar</a:t>
            </a:r>
            <a:r>
              <a:rPr lang="en-US" dirty="0"/>
              <a:t> com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ser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máquinas</a:t>
            </a:r>
            <a:r>
              <a:rPr lang="en-US" dirty="0"/>
              <a:t> de Turing</a:t>
            </a:r>
          </a:p>
        </p:txBody>
      </p:sp>
    </p:spTree>
    <p:extLst>
      <p:ext uri="{BB962C8B-B14F-4D97-AF65-F5344CB8AC3E}">
        <p14:creationId xmlns:p14="http://schemas.microsoft.com/office/powerpoint/2010/main" val="2161583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303-BA9A-41F3-903F-1D621924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das </a:t>
            </a:r>
            <a:r>
              <a:rPr lang="en-US" dirty="0" err="1"/>
              <a:t>Máquinas</a:t>
            </a:r>
            <a:r>
              <a:rPr lang="en-US" dirty="0"/>
              <a:t> de Turing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7FAA1-F8C2-445E-83BA-1DFFC1D7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Tecnicalidade</a:t>
            </a:r>
            <a:r>
              <a:rPr lang="en-US" dirty="0"/>
              <a:t>: </a:t>
            </a:r>
            <a:r>
              <a:rPr lang="en-US" dirty="0" err="1"/>
              <a:t>máquinas</a:t>
            </a:r>
            <a:r>
              <a:rPr lang="en-US" dirty="0"/>
              <a:t> de Turing </a:t>
            </a:r>
            <a:r>
              <a:rPr lang="en-US" dirty="0" err="1"/>
              <a:t>são</a:t>
            </a:r>
            <a:r>
              <a:rPr lang="en-US" dirty="0"/>
              <a:t> um </a:t>
            </a:r>
            <a:r>
              <a:rPr lang="en-US" dirty="0" err="1"/>
              <a:t>conceito</a:t>
            </a:r>
            <a:r>
              <a:rPr lang="en-US" dirty="0"/>
              <a:t> </a:t>
            </a:r>
            <a:r>
              <a:rPr lang="en-US" dirty="0" err="1"/>
              <a:t>teórico</a:t>
            </a:r>
            <a:endParaRPr lang="en-US" dirty="0"/>
          </a:p>
          <a:p>
            <a:pPr lvl="1"/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infinita</a:t>
            </a:r>
            <a:endParaRPr lang="en-US" dirty="0"/>
          </a:p>
          <a:p>
            <a:pPr lvl="1"/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solucionar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computável</a:t>
            </a:r>
            <a:r>
              <a:rPr lang="en-US" dirty="0"/>
              <a:t>, dado tempo o </a:t>
            </a:r>
            <a:r>
              <a:rPr lang="en-US" dirty="0" err="1"/>
              <a:t>suficiente</a:t>
            </a:r>
            <a:r>
              <a:rPr lang="en-US" dirty="0"/>
              <a:t>.</a:t>
            </a:r>
          </a:p>
          <a:p>
            <a:r>
              <a:rPr lang="en-US" dirty="0" err="1"/>
              <a:t>Realidade</a:t>
            </a:r>
            <a:r>
              <a:rPr lang="en-US" dirty="0"/>
              <a:t>: </a:t>
            </a:r>
            <a:r>
              <a:rPr lang="en-US" dirty="0" err="1"/>
              <a:t>computadores</a:t>
            </a:r>
            <a:r>
              <a:rPr lang="en-US" dirty="0"/>
              <a:t> reais </a:t>
            </a:r>
            <a:r>
              <a:rPr lang="en-US" dirty="0" err="1"/>
              <a:t>são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das </a:t>
            </a:r>
            <a:r>
              <a:rPr lang="en-US" dirty="0" err="1"/>
              <a:t>máquinas</a:t>
            </a:r>
            <a:r>
              <a:rPr lang="en-US" dirty="0"/>
              <a:t> de Turing</a:t>
            </a:r>
          </a:p>
          <a:p>
            <a:pPr lvl="1"/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finita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capaz</a:t>
            </a:r>
            <a:r>
              <a:rPr lang="en-US" dirty="0"/>
              <a:t> de resolver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computável</a:t>
            </a:r>
            <a:r>
              <a:rPr lang="en-US" dirty="0"/>
              <a:t>,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limitação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solucionáveis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avanços</a:t>
            </a:r>
            <a:r>
              <a:rPr lang="en-US" dirty="0"/>
              <a:t> </a:t>
            </a:r>
            <a:r>
              <a:rPr lang="en-US" dirty="0" err="1"/>
              <a:t>tecnológicos</a:t>
            </a:r>
            <a:r>
              <a:rPr lang="en-US" dirty="0"/>
              <a:t>,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i="1" dirty="0"/>
              <a:t>hardware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potente</a:t>
            </a:r>
            <a:r>
              <a:rPr lang="en-US" dirty="0"/>
              <a:t> e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10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303-BA9A-41F3-903F-1D621924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7FAA1-F8C2-445E-83BA-1DFFC1D7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dos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programas</a:t>
            </a:r>
            <a:endParaRPr lang="en-US" dirty="0"/>
          </a:p>
          <a:p>
            <a:pPr lvl="1"/>
            <a:r>
              <a:rPr lang="en-US" dirty="0" err="1"/>
              <a:t>Complexidade</a:t>
            </a:r>
            <a:endParaRPr lang="en-US" dirty="0"/>
          </a:p>
          <a:p>
            <a:pPr lvl="1"/>
            <a:r>
              <a:rPr lang="en-US" dirty="0" err="1"/>
              <a:t>Equivalência</a:t>
            </a:r>
            <a:r>
              <a:rPr lang="en-US" dirty="0"/>
              <a:t> entre </a:t>
            </a:r>
            <a:r>
              <a:rPr lang="en-US" dirty="0" err="1"/>
              <a:t>programas</a:t>
            </a:r>
            <a:endParaRPr lang="en-US" dirty="0"/>
          </a:p>
          <a:p>
            <a:r>
              <a:rPr lang="en-US" dirty="0"/>
              <a:t>Teoria por </a:t>
            </a:r>
            <a:r>
              <a:rPr lang="en-US" dirty="0" err="1"/>
              <a:t>trás</a:t>
            </a:r>
            <a:r>
              <a:rPr lang="en-US" dirty="0"/>
              <a:t> de </a:t>
            </a:r>
            <a:r>
              <a:rPr lang="en-US" dirty="0" err="1"/>
              <a:t>máquinas</a:t>
            </a:r>
            <a:r>
              <a:rPr lang="en-US" dirty="0"/>
              <a:t> </a:t>
            </a:r>
            <a:r>
              <a:rPr lang="en-US" dirty="0" err="1"/>
              <a:t>universais</a:t>
            </a:r>
            <a:r>
              <a:rPr lang="en-US" dirty="0"/>
              <a:t>: </a:t>
            </a:r>
            <a:r>
              <a:rPr lang="en-US" dirty="0" err="1"/>
              <a:t>máquinas</a:t>
            </a:r>
            <a:r>
              <a:rPr lang="en-US" dirty="0"/>
              <a:t> de Turing e Norma.</a:t>
            </a:r>
          </a:p>
          <a:p>
            <a:pPr lvl="1"/>
            <a:r>
              <a:rPr lang="en-US" dirty="0" err="1"/>
              <a:t>Composto</a:t>
            </a:r>
            <a:r>
              <a:rPr lang="en-US" dirty="0"/>
              <a:t> por </a:t>
            </a: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aparelhos</a:t>
            </a:r>
            <a:r>
              <a:rPr lang="en-US" dirty="0"/>
              <a:t> </a:t>
            </a:r>
            <a:r>
              <a:rPr lang="en-US" dirty="0" err="1"/>
              <a:t>eletrônicos</a:t>
            </a:r>
            <a:endParaRPr lang="en-US" dirty="0"/>
          </a:p>
          <a:p>
            <a:pPr lvl="1"/>
            <a:r>
              <a:rPr lang="en-US" dirty="0"/>
              <a:t>Fundamental para o </a:t>
            </a:r>
            <a:r>
              <a:rPr lang="en-US" dirty="0" err="1"/>
              <a:t>processamento</a:t>
            </a:r>
            <a:r>
              <a:rPr lang="en-US" dirty="0"/>
              <a:t> de dados</a:t>
            </a:r>
          </a:p>
          <a:p>
            <a:pPr lvl="1"/>
            <a:r>
              <a:rPr lang="en-US" dirty="0" err="1"/>
              <a:t>Indispensável</a:t>
            </a:r>
            <a:r>
              <a:rPr lang="en-US" dirty="0"/>
              <a:t> no </a:t>
            </a:r>
            <a:r>
              <a:rPr lang="en-US" dirty="0" err="1"/>
              <a:t>dia</a:t>
            </a:r>
            <a:r>
              <a:rPr lang="en-US" dirty="0"/>
              <a:t>-a-</a:t>
            </a:r>
            <a:r>
              <a:rPr lang="en-US" dirty="0" err="1"/>
              <a:t>dia</a:t>
            </a:r>
            <a:endParaRPr lang="en-US" dirty="0"/>
          </a:p>
          <a:p>
            <a:pPr lvl="1"/>
            <a:r>
              <a:rPr lang="en-US" dirty="0" err="1"/>
              <a:t>Expansão</a:t>
            </a:r>
            <a:r>
              <a:rPr lang="en-US" dirty="0"/>
              <a:t> da IoT e </a:t>
            </a:r>
            <a:r>
              <a:rPr lang="en-US" dirty="0" err="1"/>
              <a:t>Nuvem</a:t>
            </a:r>
            <a:r>
              <a:rPr lang="en-US" dirty="0"/>
              <a:t> </a:t>
            </a:r>
            <a:r>
              <a:rPr lang="en-US" dirty="0" err="1"/>
              <a:t>indicam</a:t>
            </a:r>
            <a:r>
              <a:rPr lang="en-US" dirty="0"/>
              <a:t> que a </a:t>
            </a:r>
            <a:r>
              <a:rPr lang="en-US" dirty="0" err="1"/>
              <a:t>computabilidade</a:t>
            </a:r>
            <a:r>
              <a:rPr lang="en-US" dirty="0"/>
              <a:t> </a:t>
            </a:r>
            <a:r>
              <a:rPr lang="en-US" dirty="0" err="1"/>
              <a:t>terá</a:t>
            </a:r>
            <a:r>
              <a:rPr lang="en-US" dirty="0"/>
              <a:t> um </a:t>
            </a:r>
            <a:r>
              <a:rPr lang="en-US" dirty="0" err="1"/>
              <a:t>papel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fundamental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vidas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7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AEC8-089C-4D6D-8115-2CD48C5C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62ED8-BDC0-4DBC-A063-4D49F044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Diverio</a:t>
            </a:r>
            <a:r>
              <a:rPr lang="pt-BR" dirty="0"/>
              <a:t>, T. A., Menezes, P. B. (2011). Teoria da Computação: Máquinas Universais e </a:t>
            </a:r>
            <a:r>
              <a:rPr lang="pt-BR" dirty="0" err="1"/>
              <a:t>Computabilidade</a:t>
            </a:r>
            <a:r>
              <a:rPr lang="pt-BR" dirty="0"/>
              <a:t> - Vol.5. </a:t>
            </a:r>
            <a:r>
              <a:rPr lang="pt-BR" dirty="0" err="1"/>
              <a:t>Brazil</a:t>
            </a:r>
            <a:r>
              <a:rPr lang="pt-BR" dirty="0"/>
              <a:t>: Bookman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79C5D-4692-4021-866C-CCEDBF6D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programas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6A479-F039-432F-A4D0-A81B0940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Monolíticos</a:t>
            </a:r>
            <a:endParaRPr lang="en-US" dirty="0"/>
          </a:p>
          <a:p>
            <a:pPr lvl="1"/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Iterativos</a:t>
            </a:r>
            <a:endParaRPr lang="en-US" dirty="0"/>
          </a:p>
          <a:p>
            <a:pPr lvl="1"/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Recursivos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7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F5ED1-192A-43F2-B8D1-F519F4DF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Monolítico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93356-D8E5-4240-9625-E0033756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0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Apresenta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desvios</a:t>
            </a:r>
            <a:r>
              <a:rPr lang="en-US" sz="2400" dirty="0"/>
              <a:t> </a:t>
            </a:r>
            <a:r>
              <a:rPr lang="en-US" sz="2400" dirty="0" err="1"/>
              <a:t>condicionais</a:t>
            </a:r>
            <a:r>
              <a:rPr lang="en-US" sz="2400" dirty="0"/>
              <a:t> e </a:t>
            </a:r>
            <a:r>
              <a:rPr lang="en-US" sz="2400" dirty="0" err="1"/>
              <a:t>incondicionais</a:t>
            </a:r>
            <a:endParaRPr lang="en-US" sz="2400" dirty="0"/>
          </a:p>
          <a:p>
            <a:r>
              <a:rPr lang="en-US" sz="2400" dirty="0" err="1"/>
              <a:t>Lógica</a:t>
            </a:r>
            <a:r>
              <a:rPr lang="en-US" sz="2400" dirty="0"/>
              <a:t> </a:t>
            </a:r>
            <a:r>
              <a:rPr lang="en-US" sz="2400" dirty="0" err="1"/>
              <a:t>distribuída</a:t>
            </a:r>
            <a:r>
              <a:rPr lang="en-US" sz="2400" dirty="0"/>
              <a:t> e </a:t>
            </a:r>
            <a:r>
              <a:rPr lang="en-US" sz="2400" dirty="0" err="1"/>
              <a:t>interconectada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longo</a:t>
            </a:r>
            <a:r>
              <a:rPr lang="en-US" sz="2400" dirty="0"/>
              <a:t> do </a:t>
            </a:r>
            <a:r>
              <a:rPr lang="en-US" sz="2400" dirty="0" err="1"/>
              <a:t>programa</a:t>
            </a:r>
            <a:r>
              <a:rPr lang="en-US" sz="2400" dirty="0"/>
              <a:t>, </a:t>
            </a:r>
            <a:r>
              <a:rPr lang="en-US" sz="2400" dirty="0" err="1"/>
              <a:t>formando</a:t>
            </a:r>
            <a:r>
              <a:rPr lang="en-US" sz="2400" dirty="0"/>
              <a:t> um </a:t>
            </a:r>
            <a:r>
              <a:rPr lang="en-US" sz="2400" dirty="0" err="1"/>
              <a:t>grande</a:t>
            </a:r>
            <a:r>
              <a:rPr lang="en-US" sz="2400" dirty="0"/>
              <a:t> </a:t>
            </a:r>
            <a:r>
              <a:rPr lang="en-US" sz="2400" dirty="0" err="1"/>
              <a:t>bloco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Monólito</a:t>
            </a:r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DFEFF5-8397-4048-BF61-6F46D818C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1" y="3429000"/>
            <a:ext cx="4343400" cy="2895600"/>
          </a:xfrm>
          <a:prstGeom prst="rect">
            <a:avLst/>
          </a:prstGeom>
        </p:spPr>
      </p:pic>
      <p:pic>
        <p:nvPicPr>
          <p:cNvPr id="1026" name="Picture 2" descr="Not Rocket Science » The two most important lines of code I have written,  ever">
            <a:extLst>
              <a:ext uri="{FF2B5EF4-FFF2-40B4-BE49-F238E27FC236}">
                <a16:creationId xmlns:a16="http://schemas.microsoft.com/office/drawing/2014/main" id="{7866FCBE-9DB1-4805-A4CD-76265C40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79" y="2951747"/>
            <a:ext cx="5526722" cy="35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7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A976C-498D-434E-9C72-1E4A3BDF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Monolítico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2C64F-C5D7-4860-9468-2822350D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Rótulo</a:t>
            </a:r>
            <a:r>
              <a:rPr lang="en-US" dirty="0"/>
              <a:t>/</a:t>
            </a:r>
            <a:r>
              <a:rPr lang="en-US" dirty="0" err="1"/>
              <a:t>Etiquetas</a:t>
            </a:r>
            <a:endParaRPr lang="en-US" dirty="0"/>
          </a:p>
          <a:p>
            <a:r>
              <a:rPr lang="en-US" dirty="0" err="1"/>
              <a:t>Instrução</a:t>
            </a:r>
            <a:r>
              <a:rPr lang="en-US" dirty="0"/>
              <a:t> </a:t>
            </a:r>
            <a:r>
              <a:rPr lang="en-US" dirty="0" err="1"/>
              <a:t>Rotulada</a:t>
            </a:r>
            <a:r>
              <a:rPr lang="en-US" dirty="0"/>
              <a:t>/</a:t>
            </a:r>
            <a:r>
              <a:rPr lang="en-US" dirty="0" err="1"/>
              <a:t>Etiquetada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4D2CED-264B-4CAF-86B4-527CCEF92466}"/>
              </a:ext>
            </a:extLst>
          </p:cNvPr>
          <p:cNvSpPr txBox="1"/>
          <p:nvPr/>
        </p:nvSpPr>
        <p:spPr>
          <a:xfrm>
            <a:off x="838200" y="3254223"/>
            <a:ext cx="1066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operação — 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faça &lt;F | ✓&gt; </a:t>
            </a:r>
            <a:r>
              <a:rPr lang="pt-BR" sz="24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l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este	    — 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se T então </a:t>
            </a:r>
            <a:r>
              <a:rPr lang="pt-BR" sz="24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senão </a:t>
            </a:r>
            <a:r>
              <a:rPr lang="pt-BR" sz="24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pt-B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3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6003-4249-42A8-8B1C-96F70547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Monolítico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23CA2E-26D0-445B-8E86-1EA684C6A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72537" cy="4351338"/>
              </a:xfrm>
            </p:spPr>
            <p:txBody>
              <a:bodyPr/>
              <a:lstStyle/>
              <a:p>
                <a:r>
                  <a:rPr lang="en-US" dirty="0"/>
                  <a:t>Par </a:t>
                </a:r>
                <a:r>
                  <a:rPr lang="en-US" dirty="0" err="1"/>
                  <a:t>ordenado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conjunto </a:t>
                </a:r>
                <a:r>
                  <a:rPr lang="en-US" dirty="0" err="1"/>
                  <a:t>finito</a:t>
                </a:r>
                <a:r>
                  <a:rPr lang="en-US" dirty="0"/>
                  <a:t> de </a:t>
                </a:r>
                <a:r>
                  <a:rPr lang="en-US" dirty="0" err="1"/>
                  <a:t>instruções</a:t>
                </a:r>
                <a:r>
                  <a:rPr lang="en-US" dirty="0"/>
                  <a:t> </a:t>
                </a:r>
                <a:r>
                  <a:rPr lang="en-US" dirty="0" err="1"/>
                  <a:t>rotuladas</a:t>
                </a:r>
                <a:r>
                  <a:rPr lang="en-US" dirty="0"/>
                  <a:t>; </a:t>
                </a:r>
                <a:r>
                  <a:rPr lang="en-US" dirty="0" err="1"/>
                  <a:t>todas</a:t>
                </a:r>
                <a:r>
                  <a:rPr lang="en-US" dirty="0"/>
                  <a:t> </a:t>
                </a:r>
                <a:r>
                  <a:rPr lang="en-US" dirty="0" err="1"/>
                  <a:t>distintas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rótulo</a:t>
                </a:r>
                <a:r>
                  <a:rPr lang="en-US" dirty="0"/>
                  <a:t> </a:t>
                </a:r>
                <a:r>
                  <a:rPr lang="en-US" dirty="0" err="1"/>
                  <a:t>inicial</a:t>
                </a:r>
                <a:r>
                  <a:rPr lang="en-US" dirty="0"/>
                  <a:t>; </a:t>
                </a:r>
                <a:r>
                  <a:rPr lang="en-US" dirty="0" err="1"/>
                  <a:t>instrução</a:t>
                </a:r>
                <a:r>
                  <a:rPr lang="en-US" dirty="0"/>
                  <a:t> </a:t>
                </a:r>
                <a:r>
                  <a:rPr lang="en-US" dirty="0" err="1"/>
                  <a:t>inicial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err="1"/>
                  <a:t>rótulo</a:t>
                </a:r>
                <a:r>
                  <a:rPr lang="en-US" dirty="0"/>
                  <a:t> final: </a:t>
                </a:r>
                <a:r>
                  <a:rPr lang="en-US" dirty="0" err="1"/>
                  <a:t>caso</a:t>
                </a:r>
                <a:r>
                  <a:rPr lang="en-US" dirty="0"/>
                  <a:t> </a:t>
                </a:r>
                <a:r>
                  <a:rPr lang="en-US" dirty="0" err="1"/>
                  <a:t>seja</a:t>
                </a:r>
                <a:r>
                  <a:rPr lang="en-US" dirty="0"/>
                  <a:t> </a:t>
                </a:r>
                <a:r>
                  <a:rPr lang="en-US" dirty="0" err="1"/>
                  <a:t>referido</a:t>
                </a:r>
                <a:r>
                  <a:rPr lang="en-US" dirty="0"/>
                  <a:t> por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instrução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mas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pertença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 err="1"/>
                  <a:t>Blocos</a:t>
                </a:r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23CA2E-26D0-445B-8E86-1EA684C6A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72537" cy="4351338"/>
              </a:xfrm>
              <a:blipFill>
                <a:blip r:embed="rId2"/>
                <a:stretch>
                  <a:fillRect l="-33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54138833-1ACE-464E-ACE7-5F00E262E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04" y="4342480"/>
            <a:ext cx="8097792" cy="19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84E46-4241-4A7D-8D82-B25B7095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Monolítico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AA015-9EA1-44B2-BDAE-3E08E78A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s-E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s-E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s-E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es-E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2: se T1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es-E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es-E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s-E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es-E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4: se T2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vá_para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 algn="l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A3CB49-0910-4530-99A5-B9AB7F566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89" y="1354016"/>
            <a:ext cx="2155103" cy="44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</TotalTime>
  <Words>2731</Words>
  <Application>Microsoft Office PowerPoint</Application>
  <PresentationFormat>Widescreen</PresentationFormat>
  <Paragraphs>336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4" baseType="lpstr">
      <vt:lpstr>Arial</vt:lpstr>
      <vt:lpstr>Cambria Math</vt:lpstr>
      <vt:lpstr>Courier New</vt:lpstr>
      <vt:lpstr>Tw Cen MT</vt:lpstr>
      <vt:lpstr>Tw Cen MT Condensed</vt:lpstr>
      <vt:lpstr>Wingdings 3</vt:lpstr>
      <vt:lpstr>Integral</vt:lpstr>
      <vt:lpstr>Computabilidade – Trabalho 1</vt:lpstr>
      <vt:lpstr>Computação ao nosso redor</vt:lpstr>
      <vt:lpstr>Computação ao nosso redor</vt:lpstr>
      <vt:lpstr>Definição Formal de Programas</vt:lpstr>
      <vt:lpstr>Tipos de programas</vt:lpstr>
      <vt:lpstr>Programa Monolítico</vt:lpstr>
      <vt:lpstr>Programa Monolítico</vt:lpstr>
      <vt:lpstr>Programa Monolítico</vt:lpstr>
      <vt:lpstr>Exemplo de Programa Monolítico</vt:lpstr>
      <vt:lpstr>Exemplo de Programa Monolítico</vt:lpstr>
      <vt:lpstr>Execução de Programa Monolítico</vt:lpstr>
      <vt:lpstr>Programa Iterativo</vt:lpstr>
      <vt:lpstr>Programa Iterativo</vt:lpstr>
      <vt:lpstr>Exemplo de Programa Iterativo</vt:lpstr>
      <vt:lpstr>Exemplo de Programa Iterativo</vt:lpstr>
      <vt:lpstr>Execução de Programa Iterativo</vt:lpstr>
      <vt:lpstr>Programa Recursivo</vt:lpstr>
      <vt:lpstr>Programa Recursivo</vt:lpstr>
      <vt:lpstr>Programa Recursivo</vt:lpstr>
      <vt:lpstr>Exemplo de Programa Recursivo</vt:lpstr>
      <vt:lpstr>Exemplo de Programa Recursivo</vt:lpstr>
      <vt:lpstr>Execução de Programa Recursivo</vt:lpstr>
      <vt:lpstr>Tradução de Fluxogramas</vt:lpstr>
      <vt:lpstr>Tradução de Fluxogramas</vt:lpstr>
      <vt:lpstr>Tradução de Fluxogramas</vt:lpstr>
      <vt:lpstr>Tradução de Fluxogramas</vt:lpstr>
      <vt:lpstr>Tradução de Fluxogramas</vt:lpstr>
      <vt:lpstr>Tradução de Fluxogramas</vt:lpstr>
      <vt:lpstr>Tradução de Fluxogramas</vt:lpstr>
      <vt:lpstr>Tradução de Fluxogramas</vt:lpstr>
      <vt:lpstr>Máquina Norma</vt:lpstr>
      <vt:lpstr>Implementação Máquina de Turing</vt:lpstr>
      <vt:lpstr>Implementação Máquina de Turing</vt:lpstr>
      <vt:lpstr>Implementação Máquina de Turing</vt:lpstr>
      <vt:lpstr>Implementação Máquina de Turing</vt:lpstr>
      <vt:lpstr>Implementação Máquina de Turing</vt:lpstr>
      <vt:lpstr>Implementação Máquina de Turing</vt:lpstr>
      <vt:lpstr>Implementação Máquina de Turing</vt:lpstr>
      <vt:lpstr>Resultados Máquina de Turing</vt:lpstr>
      <vt:lpstr>Resultados Máquina de Turing</vt:lpstr>
      <vt:lpstr>Resultados Máquina de Turing</vt:lpstr>
      <vt:lpstr>Resultados Máquina de Turing</vt:lpstr>
      <vt:lpstr>Uso das Máquinas de Turing</vt:lpstr>
      <vt:lpstr>Uso das Máquinas de Turing</vt:lpstr>
      <vt:lpstr>Uso das Máquinas de Turing</vt:lpstr>
      <vt:lpstr>Conclusões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Computabilidade – Trabalho 1</dc:title>
  <dc:creator>Ariel Nogueira Kovaljski</dc:creator>
  <cp:lastModifiedBy>Ariel Nogueira Kovaljski</cp:lastModifiedBy>
  <cp:revision>103</cp:revision>
  <dcterms:created xsi:type="dcterms:W3CDTF">2021-10-08T12:36:49Z</dcterms:created>
  <dcterms:modified xsi:type="dcterms:W3CDTF">2021-10-08T14:59:09Z</dcterms:modified>
</cp:coreProperties>
</file>