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64" r:id="rId6"/>
    <p:sldId id="270" r:id="rId7"/>
    <p:sldId id="278" r:id="rId8"/>
    <p:sldId id="265" r:id="rId9"/>
    <p:sldId id="280" r:id="rId10"/>
    <p:sldId id="272" r:id="rId11"/>
    <p:sldId id="281" r:id="rId12"/>
    <p:sldId id="284" r:id="rId13"/>
    <p:sldId id="279" r:id="rId14"/>
    <p:sldId id="268" r:id="rId15"/>
    <p:sldId id="283" r:id="rId16"/>
    <p:sldId id="269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99" autoAdjust="0"/>
  </p:normalViewPr>
  <p:slideViewPr>
    <p:cSldViewPr snapToGrid="0">
      <p:cViewPr varScale="1">
        <p:scale>
          <a:sx n="92" d="100"/>
          <a:sy n="92" d="100"/>
        </p:scale>
        <p:origin x="200" y="6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55EB-A232-4F2D-AF1F-49DE625FDFB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000B7-8935-4EA1-A0E9-D23FB44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000B7-8935-4EA1-A0E9-D23FB44FD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why these 5 station are 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000B7-8935-4EA1-A0E9-D23FB44FD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6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52FAA2-BC59-40F2-1852-68DF4C6B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621E68-6363-EF9E-AB5C-91D9D5FC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6E831A8F-1EC7-0348-B1DA-49FA1FF0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1A8F-1EC7-0348-B1DA-49FA1FF0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4356265"/>
            <a:ext cx="10363200" cy="130430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ea typeface="Cambria"/>
                <a:cs typeface="Times New Roman"/>
              </a:rPr>
              <a:t>A new way to explore New York  </a:t>
            </a:r>
            <a:r>
              <a:rPr lang="en-US" sz="36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 </a:t>
            </a:r>
            <a:endParaRPr lang="en-US" sz="36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3417" y="3636818"/>
            <a:ext cx="5985164" cy="28577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2C4988-D9F6-D74B-DEA9-6F73C969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46" y="3085348"/>
            <a:ext cx="2623705" cy="6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58F85E-6189-E216-24E8-C4FE9702F4F7}"/>
              </a:ext>
            </a:extLst>
          </p:cNvPr>
          <p:cNvSpPr/>
          <p:nvPr/>
        </p:nvSpPr>
        <p:spPr>
          <a:xfrm>
            <a:off x="2465222" y="1382573"/>
            <a:ext cx="7210147" cy="4155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E059B-73D3-1E60-89C0-C049A43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6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Demand Predictions for Thursday,12th July 2018.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32C3-5B05-0086-094F-419AD9AE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CE5BDC-F859-7014-B99B-458E7081C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3" b="1433"/>
          <a:stretch/>
        </p:blipFill>
        <p:spPr>
          <a:xfrm>
            <a:off x="2516630" y="1514574"/>
            <a:ext cx="7158739" cy="382885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998D5F-58A3-791B-DCAA-397A0C403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2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05A1-2183-6770-A612-BA338992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44578" cy="11147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Optimizing Initial Bike Allocation</a:t>
            </a:r>
            <a:r>
              <a:rPr lang="en-US" sz="3200" dirty="0">
                <a:latin typeface="Times New Roman"/>
                <a:ea typeface="Cambria"/>
                <a:cs typeface="Times New Roman"/>
              </a:rPr>
              <a:t> 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31DFA-8171-34F8-78F7-A2D3C1D6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C55D9DDB-0303-1EEC-9585-DCEABE770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3" r="2473"/>
          <a:stretch/>
        </p:blipFill>
        <p:spPr>
          <a:xfrm>
            <a:off x="6256245" y="2389017"/>
            <a:ext cx="5245692" cy="2475591"/>
          </a:xfrm>
          <a:prstGeom prst="rect">
            <a:avLst/>
          </a:prstGeom>
        </p:spPr>
      </p:pic>
      <p:pic>
        <p:nvPicPr>
          <p:cNvPr id="5" name="Picture 4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72E3D32D-A025-7D10-F3CD-323E0932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" r="1723"/>
          <a:stretch/>
        </p:blipFill>
        <p:spPr>
          <a:xfrm>
            <a:off x="609598" y="2389017"/>
            <a:ext cx="5245692" cy="247559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24D7181-8D74-8DD1-BC34-5EB1C114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9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201964D-F77F-B9FA-31A9-2123BFE8694E}"/>
              </a:ext>
            </a:extLst>
          </p:cNvPr>
          <p:cNvSpPr txBox="1"/>
          <p:nvPr/>
        </p:nvSpPr>
        <p:spPr>
          <a:xfrm>
            <a:off x="841247" y="2117835"/>
            <a:ext cx="311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519 - Pershing Square North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11140-B2A9-C49D-54D1-C65A5BA24B00}"/>
              </a:ext>
            </a:extLst>
          </p:cNvPr>
          <p:cNvSpPr txBox="1"/>
          <p:nvPr/>
        </p:nvSpPr>
        <p:spPr>
          <a:xfrm>
            <a:off x="841247" y="2834554"/>
            <a:ext cx="311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435 - W 21 St &amp; 6 Ave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77134-2F31-02A2-4907-EA6F90C58488}"/>
              </a:ext>
            </a:extLst>
          </p:cNvPr>
          <p:cNvSpPr txBox="1"/>
          <p:nvPr/>
        </p:nvSpPr>
        <p:spPr>
          <a:xfrm>
            <a:off x="841247" y="3573218"/>
            <a:ext cx="311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285 - Broadway &amp; E 14 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4BEEE3-BD92-258E-9C59-2E6F9ECBC3D4}"/>
              </a:ext>
            </a:extLst>
          </p:cNvPr>
          <p:cNvSpPr txBox="1"/>
          <p:nvPr/>
        </p:nvSpPr>
        <p:spPr>
          <a:xfrm>
            <a:off x="841246" y="4311882"/>
            <a:ext cx="311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509 - 9 Ave &amp; W 22 St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B76B3-CF45-AC9E-1DFB-53F2118ADDF6}"/>
              </a:ext>
            </a:extLst>
          </p:cNvPr>
          <p:cNvSpPr txBox="1"/>
          <p:nvPr/>
        </p:nvSpPr>
        <p:spPr>
          <a:xfrm>
            <a:off x="841246" y="5050546"/>
            <a:ext cx="311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402 - Broadway &amp; E 22 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53B465-A5DC-1F2B-E348-49832255D6CB}"/>
              </a:ext>
            </a:extLst>
          </p:cNvPr>
          <p:cNvCxnSpPr>
            <a:cxnSpLocks/>
          </p:cNvCxnSpPr>
          <p:nvPr/>
        </p:nvCxnSpPr>
        <p:spPr>
          <a:xfrm>
            <a:off x="4762195" y="2284201"/>
            <a:ext cx="1080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D5378F-F422-5FC8-C8A7-FFDEAC3E2240}"/>
              </a:ext>
            </a:extLst>
          </p:cNvPr>
          <p:cNvCxnSpPr>
            <a:cxnSpLocks/>
          </p:cNvCxnSpPr>
          <p:nvPr/>
        </p:nvCxnSpPr>
        <p:spPr>
          <a:xfrm>
            <a:off x="4762195" y="3014502"/>
            <a:ext cx="1080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0C4AF4-C8A7-F8A7-DCEE-725677E965B0}"/>
              </a:ext>
            </a:extLst>
          </p:cNvPr>
          <p:cNvCxnSpPr>
            <a:cxnSpLocks/>
          </p:cNvCxnSpPr>
          <p:nvPr/>
        </p:nvCxnSpPr>
        <p:spPr>
          <a:xfrm>
            <a:off x="4762195" y="3752118"/>
            <a:ext cx="1080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29BAF1-DAB6-75A2-DB3A-0E96FA2067B7}"/>
              </a:ext>
            </a:extLst>
          </p:cNvPr>
          <p:cNvCxnSpPr>
            <a:cxnSpLocks/>
          </p:cNvCxnSpPr>
          <p:nvPr/>
        </p:nvCxnSpPr>
        <p:spPr>
          <a:xfrm>
            <a:off x="4762195" y="4467789"/>
            <a:ext cx="1080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903DE2-65EC-2EA6-855C-2E54C68D9B68}"/>
              </a:ext>
            </a:extLst>
          </p:cNvPr>
          <p:cNvCxnSpPr>
            <a:cxnSpLocks/>
          </p:cNvCxnSpPr>
          <p:nvPr/>
        </p:nvCxnSpPr>
        <p:spPr>
          <a:xfrm>
            <a:off x="4762195" y="5250515"/>
            <a:ext cx="1080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ycling with solid fill">
            <a:extLst>
              <a:ext uri="{FF2B5EF4-FFF2-40B4-BE49-F238E27FC236}">
                <a16:creationId xmlns:a16="http://schemas.microsoft.com/office/drawing/2014/main" id="{78FD1717-F678-FDA5-A135-6A50C41A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0274" y="2050115"/>
            <a:ext cx="468172" cy="468172"/>
          </a:xfrm>
          <a:prstGeom prst="rect">
            <a:avLst/>
          </a:prstGeom>
        </p:spPr>
      </p:pic>
      <p:pic>
        <p:nvPicPr>
          <p:cNvPr id="40" name="Graphic 39" descr="Cycling with solid fill">
            <a:extLst>
              <a:ext uri="{FF2B5EF4-FFF2-40B4-BE49-F238E27FC236}">
                <a16:creationId xmlns:a16="http://schemas.microsoft.com/office/drawing/2014/main" id="{F0583759-DB07-2FA4-608E-9FA6B629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0274" y="2780245"/>
            <a:ext cx="468172" cy="468172"/>
          </a:xfrm>
          <a:prstGeom prst="rect">
            <a:avLst/>
          </a:prstGeom>
        </p:spPr>
      </p:pic>
      <p:pic>
        <p:nvPicPr>
          <p:cNvPr id="41" name="Graphic 40" descr="Cycling with solid fill">
            <a:extLst>
              <a:ext uri="{FF2B5EF4-FFF2-40B4-BE49-F238E27FC236}">
                <a16:creationId xmlns:a16="http://schemas.microsoft.com/office/drawing/2014/main" id="{D0BC5C79-0003-EA97-15C6-DA6E71ADE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297" y="3512902"/>
            <a:ext cx="468172" cy="468172"/>
          </a:xfrm>
          <a:prstGeom prst="rect">
            <a:avLst/>
          </a:prstGeom>
        </p:spPr>
      </p:pic>
      <p:pic>
        <p:nvPicPr>
          <p:cNvPr id="42" name="Graphic 41" descr="Cycling with solid fill">
            <a:extLst>
              <a:ext uri="{FF2B5EF4-FFF2-40B4-BE49-F238E27FC236}">
                <a16:creationId xmlns:a16="http://schemas.microsoft.com/office/drawing/2014/main" id="{50699EA6-66D3-AAA7-426F-8DE33FC7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152" y="4218373"/>
            <a:ext cx="468172" cy="468172"/>
          </a:xfrm>
          <a:prstGeom prst="rect">
            <a:avLst/>
          </a:prstGeom>
        </p:spPr>
      </p:pic>
      <p:pic>
        <p:nvPicPr>
          <p:cNvPr id="43" name="Graphic 42" descr="Cycling with solid fill">
            <a:extLst>
              <a:ext uri="{FF2B5EF4-FFF2-40B4-BE49-F238E27FC236}">
                <a16:creationId xmlns:a16="http://schemas.microsoft.com/office/drawing/2014/main" id="{5BF3894E-A318-BD0D-415D-AC976D94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1490" y="5044327"/>
            <a:ext cx="468172" cy="4681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29CB731-EE21-E82B-50F7-927850FE6BE6}"/>
              </a:ext>
            </a:extLst>
          </p:cNvPr>
          <p:cNvSpPr txBox="1"/>
          <p:nvPr/>
        </p:nvSpPr>
        <p:spPr>
          <a:xfrm>
            <a:off x="7313372" y="2095890"/>
            <a:ext cx="448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22 Bikes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274C1-5CBA-378C-20BC-5FE24422A3E2}"/>
              </a:ext>
            </a:extLst>
          </p:cNvPr>
          <p:cNvSpPr txBox="1"/>
          <p:nvPr/>
        </p:nvSpPr>
        <p:spPr>
          <a:xfrm>
            <a:off x="7313372" y="2834554"/>
            <a:ext cx="448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546 Bikes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D3A89B-4BF5-B04B-9F44-3C5CD929C169}"/>
              </a:ext>
            </a:extLst>
          </p:cNvPr>
          <p:cNvSpPr txBox="1"/>
          <p:nvPr/>
        </p:nvSpPr>
        <p:spPr>
          <a:xfrm>
            <a:off x="7313372" y="3573218"/>
            <a:ext cx="448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521 Bikes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87078C-B785-A425-D390-A699EFC591FB}"/>
              </a:ext>
            </a:extLst>
          </p:cNvPr>
          <p:cNvSpPr txBox="1"/>
          <p:nvPr/>
        </p:nvSpPr>
        <p:spPr>
          <a:xfrm>
            <a:off x="7313372" y="4311882"/>
            <a:ext cx="448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296 Bikes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6737BB-EEAA-C8CF-F755-E5BBEC1EE025}"/>
              </a:ext>
            </a:extLst>
          </p:cNvPr>
          <p:cNvSpPr txBox="1"/>
          <p:nvPr/>
        </p:nvSpPr>
        <p:spPr>
          <a:xfrm>
            <a:off x="7313372" y="5050546"/>
            <a:ext cx="4486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615 Bikes</a:t>
            </a:r>
          </a:p>
        </p:txBody>
      </p:sp>
      <p:sp>
        <p:nvSpPr>
          <p:cNvPr id="56" name="Title 24">
            <a:extLst>
              <a:ext uri="{FF2B5EF4-FFF2-40B4-BE49-F238E27FC236}">
                <a16:creationId xmlns:a16="http://schemas.microsoft.com/office/drawing/2014/main" id="{20218EE5-9824-F3CD-F0CB-3EB92D2066B3}"/>
              </a:ext>
            </a:extLst>
          </p:cNvPr>
          <p:cNvSpPr txBox="1">
            <a:spLocks/>
          </p:cNvSpPr>
          <p:nvPr/>
        </p:nvSpPr>
        <p:spPr>
          <a:xfrm>
            <a:off x="609600" y="3204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So, at the start of the day allocate…..</a:t>
            </a:r>
            <a:endParaRPr lang="en-US" sz="3200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3EC1864E-572C-F630-03DC-D670FB88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9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E5E8-FB00-0E71-8C78-FED2292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3" y="1923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What did we meant to say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3530-417B-D71F-A104-363D27E8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408" y="1707465"/>
            <a:ext cx="7949184" cy="11976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Cambria"/>
                <a:cs typeface="Times New Roman"/>
              </a:rPr>
              <a:t>Allocate 2000 bikes at the start of the day.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Cambria"/>
                <a:cs typeface="Times New Roman"/>
              </a:rPr>
              <a:t>Specially during Thursday’s and Summer season.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Cambria"/>
              <a:cs typeface="Times New Roman"/>
            </a:endParaRPr>
          </a:p>
          <a:p>
            <a:pPr marL="0" indent="0" algn="ctr">
              <a:buNone/>
            </a:pPr>
            <a:endParaRPr lang="en-US" sz="2400" dirty="0">
              <a:latin typeface="+mn-lt"/>
              <a:cs typeface="Times New Roman"/>
            </a:endParaRPr>
          </a:p>
          <a:p>
            <a:pPr marL="0" indent="0" algn="ctr">
              <a:buNone/>
            </a:pPr>
            <a:endParaRPr lang="en-US" sz="2400" dirty="0">
              <a:latin typeface="+mn-lt"/>
            </a:endParaRPr>
          </a:p>
          <a:p>
            <a:pPr marL="0" indent="0" algn="ctr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2C8C-8A2B-5C21-42C2-D29E3D3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796" y="6741592"/>
            <a:ext cx="2844800" cy="365125"/>
          </a:xfrm>
        </p:spPr>
        <p:txBody>
          <a:bodyPr/>
          <a:lstStyle/>
          <a:p>
            <a:pPr algn="ctr"/>
            <a:fld id="{6E831A8F-1EC7-0348-B1DA-49FA1FF0B4CF}" type="slidenum">
              <a:rPr lang="en-US" sz="2400" smtClean="0"/>
              <a:pPr algn="ctr"/>
              <a:t>13</a:t>
            </a:fld>
            <a:endParaRPr lang="en-US" sz="2400"/>
          </a:p>
        </p:txBody>
      </p:sp>
      <p:pic>
        <p:nvPicPr>
          <p:cNvPr id="6" name="Graphic 5" descr="Cycling with solid fill">
            <a:extLst>
              <a:ext uri="{FF2B5EF4-FFF2-40B4-BE49-F238E27FC236}">
                <a16:creationId xmlns:a16="http://schemas.microsoft.com/office/drawing/2014/main" id="{6810C1C9-9A96-13B0-5FEA-77E8E24B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778" y="3313900"/>
            <a:ext cx="698369" cy="69836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386EA4-5B71-3865-7B0D-5294C87CF69D}"/>
              </a:ext>
            </a:extLst>
          </p:cNvPr>
          <p:cNvSpPr txBox="1">
            <a:spLocks/>
          </p:cNvSpPr>
          <p:nvPr/>
        </p:nvSpPr>
        <p:spPr>
          <a:xfrm>
            <a:off x="2121408" y="4420184"/>
            <a:ext cx="7949184" cy="1197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Cambria"/>
                <a:cs typeface="Times New Roman"/>
              </a:rPr>
              <a:t>It will meet all the demands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Cambria"/>
                <a:cs typeface="Times New Roman"/>
              </a:rPr>
              <a:t>And will also increase the profits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Cambria"/>
              <a:cs typeface="Times New Roman"/>
            </a:endParaRPr>
          </a:p>
          <a:p>
            <a:pPr marL="0" indent="0" algn="ctr">
              <a:buFont typeface="Arial"/>
              <a:buNone/>
            </a:pPr>
            <a:endParaRPr lang="en-US" sz="2400" dirty="0">
              <a:latin typeface="+mn-lt"/>
              <a:cs typeface="Times New Roman"/>
            </a:endParaRPr>
          </a:p>
          <a:p>
            <a:pPr marL="0" indent="0" algn="ctr">
              <a:buFont typeface="Arial"/>
              <a:buNone/>
            </a:pPr>
            <a:endParaRPr lang="en-US" sz="2400" dirty="0">
              <a:latin typeface="+mn-lt"/>
            </a:endParaRPr>
          </a:p>
          <a:p>
            <a:pPr marL="0" indent="0" algn="ctr">
              <a:buFont typeface="Arial"/>
              <a:buNone/>
            </a:pPr>
            <a:endParaRPr lang="en-US" sz="2400" dirty="0">
              <a:latin typeface="+mn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DECAE-2FE4-02BF-B7AB-64091B987F34}"/>
              </a:ext>
            </a:extLst>
          </p:cNvPr>
          <p:cNvCxnSpPr>
            <a:cxnSpLocks/>
          </p:cNvCxnSpPr>
          <p:nvPr/>
        </p:nvCxnSpPr>
        <p:spPr>
          <a:xfrm>
            <a:off x="6303265" y="3203940"/>
            <a:ext cx="0" cy="918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C71614C1-EEB8-3FBB-386D-C0EFA7FF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93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1C38-D531-998E-E1C1-33DA82FA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dirty="0" smtClean="0"/>
              <a:pPr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EFD7BF-EA11-27BD-9094-1F853215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637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Questions are always welcome in our journey</a:t>
            </a:r>
          </a:p>
        </p:txBody>
      </p:sp>
      <p:pic>
        <p:nvPicPr>
          <p:cNvPr id="8" name="Graphic 7" descr="Cycling with solid fill">
            <a:extLst>
              <a:ext uri="{FF2B5EF4-FFF2-40B4-BE49-F238E27FC236}">
                <a16:creationId xmlns:a16="http://schemas.microsoft.com/office/drawing/2014/main" id="{F5A7906C-8E10-4D36-44FB-37ED1B97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6815" y="4001529"/>
            <a:ext cx="698369" cy="69836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EFCE2BD-2F99-CF26-F30E-18D93BDB2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AAE8-D168-F3FE-1968-4D1A750A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26" y="231910"/>
            <a:ext cx="4405745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Objective and questions</a:t>
            </a:r>
            <a:endParaRPr lang="en-US" sz="3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14AE-E521-8362-862B-0A0C643D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593" y="1501990"/>
            <a:ext cx="9590809" cy="3854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chemeClr val="tx2"/>
              </a:solidFill>
              <a:latin typeface="Times New Roman"/>
              <a:ea typeface="Cambria"/>
              <a:cs typeface="Lato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ea typeface="Cambria"/>
                <a:cs typeface="Lato"/>
              </a:rPr>
              <a:t>Our one and only objective is to :</a:t>
            </a:r>
            <a:r>
              <a:rPr lang="en-US" sz="2000" dirty="0">
                <a:solidFill>
                  <a:srgbClr val="202122"/>
                </a:solidFill>
                <a:latin typeface="Times New Roman"/>
                <a:ea typeface="Cambria"/>
                <a:cs typeface="Lato"/>
              </a:rPr>
              <a:t> </a:t>
            </a:r>
            <a:endParaRPr lang="en-US" sz="2000" dirty="0">
              <a:solidFill>
                <a:srgbClr val="000000"/>
              </a:solidFill>
              <a:latin typeface="Times New Roman"/>
              <a:ea typeface="Cambria"/>
              <a:cs typeface="Lato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202122"/>
                </a:solidFill>
                <a:latin typeface="Times New Roman"/>
                <a:ea typeface="Cambria"/>
                <a:cs typeface="Lato"/>
              </a:rPr>
              <a:t>Optimize daily bike trips by deciding the initial allocation of bikes at each station.</a:t>
            </a:r>
          </a:p>
          <a:p>
            <a:pPr marL="0" indent="0" algn="ctr">
              <a:buNone/>
            </a:pPr>
            <a:endParaRPr lang="en-US" sz="2000" dirty="0">
              <a:solidFill>
                <a:srgbClr val="202122"/>
              </a:solidFill>
              <a:latin typeface="Times New Roman"/>
              <a:ea typeface="Cambria"/>
              <a:cs typeface="Lato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202122"/>
              </a:solidFill>
              <a:latin typeface="Cambria"/>
              <a:ea typeface="Cambria"/>
              <a:cs typeface="Lato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ea typeface="Cambria"/>
                <a:cs typeface="Lato"/>
              </a:rPr>
              <a:t>Questions </a:t>
            </a:r>
            <a:r>
              <a:rPr lang="en-US" sz="2000" dirty="0">
                <a:solidFill>
                  <a:srgbClr val="202122"/>
                </a:solidFill>
                <a:latin typeface="Times New Roman"/>
                <a:ea typeface="Cambria"/>
                <a:cs typeface="Lato"/>
              </a:rPr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Cambria"/>
                <a:cs typeface="Times New Roman"/>
              </a:rPr>
              <a:t>Is there any trend that demand follows ?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Cambria"/>
                <a:cs typeface="Times New Roman"/>
              </a:rPr>
              <a:t>What is the optimal quantity of the bike that we should allocate at the selected stations ?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80F8-605B-ED01-0AFF-6F17363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dirty="0" smtClean="0"/>
              <a:pPr/>
              <a:t>2</a:t>
            </a:fld>
            <a:endParaRPr lang="en-US"/>
          </a:p>
        </p:txBody>
      </p:sp>
      <p:pic>
        <p:nvPicPr>
          <p:cNvPr id="12" name="Picture 11" descr="A cartoon character with a question mark&#10;&#10;Description automatically generated">
            <a:extLst>
              <a:ext uri="{FF2B5EF4-FFF2-40B4-BE49-F238E27FC236}">
                <a16:creationId xmlns:a16="http://schemas.microsoft.com/office/drawing/2014/main" id="{D7E5EBFF-B126-1DC8-1E9B-B5F18D84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996" y="4714858"/>
            <a:ext cx="1595004" cy="159500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353F474-1DA8-A753-CCE8-397892E1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EB38-9570-7EAA-908E-DAC123EF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/>
                <a:ea typeface="Cambria"/>
                <a:cs typeface="Times New Roman"/>
              </a:rPr>
              <a:t> </a:t>
            </a:r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Descriptive Statistics Overview</a:t>
            </a:r>
            <a:endParaRPr lang="en-US" sz="3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E417-FD26-C04C-D558-11D928F3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 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Univariate : </a:t>
            </a: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Cambria"/>
                <a:cs typeface="Times New Roman"/>
              </a:rPr>
              <a:t>   The </a:t>
            </a:r>
            <a:r>
              <a:rPr lang="en-US" sz="2000" b="1" dirty="0">
                <a:latin typeface="Times New Roman"/>
                <a:ea typeface="Cambria"/>
                <a:cs typeface="Times New Roman"/>
              </a:rPr>
              <a:t>mean</a:t>
            </a:r>
            <a:r>
              <a:rPr lang="en-US" sz="2000" dirty="0">
                <a:latin typeface="Times New Roman"/>
                <a:ea typeface="Cambria"/>
                <a:cs typeface="Times New Roman"/>
              </a:rPr>
              <a:t> value of the various variables in the dataset is summarized in the table below. 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200" dirty="0">
              <a:latin typeface="Times New Roman"/>
              <a:ea typeface="Cambria"/>
              <a:cs typeface="Times New Roman"/>
            </a:endParaRPr>
          </a:p>
          <a:p>
            <a:pPr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>
              <a:latin typeface="Cambria"/>
              <a:ea typeface="Cambria"/>
            </a:endParaRPr>
          </a:p>
          <a:p>
            <a:endParaRPr lang="en-US" sz="1600" dirty="0">
              <a:latin typeface="Cambria"/>
              <a:ea typeface="Cambria"/>
            </a:endParaRPr>
          </a:p>
          <a:p>
            <a:endParaRPr lang="en-US" sz="1600" dirty="0">
              <a:latin typeface="Cambria"/>
              <a:ea typeface="Cambria"/>
            </a:endParaRPr>
          </a:p>
          <a:p>
            <a:endParaRPr lang="en-US" sz="1600" dirty="0">
              <a:latin typeface="Cambria"/>
              <a:ea typeface="Cambria"/>
            </a:endParaRPr>
          </a:p>
          <a:p>
            <a:endParaRPr lang="en-US" sz="1600" dirty="0">
              <a:latin typeface="Cambria"/>
              <a:ea typeface="Cambria"/>
            </a:endParaRPr>
          </a:p>
          <a:p>
            <a:endParaRPr lang="en-US" sz="1600" dirty="0">
              <a:latin typeface="Cambria"/>
              <a:ea typeface="Cambria"/>
            </a:endParaRPr>
          </a:p>
          <a:p>
            <a:pPr marL="0" indent="0">
              <a:buNone/>
            </a:pPr>
            <a:endParaRPr lang="en-US" sz="1600" dirty="0">
              <a:latin typeface="Cambria"/>
              <a:ea typeface="Cambria"/>
            </a:endParaRPr>
          </a:p>
          <a:p>
            <a:endParaRPr lang="en-US" sz="1600" dirty="0">
              <a:latin typeface="Cambria"/>
              <a:ea typeface="Cambria"/>
            </a:endParaRPr>
          </a:p>
          <a:p>
            <a:endParaRPr lang="en-US" sz="1600" dirty="0">
              <a:latin typeface="Cambria"/>
              <a:ea typeface="Cambria"/>
              <a:cs typeface="Times New Roman"/>
            </a:endParaRPr>
          </a:p>
          <a:p>
            <a:endParaRPr lang="en-US" sz="1600" dirty="0">
              <a:latin typeface="Cambria"/>
              <a:ea typeface="Cambria"/>
              <a:cs typeface="Times New Roman"/>
            </a:endParaRPr>
          </a:p>
          <a:p>
            <a:endParaRPr lang="en-US" sz="1600" dirty="0">
              <a:latin typeface="Cambria"/>
              <a:ea typeface="Cambria"/>
              <a:cs typeface="Times New Roman"/>
            </a:endParaRPr>
          </a:p>
          <a:p>
            <a:endParaRPr lang="en-US" sz="1600" dirty="0">
              <a:latin typeface="Cambria"/>
              <a:ea typeface="Cambria"/>
              <a:cs typeface="Times New Roman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B3650-8581-CFE8-2DA6-32E31393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7A794E66-4C69-2B76-A632-F3C6000E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93" y="3079398"/>
            <a:ext cx="4587051" cy="28629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0D51FB1-F564-912D-FA64-8A4DB0E1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holding a tablet&#10;&#10;Description automatically generated">
            <a:extLst>
              <a:ext uri="{FF2B5EF4-FFF2-40B4-BE49-F238E27FC236}">
                <a16:creationId xmlns:a16="http://schemas.microsoft.com/office/drawing/2014/main" id="{083D4808-420F-8AD8-FB14-906FED91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726" y="5075317"/>
            <a:ext cx="2188133" cy="12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8BF4-3B18-7733-7397-14007C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001"/>
            <a:ext cx="10747022" cy="8231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Descriptive Statistics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4BB9-C97B-B0A9-71B4-91594EEE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78" y="1101608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    Bivariate : 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 </a:t>
            </a:r>
            <a:r>
              <a:rPr lang="en-US" sz="2000" dirty="0">
                <a:latin typeface="Times New Roman"/>
                <a:ea typeface="Cambria"/>
                <a:cs typeface="Times New Roman"/>
              </a:rPr>
              <a:t>    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Cambria"/>
                <a:cs typeface="Times New Roman"/>
              </a:rPr>
              <a:t>   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Cambria"/>
                <a:cs typeface="Times New Roman"/>
              </a:rPr>
              <a:t>The </a:t>
            </a:r>
            <a:r>
              <a:rPr lang="en-US" sz="2000" b="1" dirty="0">
                <a:latin typeface="Times New Roman"/>
                <a:ea typeface="Cambria"/>
                <a:cs typeface="Times New Roman"/>
              </a:rPr>
              <a:t>correlation</a:t>
            </a:r>
            <a:r>
              <a:rPr lang="en-US" sz="2000" dirty="0">
                <a:latin typeface="Times New Roman"/>
                <a:ea typeface="Cambria"/>
                <a:cs typeface="Times New Roman"/>
              </a:rPr>
              <a:t> between the demand and a number of variables, such as temperature, distance miles, start and end per capital income, and trip duration is outlined below. 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ea typeface="Cambria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ea typeface="Cambria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ea typeface="Cambria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ea typeface="Cambria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Cambria"/>
                <a:cs typeface="Times New Roman"/>
              </a:rPr>
              <a:t>The variables provided and demand are found to be positively correlated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C9A7D-ABCB-9A8C-9091-4DEBFE26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DFCF6-9B4C-65B4-BB44-3C5C7083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16" y="3091243"/>
            <a:ext cx="7650702" cy="498226"/>
          </a:xfrm>
          <a:prstGeom prst="rect">
            <a:avLst/>
          </a:prstGeom>
        </p:spPr>
      </p:pic>
      <p:pic>
        <p:nvPicPr>
          <p:cNvPr id="9" name="Picture 8" descr="A person holding a tablet&#10;&#10;Description automatically generated">
            <a:extLst>
              <a:ext uri="{FF2B5EF4-FFF2-40B4-BE49-F238E27FC236}">
                <a16:creationId xmlns:a16="http://schemas.microsoft.com/office/drawing/2014/main" id="{B29AF65C-2D8E-F2CB-DBE5-6059BFD3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726" y="5075317"/>
            <a:ext cx="2188133" cy="123454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78E4497-CF5C-F3FC-4D0C-DBB78F20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4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F14-E76F-F133-704A-F3EC97DF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305008"/>
            <a:ext cx="896112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Trends that demand follow</a:t>
            </a:r>
            <a:endParaRPr lang="en-US" sz="3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D6DF-E650-4467-8D79-B194F773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0" y="1967901"/>
            <a:ext cx="8961120" cy="2617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latin typeface="Times New Roman"/>
                <a:ea typeface="Cambria"/>
                <a:cs typeface="Times New Roman"/>
              </a:rPr>
              <a:t>Demand is high on Thursdays especially during evening hours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2400" dirty="0">
              <a:latin typeface="Times New Roman"/>
              <a:ea typeface="Cambria"/>
              <a:cs typeface="Times New Roman"/>
            </a:endParaRPr>
          </a:p>
          <a:p>
            <a:pPr algn="ctr"/>
            <a:r>
              <a:rPr lang="en-US" sz="2400" dirty="0">
                <a:latin typeface="Times New Roman"/>
                <a:ea typeface="Cambria"/>
                <a:cs typeface="Times New Roman"/>
              </a:rPr>
              <a:t>Demand and income have positive relationship </a:t>
            </a:r>
          </a:p>
          <a:p>
            <a:pPr marL="0" indent="0" algn="ctr">
              <a:buNone/>
            </a:pPr>
            <a:endParaRPr lang="en-US" sz="2400" dirty="0">
              <a:latin typeface="Times New Roman"/>
              <a:ea typeface="Cambria"/>
              <a:cs typeface="Times New Roman"/>
            </a:endParaRPr>
          </a:p>
          <a:p>
            <a:pPr algn="ctr"/>
            <a:r>
              <a:rPr lang="en-US" sz="2400" dirty="0">
                <a:latin typeface="Times New Roman"/>
                <a:ea typeface="Cambria"/>
                <a:cs typeface="Times New Roman"/>
              </a:rPr>
              <a:t>Demand is high during summertime (May to October)</a:t>
            </a:r>
            <a:endParaRPr lang="en-US" sz="2400" dirty="0">
              <a:latin typeface="Times New Roman"/>
              <a:cs typeface="Times New Roman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A807-CF6F-41F8-CF02-736BCB2F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80816"/>
            <a:ext cx="2323254" cy="365125"/>
          </a:xfrm>
        </p:spPr>
        <p:txBody>
          <a:bodyPr/>
          <a:lstStyle/>
          <a:p>
            <a:pPr algn="ctr"/>
            <a:fld id="{6E831A8F-1EC7-0348-B1DA-49FA1FF0B4CF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E56576-4FDB-37FF-F72F-5259A8EEE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6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5079-6B30-A219-6EB0-7F1084DD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Demand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0C66-C291-3B3B-B6AD-EC811988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6315775B-76B7-2A74-7FC7-6861DCC4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5747"/>
            <a:ext cx="5148728" cy="3748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42674C-11B8-F869-983C-37D332B9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183" y="1635747"/>
            <a:ext cx="4484217" cy="3758324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4D1888F-20E6-0339-C9CF-0BA712133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51" y="1689812"/>
            <a:ext cx="1311377" cy="541324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74EFAAF-7476-F8C8-4E5F-F87F477E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023" y="1693359"/>
            <a:ext cx="1311377" cy="54132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2D2A76E-BC02-CCAC-24D0-584E5A50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8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B957-8455-3505-92D8-D27DE9F7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19365"/>
            <a:ext cx="8285104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Does Temperature have any impact on Demand ?</a:t>
            </a:r>
            <a:endParaRPr lang="en-US" sz="3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C00D-9D5F-EC87-F1D6-96D023289A3A}"/>
              </a:ext>
            </a:extLst>
          </p:cNvPr>
          <p:cNvSpPr txBox="1"/>
          <p:nvPr/>
        </p:nvSpPr>
        <p:spPr>
          <a:xfrm>
            <a:off x="121360" y="5171573"/>
            <a:ext cx="103255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dirty="0">
              <a:latin typeface="Cambria"/>
              <a:ea typeface="Cambria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7B0771D-4708-37B0-A78F-2CF6417D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6E831A8F-1EC7-0348-B1DA-49FA1FF0B4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EC59D914-488B-D48B-E25B-E0ADDD5C8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873" y="3276600"/>
            <a:ext cx="3283527" cy="13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A graph showing a temperature&#10;&#10;Description automatically generated with medium confidence">
            <a:extLst>
              <a:ext uri="{FF2B5EF4-FFF2-40B4-BE49-F238E27FC236}">
                <a16:creationId xmlns:a16="http://schemas.microsoft.com/office/drawing/2014/main" id="{C5BC1CB6-E373-941B-9264-15417F6B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28" y="1798760"/>
            <a:ext cx="6275135" cy="34505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6A4A2-7BB6-3D29-E3B1-B3F4C47991C4}"/>
              </a:ext>
            </a:extLst>
          </p:cNvPr>
          <p:cNvSpPr txBox="1"/>
          <p:nvPr/>
        </p:nvSpPr>
        <p:spPr>
          <a:xfrm>
            <a:off x="1669473" y="5603137"/>
            <a:ext cx="973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indicates that temperature does not have any major impact on demand of </a:t>
            </a:r>
            <a:r>
              <a:rPr lang="en-US" dirty="0" err="1"/>
              <a:t>citi</a:t>
            </a:r>
            <a:r>
              <a:rPr lang="en-US" dirty="0"/>
              <a:t> bikes.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BA893D34-90FC-3982-FA13-54E8F1C2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4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7320-E25F-1D6A-5CD6-60202EF5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21" y="360890"/>
            <a:ext cx="9576956" cy="11430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Stations for which we are predicting demand for are ….</a:t>
            </a:r>
            <a:endParaRPr lang="en-GB" sz="3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Content Placeholder 12" descr="A graph of a number of stations selected&#10;&#10;Description automatically generated">
            <a:extLst>
              <a:ext uri="{FF2B5EF4-FFF2-40B4-BE49-F238E27FC236}">
                <a16:creationId xmlns:a16="http://schemas.microsoft.com/office/drawing/2014/main" id="{90EFD526-A963-243A-ACE4-239BF7F7F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771" y="1957990"/>
            <a:ext cx="6080458" cy="34487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2E5FA-FBD3-E867-673E-E137AF19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FCD3F-ED1A-C2D6-E089-846A5429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0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735926-9488-AB87-BA3D-1DC8F84DDCF6}"/>
              </a:ext>
            </a:extLst>
          </p:cNvPr>
          <p:cNvSpPr/>
          <p:nvPr/>
        </p:nvSpPr>
        <p:spPr>
          <a:xfrm>
            <a:off x="1986428" y="1714436"/>
            <a:ext cx="8385694" cy="1199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13BA8-0397-C7C8-34F7-9F26EF5934C2}"/>
              </a:ext>
            </a:extLst>
          </p:cNvPr>
          <p:cNvSpPr/>
          <p:nvPr/>
        </p:nvSpPr>
        <p:spPr>
          <a:xfrm>
            <a:off x="3312540" y="3283747"/>
            <a:ext cx="5566919" cy="879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3806E-4D18-A185-CDA0-935B61C4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75" y="109950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/>
                <a:ea typeface="Cambria"/>
                <a:cs typeface="Times New Roman"/>
              </a:rPr>
              <a:t>Using the power of ML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F5DCD-112E-348E-6459-F4076286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E66A4B6-63AC-8ACB-873E-3AB218D6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20" y="1778191"/>
            <a:ext cx="8232112" cy="989333"/>
          </a:xfrm>
          <a:prstGeom prst="rect">
            <a:avLst/>
          </a:prstGeom>
        </p:spPr>
      </p:pic>
      <p:pic>
        <p:nvPicPr>
          <p:cNvPr id="6" name="Picture 5" descr="A close-up of numbers&#10;&#10;Description automatically generated">
            <a:extLst>
              <a:ext uri="{FF2B5EF4-FFF2-40B4-BE49-F238E27FC236}">
                <a16:creationId xmlns:a16="http://schemas.microsoft.com/office/drawing/2014/main" id="{7EFF2B8E-0572-B5C7-50F4-A91CA058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" r="6154"/>
          <a:stretch/>
        </p:blipFill>
        <p:spPr>
          <a:xfrm>
            <a:off x="3363798" y="3413626"/>
            <a:ext cx="5354726" cy="632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5C9276-2FAE-7525-0AE0-3EC262C1331C}"/>
              </a:ext>
            </a:extLst>
          </p:cNvPr>
          <p:cNvSpPr txBox="1"/>
          <p:nvPr/>
        </p:nvSpPr>
        <p:spPr>
          <a:xfrm>
            <a:off x="2039720" y="4561826"/>
            <a:ext cx="811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our optimal model, where all the predictors are significant, and this model explains 89.54% of variance in our data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F05511B-BADC-5DC5-D32A-E8AB3492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560" y="76248"/>
            <a:ext cx="1482090" cy="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32021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6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D7C6F3C061A74EA969A8C28FAC1117" ma:contentTypeVersion="3" ma:contentTypeDescription="Create a new document." ma:contentTypeScope="" ma:versionID="cd2a7248d767de5f18646eaaa4a5cdbb">
  <xsd:schema xmlns:xsd="http://www.w3.org/2001/XMLSchema" xmlns:xs="http://www.w3.org/2001/XMLSchema" xmlns:p="http://schemas.microsoft.com/office/2006/metadata/properties" xmlns:ns1="http://schemas.microsoft.com/sharepoint/v3" xmlns:ns3="f6e71dcb-8557-4687-8b6c-f422ebe44608" targetNamespace="http://schemas.microsoft.com/office/2006/metadata/properties" ma:root="true" ma:fieldsID="9fe35f863ba3ced9d86abfdc05a7a62e" ns1:_="" ns3:_="">
    <xsd:import namespace="http://schemas.microsoft.com/sharepoint/v3"/>
    <xsd:import namespace="f6e71dcb-8557-4687-8b6c-f422ebe4460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71dcb-8557-4687-8b6c-f422ebe446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23C117-EE2F-448B-8285-E3D8159CF881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6e71dcb-8557-4687-8b6c-f422ebe4460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63658D5-3F7F-43B7-8141-CCEC7DEBEB24}">
  <ds:schemaRefs>
    <ds:schemaRef ds:uri="f6e71dcb-8557-4687-8b6c-f422ebe446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FD85DA-A273-44E1-A854-BDA7BC943A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Version 6_2011.potx</Template>
  <TotalTime>105</TotalTime>
  <Words>362</Words>
  <Application>Microsoft Office PowerPoint</Application>
  <PresentationFormat>Widescreen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Version 6_2011</vt:lpstr>
      <vt:lpstr>A new way to explore New York   </vt:lpstr>
      <vt:lpstr>Objective and questions</vt:lpstr>
      <vt:lpstr> Descriptive Statistics Overview</vt:lpstr>
      <vt:lpstr>Descriptive Statistics Overview</vt:lpstr>
      <vt:lpstr>Trends that demand follow</vt:lpstr>
      <vt:lpstr>Demand Trends</vt:lpstr>
      <vt:lpstr>Does Temperature have any impact on Demand ?</vt:lpstr>
      <vt:lpstr>Stations for which we are predicting demand for are ….</vt:lpstr>
      <vt:lpstr>Using the power of ML</vt:lpstr>
      <vt:lpstr>Demand Predictions for Thursday,12th July 2018.</vt:lpstr>
      <vt:lpstr>Optimizing Initial Bike Allocation </vt:lpstr>
      <vt:lpstr>PowerPoint Presentation</vt:lpstr>
      <vt:lpstr>What did we meant to say ?</vt:lpstr>
      <vt:lpstr>Questions are always welcome in our journey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DePaul University</dc:creator>
  <cp:lastModifiedBy>Ankit Chauhan</cp:lastModifiedBy>
  <cp:revision>507</cp:revision>
  <dcterms:created xsi:type="dcterms:W3CDTF">2012-02-24T22:14:36Z</dcterms:created>
  <dcterms:modified xsi:type="dcterms:W3CDTF">2024-06-30T22:19:02Z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0x01010076D7C6F3C061A74EA969A8C28FAC1117</vt:lpwstr>
  </property>
</Properties>
</file>