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71" r:id="rId4"/>
    <p:sldId id="285" r:id="rId5"/>
    <p:sldId id="286" r:id="rId6"/>
    <p:sldId id="256" r:id="rId7"/>
    <p:sldId id="257" r:id="rId8"/>
    <p:sldId id="259" r:id="rId9"/>
    <p:sldId id="287" r:id="rId10"/>
    <p:sldId id="288" r:id="rId11"/>
    <p:sldId id="289" r:id="rId12"/>
    <p:sldId id="260" r:id="rId13"/>
    <p:sldId id="263" r:id="rId14"/>
    <p:sldId id="264" r:id="rId15"/>
    <p:sldId id="265" r:id="rId16"/>
    <p:sldId id="290" r:id="rId17"/>
    <p:sldId id="266" r:id="rId18"/>
    <p:sldId id="269"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0845" y="1995805"/>
            <a:ext cx="11613515" cy="2614295"/>
          </a:xfrm>
        </p:spPr>
        <p:txBody>
          <a:bodyPr/>
          <a:p>
            <a:pPr algn="ctr"/>
            <a:r>
              <a:rPr lang="en-IN" altLang="en-US" sz="6600" b="1">
                <a:latin typeface="Times New Roman" panose="02020603050405020304" charset="0"/>
                <a:cs typeface="Times New Roman" panose="02020603050405020304" charset="0"/>
              </a:rPr>
              <a:t>AI Mental Fitness Tracker</a:t>
            </a:r>
            <a:endParaRPr lang="en-IN" altLang="en-US" sz="6600" b="1">
              <a:latin typeface="Times New Roman" panose="02020603050405020304" charset="0"/>
              <a:cs typeface="Times New Roman" panose="02020603050405020304" charset="0"/>
            </a:endParaRPr>
          </a:p>
        </p:txBody>
      </p:sp>
      <p:pic>
        <p:nvPicPr>
          <p:cNvPr id="4" name="Content Placeholder 3" descr="WhatsApp Image 2023-11-17 at 1.29.47 PM"/>
          <p:cNvPicPr>
            <a:picLocks noChangeAspect="1"/>
          </p:cNvPicPr>
          <p:nvPr>
            <p:ph idx="1"/>
          </p:nvPr>
        </p:nvPicPr>
        <p:blipFill>
          <a:blip r:embed="rId1"/>
          <a:stretch>
            <a:fillRect/>
          </a:stretch>
        </p:blipFill>
        <p:spPr>
          <a:xfrm>
            <a:off x="1231900" y="426085"/>
            <a:ext cx="9728200" cy="1104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SYSTEM CONFIGURATION</a:t>
            </a:r>
            <a:endParaRPr lang="en-US"/>
          </a:p>
        </p:txBody>
      </p:sp>
      <p:sp>
        <p:nvSpPr>
          <p:cNvPr id="3" name="Content Placeholder 2"/>
          <p:cNvSpPr>
            <a:spLocks noGrp="1"/>
          </p:cNvSpPr>
          <p:nvPr>
            <p:ph idx="1"/>
          </p:nvPr>
        </p:nvSpPr>
        <p:spPr>
          <a:xfrm>
            <a:off x="0" y="1417320"/>
            <a:ext cx="11582400" cy="5441315"/>
          </a:xfrm>
        </p:spPr>
        <p:txBody>
          <a:bodyPr/>
          <a:p>
            <a:r>
              <a:rPr lang="en-US">
                <a:sym typeface="+mn-ea"/>
              </a:rPr>
              <a:t>Harware - </a:t>
            </a:r>
            <a:endParaRPr lang="en-US"/>
          </a:p>
          <a:p>
            <a:pPr marL="0" indent="0">
              <a:buNone/>
            </a:pPr>
            <a:r>
              <a:rPr lang="en-US">
                <a:sym typeface="+mn-ea"/>
              </a:rPr>
              <a:t>       </a:t>
            </a:r>
            <a:r>
              <a:rPr lang="en-US" sz="2800">
                <a:sym typeface="+mn-ea"/>
              </a:rPr>
              <a:t>10th gen Intel i7-1065G7           </a:t>
            </a:r>
            <a:endParaRPr lang="en-US" sz="2800"/>
          </a:p>
          <a:p>
            <a:pPr marL="0" indent="0">
              <a:buNone/>
            </a:pPr>
            <a:r>
              <a:rPr lang="en-US" sz="2800">
                <a:sym typeface="+mn-ea"/>
              </a:rPr>
              <a:t>         16GB DDR4 Memory</a:t>
            </a:r>
            <a:endParaRPr lang="en-US" sz="2800"/>
          </a:p>
          <a:p>
            <a:pPr marL="0" indent="0">
              <a:buNone/>
            </a:pPr>
            <a:r>
              <a:rPr lang="en-US" sz="2800">
                <a:sym typeface="+mn-ea"/>
              </a:rPr>
              <a:t>         512GB PCIe NVMe SSD</a:t>
            </a:r>
            <a:endParaRPr lang="en-US" sz="2800"/>
          </a:p>
          <a:p>
            <a:pPr marL="0" indent="0">
              <a:buNone/>
            </a:pPr>
            <a:r>
              <a:rPr lang="en-US" sz="2800">
                <a:sym typeface="+mn-ea"/>
              </a:rPr>
              <a:t>         Windows 10 (81X1002SUS)</a:t>
            </a:r>
            <a:endParaRPr lang="en-US" sz="2800">
              <a:sym typeface="+mn-ea"/>
            </a:endParaRPr>
          </a:p>
          <a:p>
            <a:pPr marL="0" indent="0">
              <a:buNone/>
            </a:pPr>
            <a:r>
              <a:rPr lang="en-US">
                <a:sym typeface="+mn-ea"/>
              </a:rPr>
              <a:t>Software -</a:t>
            </a:r>
            <a:endParaRPr lang="en-US"/>
          </a:p>
          <a:p>
            <a:pPr marL="0" indent="0" algn="l">
              <a:buNone/>
            </a:pPr>
            <a:r>
              <a:rPr lang="en-US">
                <a:sym typeface="+mn-ea"/>
              </a:rPr>
              <a:t>       </a:t>
            </a:r>
            <a:r>
              <a:rPr lang="en-US" sz="2800">
                <a:sym typeface="+mn-ea"/>
              </a:rPr>
              <a:t> PYTHON </a:t>
            </a:r>
            <a:endParaRPr lang="en-US" sz="2800">
              <a:sym typeface="+mn-ea"/>
            </a:endParaRPr>
          </a:p>
          <a:p>
            <a:pPr marL="0" indent="0" algn="l">
              <a:buNone/>
            </a:pPr>
            <a:r>
              <a:rPr lang="en-US" sz="2800">
                <a:sym typeface="+mn-ea"/>
              </a:rPr>
              <a:t>MACHINE LEARNING </a:t>
            </a:r>
            <a:endParaRPr lang="en-US" sz="2800">
              <a:sym typeface="+mn-ea"/>
            </a:endParaRPr>
          </a:p>
          <a:p>
            <a:pPr marL="0" indent="0" algn="l">
              <a:buNone/>
            </a:pPr>
            <a:r>
              <a:rPr lang="en-US" sz="2800">
                <a:sym typeface="+mn-ea"/>
              </a:rPr>
              <a:t>            AI</a:t>
            </a:r>
            <a:endParaRPr lang="en-US" sz="2800"/>
          </a:p>
          <a:p>
            <a:pPr marL="0" indent="0">
              <a:buNone/>
            </a:pP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latin typeface="Times New Roman" panose="02020603050405020304" charset="0"/>
                <a:cs typeface="Times New Roman" panose="02020603050405020304" charset="0"/>
              </a:rPr>
              <a:t>PROPOSED MODEL</a:t>
            </a:r>
            <a:endParaRPr lang="en-US" sz="4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800">
                <a:sym typeface="+mn-ea"/>
              </a:rPr>
              <a:t>Data Collection</a:t>
            </a:r>
            <a:endParaRPr lang="en-US" sz="2800"/>
          </a:p>
          <a:p>
            <a:pPr marL="0" indent="0">
              <a:buNone/>
            </a:pPr>
            <a:r>
              <a:rPr lang="en-US" sz="2800">
                <a:sym typeface="+mn-ea"/>
              </a:rPr>
              <a:t>Data Preprocessing</a:t>
            </a:r>
            <a:endParaRPr lang="en-US" sz="2800"/>
          </a:p>
          <a:p>
            <a:pPr marL="0" indent="0">
              <a:buNone/>
            </a:pPr>
            <a:r>
              <a:rPr lang="en-US" sz="2800">
                <a:sym typeface="+mn-ea"/>
              </a:rPr>
              <a:t>Feature Engineering</a:t>
            </a:r>
            <a:endParaRPr lang="en-US" sz="2800"/>
          </a:p>
          <a:p>
            <a:pPr marL="0" indent="0">
              <a:buNone/>
            </a:pPr>
            <a:r>
              <a:rPr lang="en-US" sz="2800">
                <a:sym typeface="+mn-ea"/>
              </a:rPr>
              <a:t>Model Selection</a:t>
            </a:r>
            <a:endParaRPr lang="en-US" sz="2800"/>
          </a:p>
          <a:p>
            <a:pPr marL="0" indent="0">
              <a:buNone/>
            </a:pPr>
            <a:r>
              <a:rPr lang="en-US" sz="2800">
                <a:sym typeface="+mn-ea"/>
              </a:rPr>
              <a:t>Model Training/Testing</a:t>
            </a:r>
            <a:endParaRPr lang="en-US" sz="2800"/>
          </a:p>
          <a:p>
            <a:pPr marL="0" indent="0">
              <a:buNone/>
            </a:pPr>
            <a:r>
              <a:rPr lang="en-US" sz="2800">
                <a:sym typeface="+mn-ea"/>
              </a:rPr>
              <a:t>Deployment</a:t>
            </a:r>
            <a:endParaRPr lang="en-US" sz="2800"/>
          </a:p>
          <a:p>
            <a:pPr marL="0" indent="0">
              <a:buNone/>
            </a:pPr>
            <a:endParaRPr lang="en-US" sz="28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latin typeface="Times New Roman" panose="02020603050405020304" charset="0"/>
                <a:cs typeface="Times New Roman" panose="02020603050405020304" charset="0"/>
              </a:rPr>
              <a:t>Model development and Evaluation</a:t>
            </a:r>
            <a:endParaRPr lang="en-US" sz="4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Here, we have developed a generic model and applied all classification methods. The data is split into training data and test data, we train the model using certain features and use it to predict the testing data, then we calculate the performance of the system.</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Process adopted for Prediction of Mental Health Fitnes</a:t>
            </a:r>
            <a:r>
              <a:rPr lang="en-IN" altLang="en-US">
                <a:latin typeface="Times New Roman" panose="02020603050405020304" charset="0"/>
                <a:cs typeface="Times New Roman" panose="02020603050405020304" charset="0"/>
              </a:rPr>
              <a:t>s.</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b="1">
                <a:latin typeface="Times New Roman" panose="02020603050405020304" charset="0"/>
                <a:cs typeface="Times New Roman" panose="02020603050405020304" charset="0"/>
              </a:rPr>
              <a:t>Result:</a:t>
            </a:r>
            <a:endParaRPr lang="en-IN" altLang="en-US" sz="4800" b="1">
              <a:latin typeface="Times New Roman" panose="02020603050405020304" charset="0"/>
              <a:cs typeface="Times New Roman" panose="02020603050405020304" charset="0"/>
            </a:endParaRPr>
          </a:p>
        </p:txBody>
      </p:sp>
      <p:pic>
        <p:nvPicPr>
          <p:cNvPr id="4" name="Content Placeholder 3" descr="Screenshot 2023-11-17 at 14.15.32"/>
          <p:cNvPicPr>
            <a:picLocks noChangeAspect="1"/>
          </p:cNvPicPr>
          <p:nvPr>
            <p:ph idx="1"/>
          </p:nvPr>
        </p:nvPicPr>
        <p:blipFill>
          <a:blip r:embed="rId1"/>
          <a:stretch>
            <a:fillRect/>
          </a:stretch>
        </p:blipFill>
        <p:spPr>
          <a:xfrm>
            <a:off x="608965" y="1600200"/>
            <a:ext cx="9698355" cy="52108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b="1">
                <a:latin typeface="Times New Roman" panose="02020603050405020304" charset="0"/>
                <a:cs typeface="Times New Roman" panose="02020603050405020304" charset="0"/>
              </a:rPr>
              <a:t>Conclusion</a:t>
            </a:r>
            <a:endParaRPr lang="en-IN" altLang="en-US" sz="4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The Mental Health Fitness Tracker using machine learning presents a promising and innovative approach to supporting individuals in their mental well-being journey.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Mental Health Fitness Tracker can evolve through user feedback, continuous improvement of machine learning models, and integration with emerging technologies. Collaboration with mental health professionals and researchers can further enhance the project's efficacy and contribute valuable insights to the broader mental health community.</a:t>
            </a: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1053465"/>
          </a:xfrm>
        </p:spPr>
        <p:txBody>
          <a:bodyPr/>
          <a:p>
            <a:pPr algn="ctr"/>
            <a:r>
              <a:rPr lang="en-US"/>
              <a:t>FUTURE SCOPE</a:t>
            </a:r>
            <a:endParaRPr lang="en-US"/>
          </a:p>
        </p:txBody>
      </p:sp>
      <p:sp>
        <p:nvSpPr>
          <p:cNvPr id="3" name="Content Placeholder 2"/>
          <p:cNvSpPr>
            <a:spLocks noGrp="1"/>
          </p:cNvSpPr>
          <p:nvPr>
            <p:ph idx="1"/>
          </p:nvPr>
        </p:nvSpPr>
        <p:spPr>
          <a:xfrm>
            <a:off x="0" y="924560"/>
            <a:ext cx="12192000" cy="5933440"/>
          </a:xfrm>
        </p:spPr>
        <p:txBody>
          <a:bodyPr/>
          <a:p>
            <a:r>
              <a:rPr lang="en-US" sz="2800"/>
              <a:t>The Mental Health Fitness Tracker can evolve through user feedback, continuous improvement of machine learning models, and integration with emerging technologies. Collaboration with mental health professionals and researchers can further enhance the project's efficacy and contribute valuable insights to the broader mental health community.</a:t>
            </a:r>
            <a:endParaRPr lang="en-US" sz="2800"/>
          </a:p>
          <a:p>
            <a:r>
              <a:rPr lang="en-US" sz="2800"/>
              <a:t>Ultimately, this project represents a step towards a holistic and technology- driven approach to mental well-being, emphasizing the importance of proactive self-care and destigmatizing conversations around mental health. As the field of mental health technology continues to advance, projects like the Mental Health Fitness Tracker hold the potential to make a meaningful impact on individuals' lives and contribute to a more comprehensive understanding of mental health.</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b="1">
                <a:latin typeface="Times New Roman" panose="02020603050405020304" charset="0"/>
                <a:cs typeface="Times New Roman" panose="02020603050405020304" charset="0"/>
              </a:rPr>
              <a:t>References:</a:t>
            </a:r>
            <a:endParaRPr lang="en-IN" altLang="en-US" sz="4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 [1 ]S. M. Metev and V. P. Veiko, Laser Assisted Microtechnology, 2nd ed., R. M. Osgood, Jr., Ed. Berlin, "AGeIrmManye: Snptrianglerh-Vearlalgt,h199f8i.tness tracker using Machine Learning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Te[2c] Bhrnecikqlinug,eEsd"., The Analysis of Directional Time Series: Applications to Wind Speed and Direction, ser. Lecture Notes in Statistics. Berlin, Germany: Springer, 1989, vol. 61.</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by Rahul Nairon Medium:</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https://towardsdatascience.com/mental-health-fitness-using-machine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[3] S. Zhang, C. Zhu, J. K. O. Sin, and P. K. T. Mok, “A novel ultrathin elevated channel low-temperature poly-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Si TFT,” IEEE Electron Device Lett., vol. 20, pp. 569–571, Nov. 1999.</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-learning-fc62e1d99da0</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53720" y="1264920"/>
            <a:ext cx="11122025" cy="4367530"/>
          </a:xfrm>
        </p:spPr>
        <p:txBody>
          <a:bodyPr/>
          <a:p>
            <a:r>
              <a:rPr lang="en-US" sz="2400">
                <a:latin typeface="Times New Roman" panose="02020603050405020304" charset="0"/>
                <a:cs typeface="Times New Roman" panose="02020603050405020304" charset="0"/>
              </a:rPr>
              <a:t>[4] M. Wegmuller, J. P. von der Weid, P. Oberson, and N. Gisin, “High resolution fiber distributed measurements with coherent OFDR,” in Proc. ECOC’00, 2000, paper 11.3.4, p. 109.</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[5] R. E. Sorace, V. S. Reinhardt, and S. A. Vaughn, “High-speed digital-to-RF converter,” U.S. Patent 5 668 842, Sept. 16, 1997.</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"AI Mental health fitness tracker using Machine Learning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40598"/>
            <a:ext cx="10972800" cy="1143000"/>
          </a:xfrm>
        </p:spPr>
        <p:txBody>
          <a:bodyPr/>
          <a:p>
            <a:pPr algn="ctr"/>
            <a:r>
              <a:rPr lang="en-IN" altLang="en-US" sz="7200" b="1">
                <a:latin typeface="Times New Roman" panose="02020603050405020304" charset="0"/>
                <a:cs typeface="Times New Roman" panose="02020603050405020304" charset="0"/>
              </a:rPr>
              <a:t>Thank you</a:t>
            </a:r>
            <a:endParaRPr lang="en-IN" altLang="en-US" sz="72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5400" b="1">
                <a:latin typeface="Times New Roman" panose="02020603050405020304" charset="0"/>
                <a:cs typeface="Times New Roman" panose="02020603050405020304" charset="0"/>
              </a:rPr>
              <a:t>Team Members:</a:t>
            </a:r>
            <a:endParaRPr lang="en-IN" altLang="en-US" sz="5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00200"/>
            <a:ext cx="10972800" cy="3930015"/>
          </a:xfrm>
        </p:spPr>
        <p:txBody>
          <a:bodyPr/>
          <a:p>
            <a:r>
              <a:rPr lang="en-IN" altLang="en-US" sz="3600">
                <a:latin typeface="Times New Roman" panose="02020603050405020304" charset="0"/>
                <a:cs typeface="Times New Roman" panose="02020603050405020304" charset="0"/>
              </a:rPr>
              <a:t>Nishant Naman(2006323)</a:t>
            </a:r>
            <a:endParaRPr lang="en-IN" altLang="en-US" sz="3600">
              <a:latin typeface="Times New Roman" panose="02020603050405020304" charset="0"/>
              <a:cs typeface="Times New Roman" panose="02020603050405020304" charset="0"/>
            </a:endParaRPr>
          </a:p>
          <a:p>
            <a:r>
              <a:rPr lang="en-IN" altLang="en-US" sz="3600">
                <a:latin typeface="Times New Roman" panose="02020603050405020304" charset="0"/>
                <a:cs typeface="Times New Roman" panose="02020603050405020304" charset="0"/>
              </a:rPr>
              <a:t>Sachin Kumar Singh(2006333)</a:t>
            </a:r>
            <a:endParaRPr lang="en-IN" altLang="en-US" sz="3600">
              <a:latin typeface="Times New Roman" panose="02020603050405020304" charset="0"/>
              <a:cs typeface="Times New Roman" panose="02020603050405020304" charset="0"/>
            </a:endParaRPr>
          </a:p>
          <a:p>
            <a:r>
              <a:rPr lang="en-IN" altLang="en-US" sz="3600">
                <a:latin typeface="Times New Roman" panose="02020603050405020304" charset="0"/>
                <a:cs typeface="Times New Roman" panose="02020603050405020304" charset="0"/>
              </a:rPr>
              <a:t>Ankit Prince(2006372)</a:t>
            </a:r>
            <a:endParaRPr lang="en-IN" altLang="en-US" sz="3600">
              <a:latin typeface="Times New Roman" panose="02020603050405020304" charset="0"/>
              <a:cs typeface="Times New Roman" panose="02020603050405020304" charset="0"/>
            </a:endParaRPr>
          </a:p>
          <a:p>
            <a:r>
              <a:rPr lang="en-IN" altLang="en-US" sz="3600">
                <a:latin typeface="Times New Roman" panose="02020603050405020304" charset="0"/>
                <a:cs typeface="Times New Roman" panose="02020603050405020304" charset="0"/>
              </a:rPr>
              <a:t>Mayank Kumar Singh(2006320)</a:t>
            </a:r>
            <a:endParaRPr lang="en-IN" altLang="en-US" sz="36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1002030"/>
          </a:xfrm>
        </p:spPr>
        <p:txBody>
          <a:bodyPr/>
          <a:p>
            <a:r>
              <a:rPr lang="en-US"/>
              <a:t>                                OVERVIEW</a:t>
            </a:r>
            <a:endParaRPr lang="en-US"/>
          </a:p>
        </p:txBody>
      </p:sp>
      <p:sp>
        <p:nvSpPr>
          <p:cNvPr id="3" name="Content Placeholder 2"/>
          <p:cNvSpPr>
            <a:spLocks noGrp="1"/>
          </p:cNvSpPr>
          <p:nvPr>
            <p:ph idx="1"/>
          </p:nvPr>
        </p:nvSpPr>
        <p:spPr>
          <a:xfrm>
            <a:off x="0" y="893445"/>
            <a:ext cx="12192000" cy="8195945"/>
          </a:xfrm>
        </p:spPr>
        <p:txBody>
          <a:bodyPr/>
          <a:p>
            <a:r>
              <a:rPr lang="en-US" sz="2700"/>
              <a:t>In today’s date data analysis is need for every data analytics to examine the sets of data to extract the useful information from it and to draw conclusion according to the information. </a:t>
            </a:r>
            <a:endParaRPr lang="en-US" sz="2700"/>
          </a:p>
          <a:p>
            <a:r>
              <a:rPr lang="en-US" sz="2700"/>
              <a:t>Data analytics techniques and algorithms are more used by the commercial in dustries which enables them to take precise business decisions. It is also used by the analysts and the experts to authenticate or negate experimental layouts, assumptions and conclusions. In recent years the analytics is being used in the field of health and fitness to predict and draw various insights. </a:t>
            </a:r>
            <a:endParaRPr lang="en-US" sz="2700"/>
          </a:p>
          <a:p>
            <a:r>
              <a:rPr lang="en-US" sz="2700"/>
              <a:t>The Mental Health Fitness Tracker Project aims to develop an AI-Driven solution for analyzing and predicting mental fitness levels of individuals with various mental disorder.</a:t>
            </a:r>
            <a:endParaRPr lang="en-US" sz="2700"/>
          </a:p>
          <a:p>
            <a:r>
              <a:rPr lang="en-US" sz="2700"/>
              <a:t>Keywords: Regression Algorithms, Numpy, Pandas, Seaborn, Matplotlib</a:t>
            </a:r>
            <a:endParaRPr lang="en-US" sz="2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988695"/>
          </a:xfrm>
        </p:spPr>
        <p:txBody>
          <a:bodyPr/>
          <a:p>
            <a:pPr algn="ctr"/>
            <a:r>
              <a:rPr lang="en-US"/>
              <a:t>INTRODUCTION</a:t>
            </a:r>
            <a:endParaRPr lang="en-US"/>
          </a:p>
        </p:txBody>
      </p:sp>
      <p:sp>
        <p:nvSpPr>
          <p:cNvPr id="3" name="Content Placeholder 2"/>
          <p:cNvSpPr>
            <a:spLocks noGrp="1"/>
          </p:cNvSpPr>
          <p:nvPr>
            <p:ph idx="1"/>
          </p:nvPr>
        </p:nvSpPr>
        <p:spPr>
          <a:xfrm>
            <a:off x="0" y="988060"/>
            <a:ext cx="12192635" cy="5869940"/>
          </a:xfrm>
        </p:spPr>
        <p:txBody>
          <a:bodyPr/>
          <a:p>
            <a:r>
              <a:rPr lang="en-US" sz="2700"/>
              <a:t>Machine Learning is a branch of Artificial Intelligence that aims at solving real-life engineering problems. This technique requires no programming, whereas it depends on only data learning where the machine learns from pre-existing data and predicts the result accordingly. Machine Learning methods have benefit of using decision trees, heuristic learning, knowledge acquisition, and mathematical models. It thus provides controllability, observability, stability and effectiveness.</a:t>
            </a:r>
            <a:endParaRPr lang="en-US" sz="2700"/>
          </a:p>
          <a:p>
            <a:r>
              <a:rPr lang="en-US" sz="2700"/>
              <a:t>In an era characterized by the increasing intersection of technology and well- being, the development of innovative solutions to support mental health has become a paramount endeavor. Recognizing the significance of mental well- being in our daily lives, the Mental Health Fitness Tracker, powered by machine learning, emerges as a pioneering project aimed at empowering individuals to proactively manage and understand their mental health.</a:t>
            </a:r>
            <a:endParaRPr lang="en-US" sz="2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262" y="455930"/>
            <a:ext cx="11231033" cy="1470025"/>
          </a:xfrm>
        </p:spPr>
        <p:txBody>
          <a:bodyPr/>
          <a:lstStyle/>
          <a:p>
            <a:r>
              <a:rPr lang="en-IN" altLang="en-US" sz="4800" b="1" dirty="0"/>
              <a:t>PROBLEM STATEMENT</a:t>
            </a:r>
            <a:endParaRPr lang="en-IN" altLang="en-US" sz="4800" b="1" dirty="0"/>
          </a:p>
        </p:txBody>
      </p:sp>
      <p:sp>
        <p:nvSpPr>
          <p:cNvPr id="3" name="Subtitle 2"/>
          <p:cNvSpPr>
            <a:spLocks noGrp="1"/>
          </p:cNvSpPr>
          <p:nvPr>
            <p:ph type="subTitle" idx="1"/>
          </p:nvPr>
        </p:nvSpPr>
        <p:spPr>
          <a:xfrm>
            <a:off x="654050" y="1925955"/>
            <a:ext cx="10511790" cy="3501390"/>
          </a:xfrm>
        </p:spPr>
        <p:txBody>
          <a:bodyPr/>
          <a:lstStyle/>
          <a:p>
            <a:r>
              <a:rPr lang="en-IN" altLang="en-US" sz="2800">
                <a:latin typeface="Times New Roman" panose="02020603050405020304" charset="0"/>
                <a:cs typeface="Times New Roman" panose="02020603050405020304" charset="0"/>
              </a:rPr>
              <a:t>The project aims to develop an Al Mental Fitness Tracker using different machine learning algorithms.</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By doing so, the Al Mental Fitness Tracker will predict an individual's mental well-being, providing personalized insights and recommendations to help users monitor and improve their mental fitness over time.</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b="1"/>
              <a:t>Agenda:</a:t>
            </a:r>
            <a:endParaRPr lang="en-IN" altLang="en-US" sz="4800" b="1"/>
          </a:p>
        </p:txBody>
      </p:sp>
      <p:sp>
        <p:nvSpPr>
          <p:cNvPr id="3" name="Content Placeholder 2"/>
          <p:cNvSpPr>
            <a:spLocks noGrp="1"/>
          </p:cNvSpPr>
          <p:nvPr>
            <p:ph idx="1"/>
          </p:nvPr>
        </p:nvSpPr>
        <p:spPr/>
        <p:txBody>
          <a:bodyPr/>
          <a:p>
            <a:r>
              <a:rPr lang="en-US" sz="2400"/>
              <a:t>Data Collection</a:t>
            </a:r>
            <a:endParaRPr lang="en-US" sz="2400"/>
          </a:p>
          <a:p>
            <a:endParaRPr lang="en-US" sz="2400"/>
          </a:p>
          <a:p>
            <a:r>
              <a:rPr lang="en-US" sz="2400"/>
              <a:t>Exploratory Data Analysis</a:t>
            </a:r>
            <a:endParaRPr lang="en-US" sz="2400"/>
          </a:p>
          <a:p>
            <a:endParaRPr lang="en-US" sz="2400"/>
          </a:p>
          <a:p>
            <a:r>
              <a:rPr lang="en-US" sz="2400"/>
              <a:t>Model Selection</a:t>
            </a:r>
            <a:endParaRPr lang="en-US" sz="2400"/>
          </a:p>
          <a:p>
            <a:endParaRPr lang="en-US" sz="2400"/>
          </a:p>
          <a:p>
            <a:r>
              <a:rPr lang="en-US" sz="2400"/>
              <a:t>Feature Engineering</a:t>
            </a:r>
            <a:endParaRPr lang="en-US" sz="2400"/>
          </a:p>
          <a:p>
            <a:endParaRPr lang="en-US" sz="2400"/>
          </a:p>
          <a:p>
            <a:r>
              <a:rPr lang="en-US" sz="2400"/>
              <a:t>Testing &amp; Deployment</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End Users of this Project</a:t>
            </a:r>
            <a:endParaRPr lang="en-US" sz="4800" b="1"/>
          </a:p>
        </p:txBody>
      </p:sp>
      <p:sp>
        <p:nvSpPr>
          <p:cNvPr id="3" name="Content Placeholder 2"/>
          <p:cNvSpPr>
            <a:spLocks noGrp="1"/>
          </p:cNvSpPr>
          <p:nvPr>
            <p:ph idx="1"/>
          </p:nvPr>
        </p:nvSpPr>
        <p:spPr/>
        <p:txBody>
          <a:bodyPr/>
          <a:p>
            <a:r>
              <a:rPr lang="en-US" sz="2400" b="1"/>
              <a:t>Mental Health Seeking Individuals</a:t>
            </a:r>
            <a:endParaRPr lang="en-US" sz="2400" b="1"/>
          </a:p>
          <a:p>
            <a:r>
              <a:rPr lang="en-US" sz="2400" b="1"/>
              <a:t>Mental Health Professionals</a:t>
            </a:r>
            <a:endParaRPr lang="en-US" sz="2400" b="1"/>
          </a:p>
          <a:p>
            <a:r>
              <a:rPr lang="en-US" sz="2400" b="1"/>
              <a:t>Researchers/Academics</a:t>
            </a:r>
            <a:endParaRPr lang="en-US" sz="2400" b="1"/>
          </a:p>
          <a:p>
            <a:r>
              <a:rPr lang="en-US" sz="2400" b="1"/>
              <a:t>Healthcare Organizations</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988695"/>
          </a:xfrm>
        </p:spPr>
        <p:txBody>
          <a:bodyPr/>
          <a:p>
            <a:pPr algn="ctr"/>
            <a:r>
              <a:rPr lang="en-US"/>
              <a:t>BACKGROUND CONCEPT</a:t>
            </a:r>
            <a:endParaRPr lang="en-US"/>
          </a:p>
        </p:txBody>
      </p:sp>
      <p:sp>
        <p:nvSpPr>
          <p:cNvPr id="3" name="Content Placeholder 2"/>
          <p:cNvSpPr>
            <a:spLocks noGrp="1"/>
          </p:cNvSpPr>
          <p:nvPr>
            <p:ph idx="1"/>
          </p:nvPr>
        </p:nvSpPr>
        <p:spPr>
          <a:xfrm>
            <a:off x="0" y="989330"/>
            <a:ext cx="12192000" cy="5868670"/>
          </a:xfrm>
        </p:spPr>
        <p:txBody>
          <a:bodyPr/>
          <a:p>
            <a:pPr marL="0" indent="0">
              <a:buNone/>
            </a:pPr>
            <a:r>
              <a:rPr lang="en-US" sz="2400"/>
              <a:t>MACHINE LEARNING:</a:t>
            </a:r>
            <a:endParaRPr lang="en-US" sz="2400"/>
          </a:p>
          <a:p>
            <a:r>
              <a:rPr lang="en-US" sz="2400"/>
              <a:t>Machine learning (ML) is a field devoted to understanding and building methods that let machines "learn" – that is, methods that leverage data to  improve computer performance on some set of tasks. </a:t>
            </a:r>
            <a:endParaRPr lang="en-US" sz="2400"/>
          </a:p>
          <a:p>
            <a:r>
              <a:rPr lang="en-US" sz="2400"/>
              <a:t>Machine learning algorithms build a model based on sample data, known as training data, in order to make predictions or decisions without being explicitly programmed to do so.</a:t>
            </a:r>
            <a:endParaRPr lang="en-US" sz="2400"/>
          </a:p>
          <a:p>
            <a:r>
              <a:rPr lang="en-US" sz="2400"/>
              <a:t> Machine learning algorithms are used in a wide variety of applications, such as in medicine, email filtering, speech recognition, agriculture, and computer vision, where it is difficult or unfeasible to develop conventional algorithms to perform the needed tasks.</a:t>
            </a:r>
            <a:endParaRPr lang="en-US" sz="2400"/>
          </a:p>
          <a:p>
            <a:pPr marL="0" indent="0">
              <a:buNone/>
            </a:pPr>
            <a:r>
              <a:rPr lang="en-US" sz="2400"/>
              <a:t>PYTHON:</a:t>
            </a:r>
            <a:endParaRPr lang="en-US" sz="2400"/>
          </a:p>
          <a:p>
            <a:r>
              <a:rPr lang="en-US" sz="2400"/>
              <a:t>Python is a high-level, general-purpose programming language. Its design philosophy emphasizes code readability with the use of significant indentation via the off-side rule.</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5420" y="313690"/>
            <a:ext cx="11396980" cy="5812790"/>
          </a:xfrm>
        </p:spPr>
        <p:txBody>
          <a:bodyPr/>
          <a:p>
            <a:pPr marL="0" indent="0">
              <a:buNone/>
            </a:pPr>
            <a:r>
              <a:rPr lang="en-US" sz="2800"/>
              <a:t>PANDAS:</a:t>
            </a:r>
            <a:endParaRPr lang="en-US" sz="2800"/>
          </a:p>
          <a:p>
            <a:r>
              <a:rPr lang="en-US" sz="2800"/>
              <a:t>Pandas is a Python package that provides fast, flexible, and expressive data structures designed to make working with "relational" or "labeled" data both easy and intuitive. It aims to be the fundamental high-level building block for doing practical, real world data analysis in Python.</a:t>
            </a:r>
            <a:endParaRPr lang="en-US" sz="2800"/>
          </a:p>
          <a:p>
            <a:pPr marL="0" indent="0">
              <a:buNone/>
            </a:pPr>
            <a:r>
              <a:rPr lang="en-US" sz="2800"/>
              <a:t>NUMPY:</a:t>
            </a:r>
            <a:endParaRPr lang="en-US" sz="2800"/>
          </a:p>
          <a:p>
            <a:r>
              <a:rPr lang="en-US" sz="2800"/>
              <a:t>NumPy is a library for the Python programming language, adding support for large, multi-dimensional arrays and matrices, along with a large collection of high-level mathematical functions to operate on these arrays.</a:t>
            </a:r>
            <a:endParaRPr lang="en-US" sz="2800"/>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6915</Words>
  <Application>WPS Presentation</Application>
  <PresentationFormat>Widescreen</PresentationFormat>
  <Paragraphs>116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Times New Roman</vt:lpstr>
      <vt:lpstr>Microsoft YaHei</vt:lpstr>
      <vt:lpstr>Arial Unicode MS</vt:lpstr>
      <vt:lpstr>Calibri</vt:lpstr>
      <vt:lpstr>Art_mountaineering</vt:lpstr>
      <vt:lpstr>AI Mental Fitness Tracker</vt:lpstr>
      <vt:lpstr>Team Members:</vt:lpstr>
      <vt:lpstr>PowerPoint 演示文稿</vt:lpstr>
      <vt:lpstr>PowerPoint 演示文稿</vt:lpstr>
      <vt:lpstr>PROBLEM STATEMENT</vt:lpstr>
      <vt:lpstr>Agenda:</vt:lpstr>
      <vt:lpstr>End Users of this Project</vt:lpstr>
      <vt:lpstr>PowerPoint 演示文稿</vt:lpstr>
      <vt:lpstr>PowerPoint 演示文稿</vt:lpstr>
      <vt:lpstr>PowerPoint 演示文稿</vt:lpstr>
      <vt:lpstr>Our Solution</vt:lpstr>
      <vt:lpstr>Model development and Evaluation</vt:lpstr>
      <vt:lpstr>Result:</vt:lpstr>
      <vt:lpstr>Conclusion</vt:lpstr>
      <vt:lpstr>PowerPoint 演示文稿</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Mental Fitness Tracker</dc:title>
  <dc:creator/>
  <cp:lastModifiedBy>KIIT</cp:lastModifiedBy>
  <cp:revision>2</cp:revision>
  <dcterms:created xsi:type="dcterms:W3CDTF">2023-11-17T09:12:00Z</dcterms:created>
  <dcterms:modified xsi:type="dcterms:W3CDTF">2023-12-04T08:25:09Z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C6F031BF51FD41A5B5CEEB17B3D957D9_13</vt:lpwstr>
  </property>
  <property fmtid="{D5CDD505-2E9C-101B-9397-08002B2CF9AE}" pid="3" name="KSOProductBuildVer">
    <vt:lpwstr>1033-12.2.0.13306</vt:lpwstr>
  </property>
</Properties>
</file>