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Lst>
  <p:sldSz cy="6858000" cx="9144000"/>
  <p:notesSz cx="6858000" cy="9144000"/>
  <p:embeddedFontLst>
    <p:embeddedFont>
      <p:font typeface="Constantia"/>
      <p:regular r:id="rId14"/>
      <p:bold r:id="rId15"/>
      <p:italic r:id="rId16"/>
      <p:boldItalic r:id="rId17"/>
    </p:embeddedFont>
    <p:embeddedFont>
      <p:font typeface="Corben"/>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9" roundtripDataSignature="AMtx7mg14gpzFm9wb+1FJj4LyvYjjgjl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Constantia-bold.fntdata"/><Relationship Id="rId14" Type="http://schemas.openxmlformats.org/officeDocument/2006/relationships/font" Target="fonts/Constantia-regular.fntdata"/><Relationship Id="rId17" Type="http://schemas.openxmlformats.org/officeDocument/2006/relationships/font" Target="fonts/Constantia-boldItalic.fntdata"/><Relationship Id="rId16" Type="http://schemas.openxmlformats.org/officeDocument/2006/relationships/font" Target="fonts/Constantia-italic.fntdata"/><Relationship Id="rId5" Type="http://schemas.openxmlformats.org/officeDocument/2006/relationships/slideMaster" Target="slideMasters/slideMaster2.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font" Target="fonts/Corben-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3" name="Google Shape;11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20"/>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0"/>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2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87" name="Shape 87"/>
        <p:cNvGrpSpPr/>
        <p:nvPr/>
      </p:nvGrpSpPr>
      <p:grpSpPr>
        <a:xfrm>
          <a:off x="0" y="0"/>
          <a:ext cx="0" cy="0"/>
          <a:chOff x="0" y="0"/>
          <a:chExt cx="0" cy="0"/>
        </a:xfrm>
      </p:grpSpPr>
      <p:sp>
        <p:nvSpPr>
          <p:cNvPr id="88" name="Google Shape;88;p28"/>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9" name="Google Shape;89;p28"/>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90" name="Google Shape;90;p28"/>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rmAutofit/>
          </a:bodyPr>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8"/>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rm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2" name="Google Shape;92;p2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8"/>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28"/>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640"/>
              </a:spcBef>
              <a:spcAft>
                <a:spcPts val="0"/>
              </a:spcAft>
              <a:buClr>
                <a:schemeClr val="accent3"/>
              </a:buClr>
              <a:buSzPts val="3040"/>
              <a:buFont typeface="Noto Sans Symbols"/>
              <a:buNone/>
              <a:defRPr b="0" i="0" sz="3200" u="none" cap="none" strike="noStrike">
                <a:solidFill>
                  <a:schemeClr val="dk1"/>
                </a:solidFill>
                <a:latin typeface="Constantia"/>
                <a:ea typeface="Constantia"/>
                <a:cs typeface="Constantia"/>
                <a:sym typeface="Constantia"/>
              </a:defRPr>
            </a:lvl1pPr>
            <a:lvl2pPr lvl="1"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lvl="2"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lvl="3"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lvl="4"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lvl="5"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lvl="6"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lvl="7"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lvl="8"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96" name="Google Shape;96;p28"/>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7" name="Google Shape;97;p28"/>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8" name="Shape 98"/>
        <p:cNvGrpSpPr/>
        <p:nvPr/>
      </p:nvGrpSpPr>
      <p:grpSpPr>
        <a:xfrm>
          <a:off x="0" y="0"/>
          <a:ext cx="0" cy="0"/>
          <a:chOff x="0" y="0"/>
          <a:chExt cx="0" cy="0"/>
        </a:xfrm>
      </p:grpSpPr>
      <p:sp>
        <p:nvSpPr>
          <p:cNvPr id="99" name="Google Shape;99;p2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9"/>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2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04" name="Shape 104"/>
        <p:cNvGrpSpPr/>
        <p:nvPr/>
      </p:nvGrpSpPr>
      <p:grpSpPr>
        <a:xfrm>
          <a:off x="0" y="0"/>
          <a:ext cx="0" cy="0"/>
          <a:chOff x="0" y="0"/>
          <a:chExt cx="0" cy="0"/>
        </a:xfrm>
      </p:grpSpPr>
      <p:sp>
        <p:nvSpPr>
          <p:cNvPr id="105" name="Google Shape;105;p30"/>
          <p:cNvSpPr txBox="1"/>
          <p:nvPr>
            <p:ph type="title"/>
          </p:nvPr>
        </p:nvSpPr>
        <p:spPr>
          <a:xfrm rot="5400000">
            <a:off x="5052218" y="2491583"/>
            <a:ext cx="5211763" cy="20574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30"/>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3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7" name="Shape 37"/>
        <p:cNvGrpSpPr/>
        <p:nvPr/>
      </p:nvGrpSpPr>
      <p:grpSpPr>
        <a:xfrm>
          <a:off x="0" y="0"/>
          <a:ext cx="0" cy="0"/>
          <a:chOff x="0" y="0"/>
          <a:chExt cx="0" cy="0"/>
        </a:xfrm>
      </p:grpSpPr>
      <p:sp>
        <p:nvSpPr>
          <p:cNvPr id="38" name="Google Shape;38;p2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 name="Google Shape;40;p2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3" name="Shape 43"/>
        <p:cNvGrpSpPr/>
        <p:nvPr/>
      </p:nvGrpSpPr>
      <p:grpSpPr>
        <a:xfrm>
          <a:off x="0" y="0"/>
          <a:ext cx="0" cy="0"/>
          <a:chOff x="0" y="0"/>
          <a:chExt cx="0" cy="0"/>
        </a:xfrm>
      </p:grpSpPr>
      <p:sp>
        <p:nvSpPr>
          <p:cNvPr id="44" name="Google Shape;44;p2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47" name="Shape 47"/>
        <p:cNvGrpSpPr/>
        <p:nvPr/>
      </p:nvGrpSpPr>
      <p:grpSpPr>
        <a:xfrm>
          <a:off x="0" y="0"/>
          <a:ext cx="0" cy="0"/>
          <a:chOff x="0" y="0"/>
          <a:chExt cx="0" cy="0"/>
        </a:xfrm>
      </p:grpSpPr>
      <p:sp>
        <p:nvSpPr>
          <p:cNvPr id="48" name="Google Shape;48;p19"/>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9"/>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50" name="Google Shape;50;p1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23"/>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3"/>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rm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6" name="Google Shape;56;p2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9" name="Shape 59"/>
        <p:cNvGrpSpPr/>
        <p:nvPr/>
      </p:nvGrpSpPr>
      <p:grpSpPr>
        <a:xfrm>
          <a:off x="0" y="0"/>
          <a:ext cx="0" cy="0"/>
          <a:chOff x="0" y="0"/>
          <a:chExt cx="0" cy="0"/>
        </a:xfrm>
      </p:grpSpPr>
      <p:sp>
        <p:nvSpPr>
          <p:cNvPr id="60" name="Google Shape;60;p2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4"/>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2" name="Google Shape;62;p24"/>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2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6" name="Shape 66"/>
        <p:cNvGrpSpPr/>
        <p:nvPr/>
      </p:nvGrpSpPr>
      <p:grpSpPr>
        <a:xfrm>
          <a:off x="0" y="0"/>
          <a:ext cx="0" cy="0"/>
          <a:chOff x="0" y="0"/>
          <a:chExt cx="0" cy="0"/>
        </a:xfrm>
      </p:grpSpPr>
      <p:sp>
        <p:nvSpPr>
          <p:cNvPr id="67" name="Google Shape;67;p2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5"/>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9" name="Google Shape;69;p25"/>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rm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0" name="Google Shape;70;p25"/>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1" name="Google Shape;71;p25"/>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2" name="Google Shape;72;p2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26"/>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0" name="Shape 80"/>
        <p:cNvGrpSpPr/>
        <p:nvPr/>
      </p:nvGrpSpPr>
      <p:grpSpPr>
        <a:xfrm>
          <a:off x="0" y="0"/>
          <a:ext cx="0" cy="0"/>
          <a:chOff x="0" y="0"/>
          <a:chExt cx="0" cy="0"/>
        </a:xfrm>
      </p:grpSpPr>
      <p:sp>
        <p:nvSpPr>
          <p:cNvPr id="81" name="Google Shape;81;p27"/>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7"/>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27"/>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rm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2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65000" ty="0" sy="65000"/>
        </a:blipFill>
      </p:bgPr>
    </p:bg>
    <p:spTree>
      <p:nvGrpSpPr>
        <p:cNvPr id="9" name="Shape 9"/>
        <p:cNvGrpSpPr/>
        <p:nvPr/>
      </p:nvGrpSpPr>
      <p:grpSpPr>
        <a:xfrm>
          <a:off x="0" y="0"/>
          <a:ext cx="0" cy="0"/>
          <a:chOff x="0" y="0"/>
          <a:chExt cx="0" cy="0"/>
        </a:xfrm>
      </p:grpSpPr>
      <p:sp>
        <p:nvSpPr>
          <p:cNvPr id="10" name="Google Shape;10;p18"/>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1" name="Google Shape;11;p18"/>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2" name="Google Shape;12;p1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4" name="Google Shape;14;p1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5" name="Google Shape;15;p1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6" name="Google Shape;16;p1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D0E9ED"/>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D0E9ED"/>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D0E9ED"/>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D0E9ED"/>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D0E9ED"/>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D0E9ED"/>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D0E9ED"/>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D0E9ED"/>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7" name="Google Shape;17;p18"/>
          <p:cNvGrpSpPr/>
          <p:nvPr/>
        </p:nvGrpSpPr>
        <p:grpSpPr>
          <a:xfrm>
            <a:off x="-29294" y="-16113"/>
            <a:ext cx="9198255" cy="1086266"/>
            <a:chOff x="-29322" y="-1971"/>
            <a:chExt cx="9198255" cy="1086266"/>
          </a:xfrm>
        </p:grpSpPr>
        <p:sp>
          <p:nvSpPr>
            <p:cNvPr id="18" name="Google Shape;18;p18"/>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9" name="Google Shape;19;p18"/>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65000" ty="0" sy="65000"/>
        </a:blipFill>
      </p:bgPr>
    </p:bg>
    <p:spTree>
      <p:nvGrpSpPr>
        <p:cNvPr id="26" name="Shape 26"/>
        <p:cNvGrpSpPr/>
        <p:nvPr/>
      </p:nvGrpSpPr>
      <p:grpSpPr>
        <a:xfrm>
          <a:off x="0" y="0"/>
          <a:ext cx="0" cy="0"/>
          <a:chOff x="0" y="0"/>
          <a:chExt cx="0" cy="0"/>
        </a:xfrm>
      </p:grpSpPr>
      <p:sp>
        <p:nvSpPr>
          <p:cNvPr id="27" name="Google Shape;27;p17"/>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8" name="Google Shape;28;p17"/>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9" name="Google Shape;29;p1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1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1" name="Google Shape;31;p1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2" name="Google Shape;32;p1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3" name="Google Shape;33;p1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200" u="none">
                <a:solidFill>
                  <a:srgbClr val="035C75"/>
                </a:solidFill>
                <a:latin typeface="Constantia"/>
                <a:ea typeface="Constantia"/>
                <a:cs typeface="Constantia"/>
                <a:sym typeface="Constantia"/>
              </a:defRPr>
            </a:lvl1pPr>
            <a:lvl2pPr indent="0" lvl="1" marL="0" marR="0" rtl="0" algn="r">
              <a:spcBef>
                <a:spcPts val="0"/>
              </a:spcBef>
              <a:buNone/>
              <a:defRPr b="0" sz="1200" u="none">
                <a:solidFill>
                  <a:srgbClr val="035C75"/>
                </a:solidFill>
                <a:latin typeface="Constantia"/>
                <a:ea typeface="Constantia"/>
                <a:cs typeface="Constantia"/>
                <a:sym typeface="Constantia"/>
              </a:defRPr>
            </a:lvl2pPr>
            <a:lvl3pPr indent="0" lvl="2" marL="0" marR="0" rtl="0" algn="r">
              <a:spcBef>
                <a:spcPts val="0"/>
              </a:spcBef>
              <a:buNone/>
              <a:defRPr b="0" sz="1200" u="none">
                <a:solidFill>
                  <a:srgbClr val="035C75"/>
                </a:solidFill>
                <a:latin typeface="Constantia"/>
                <a:ea typeface="Constantia"/>
                <a:cs typeface="Constantia"/>
                <a:sym typeface="Constantia"/>
              </a:defRPr>
            </a:lvl3pPr>
            <a:lvl4pPr indent="0" lvl="3" marL="0" marR="0" rtl="0" algn="r">
              <a:spcBef>
                <a:spcPts val="0"/>
              </a:spcBef>
              <a:buNone/>
              <a:defRPr b="0" sz="1200" u="none">
                <a:solidFill>
                  <a:srgbClr val="035C75"/>
                </a:solidFill>
                <a:latin typeface="Constantia"/>
                <a:ea typeface="Constantia"/>
                <a:cs typeface="Constantia"/>
                <a:sym typeface="Constantia"/>
              </a:defRPr>
            </a:lvl4pPr>
            <a:lvl5pPr indent="0" lvl="4" marL="0" marR="0" rtl="0" algn="r">
              <a:spcBef>
                <a:spcPts val="0"/>
              </a:spcBef>
              <a:buNone/>
              <a:defRPr b="0" sz="1200" u="none">
                <a:solidFill>
                  <a:srgbClr val="035C75"/>
                </a:solidFill>
                <a:latin typeface="Constantia"/>
                <a:ea typeface="Constantia"/>
                <a:cs typeface="Constantia"/>
                <a:sym typeface="Constantia"/>
              </a:defRPr>
            </a:lvl5pPr>
            <a:lvl6pPr indent="0" lvl="5" marL="0" marR="0" rtl="0" algn="r">
              <a:spcBef>
                <a:spcPts val="0"/>
              </a:spcBef>
              <a:buNone/>
              <a:defRPr b="0" sz="1200" u="none">
                <a:solidFill>
                  <a:srgbClr val="035C75"/>
                </a:solidFill>
                <a:latin typeface="Constantia"/>
                <a:ea typeface="Constantia"/>
                <a:cs typeface="Constantia"/>
                <a:sym typeface="Constantia"/>
              </a:defRPr>
            </a:lvl6pPr>
            <a:lvl7pPr indent="0" lvl="6" marL="0" marR="0" rtl="0" algn="r">
              <a:spcBef>
                <a:spcPts val="0"/>
              </a:spcBef>
              <a:buNone/>
              <a:defRPr b="0" sz="1200" u="none">
                <a:solidFill>
                  <a:srgbClr val="035C75"/>
                </a:solidFill>
                <a:latin typeface="Constantia"/>
                <a:ea typeface="Constantia"/>
                <a:cs typeface="Constantia"/>
                <a:sym typeface="Constantia"/>
              </a:defRPr>
            </a:lvl7pPr>
            <a:lvl8pPr indent="0" lvl="7" marL="0" marR="0" rtl="0" algn="r">
              <a:spcBef>
                <a:spcPts val="0"/>
              </a:spcBef>
              <a:buNone/>
              <a:defRPr b="0" sz="1200" u="none">
                <a:solidFill>
                  <a:srgbClr val="035C75"/>
                </a:solidFill>
                <a:latin typeface="Constantia"/>
                <a:ea typeface="Constantia"/>
                <a:cs typeface="Constantia"/>
                <a:sym typeface="Constantia"/>
              </a:defRPr>
            </a:lvl8pPr>
            <a:lvl9pPr indent="0" lvl="8" marL="0" marR="0" rtl="0" algn="r">
              <a:spcBef>
                <a:spcPts val="0"/>
              </a:spcBef>
              <a:buNone/>
              <a:defRPr b="0" sz="1200" u="non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34" name="Google Shape;34;p17"/>
          <p:cNvGrpSpPr/>
          <p:nvPr/>
        </p:nvGrpSpPr>
        <p:grpSpPr>
          <a:xfrm>
            <a:off x="-29294" y="-16113"/>
            <a:ext cx="9198255" cy="1086266"/>
            <a:chOff x="-29322" y="-1971"/>
            <a:chExt cx="9198255" cy="1086266"/>
          </a:xfrm>
        </p:grpSpPr>
        <p:sp>
          <p:nvSpPr>
            <p:cNvPr id="35" name="Google Shape;35;p17"/>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6" name="Google Shape;36;p17"/>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p>
            <a:pPr indent="0" lvl="0" marL="0" rtl="0" algn="r">
              <a:spcBef>
                <a:spcPts val="0"/>
              </a:spcBef>
              <a:spcAft>
                <a:spcPts val="0"/>
              </a:spcAft>
              <a:buClr>
                <a:srgbClr val="FFC000"/>
              </a:buClr>
              <a:buSzPts val="6000"/>
              <a:buFont typeface="Corben"/>
              <a:buNone/>
            </a:pPr>
            <a:r>
              <a:rPr lang="en-US" sz="6000">
                <a:solidFill>
                  <a:srgbClr val="FFC000"/>
                </a:solidFill>
                <a:latin typeface="Corben"/>
                <a:ea typeface="Corben"/>
                <a:cs typeface="Corben"/>
                <a:sym typeface="Corben"/>
              </a:rPr>
              <a:t>LOST&amp;FOUND</a:t>
            </a:r>
            <a:endParaRPr sz="6000">
              <a:solidFill>
                <a:srgbClr val="FFC000"/>
              </a:solidFill>
              <a:latin typeface="Corben"/>
              <a:ea typeface="Corben"/>
              <a:cs typeface="Corben"/>
              <a:sym typeface="Corben"/>
            </a:endParaRPr>
          </a:p>
        </p:txBody>
      </p:sp>
      <p:sp>
        <p:nvSpPr>
          <p:cNvPr id="116" name="Google Shape;116;p1"/>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p>
            <a:pPr indent="0" lvl="0" marL="0" marR="45720" rtl="0" algn="r">
              <a:spcBef>
                <a:spcPts val="0"/>
              </a:spcBef>
              <a:spcAft>
                <a:spcPts val="0"/>
              </a:spcAft>
              <a:buSzPts val="2470"/>
              <a:buNone/>
            </a:pPr>
            <a:r>
              <a:rPr lang="en-US">
                <a:solidFill>
                  <a:srgbClr val="FFC000"/>
                </a:solidFill>
              </a:rPr>
              <a:t>SERVICE TO HUMANITY</a:t>
            </a:r>
            <a:endParaRPr>
              <a:solidFill>
                <a:srgbClr val="FFC000"/>
              </a:solidFill>
            </a:endParaRPr>
          </a:p>
        </p:txBody>
      </p:sp>
      <p:sp>
        <p:nvSpPr>
          <p:cNvPr id="117" name="Google Shape;117;p1"/>
          <p:cNvSpPr/>
          <p:nvPr/>
        </p:nvSpPr>
        <p:spPr>
          <a:xfrm>
            <a:off x="4429124" y="5357826"/>
            <a:ext cx="4572000"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002060"/>
                </a:solidFill>
                <a:latin typeface="Constantia"/>
                <a:ea typeface="Constantia"/>
                <a:cs typeface="Constantia"/>
                <a:sym typeface="Constantia"/>
              </a:rPr>
              <a:t>Created by ,</a:t>
            </a:r>
            <a:endParaRPr/>
          </a:p>
          <a:p>
            <a:pPr indent="0" lvl="0" marL="0" marR="0" rtl="0" algn="r">
              <a:spcBef>
                <a:spcPts val="0"/>
              </a:spcBef>
              <a:spcAft>
                <a:spcPts val="0"/>
              </a:spcAft>
              <a:buNone/>
            </a:pPr>
            <a:r>
              <a:rPr lang="en-US" sz="1800">
                <a:solidFill>
                  <a:srgbClr val="002060"/>
                </a:solidFill>
                <a:latin typeface="Constantia"/>
                <a:ea typeface="Constantia"/>
                <a:cs typeface="Constantia"/>
                <a:sym typeface="Constantia"/>
              </a:rPr>
              <a:t>ANKITA</a:t>
            </a:r>
            <a:r>
              <a:rPr lang="en-US" sz="1800">
                <a:solidFill>
                  <a:srgbClr val="002060"/>
                </a:solidFill>
                <a:latin typeface="Constantia"/>
                <a:ea typeface="Constantia"/>
                <a:cs typeface="Constantia"/>
                <a:sym typeface="Constantia"/>
              </a:rPr>
              <a:t> PANSARE</a:t>
            </a:r>
            <a:endParaRPr sz="1800">
              <a:solidFill>
                <a:srgbClr val="002060"/>
              </a:solidFill>
              <a:latin typeface="Constantia"/>
              <a:ea typeface="Constantia"/>
              <a:cs typeface="Constantia"/>
              <a:sym typeface="Constant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US"/>
              <a:t>PROPOSED SYSYTEM</a:t>
            </a:r>
            <a:endParaRPr/>
          </a:p>
        </p:txBody>
      </p:sp>
      <p:sp>
        <p:nvSpPr>
          <p:cNvPr id="123" name="Google Shape;123;p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To make use of digitalization for </a:t>
            </a:r>
            <a:r>
              <a:rPr b="1" lang="en-US"/>
              <a:t>finding people</a:t>
            </a:r>
            <a:r>
              <a:rPr lang="en-US"/>
              <a:t>, in more efficient way. Using this web application we can have maximum number of contact to find the people who are lost. This application can save our time, as to go to each any every place and One of the aim of the proposed system is to develop digital awareness into society.  </a:t>
            </a:r>
            <a:endParaRPr/>
          </a:p>
          <a:p>
            <a:pPr indent="-274320" lvl="0" marL="274320" rtl="0" algn="l">
              <a:spcBef>
                <a:spcPts val="520"/>
              </a:spcBef>
              <a:spcAft>
                <a:spcPts val="0"/>
              </a:spcAft>
              <a:buSzPts val="2470"/>
              <a:buChar char="⚫"/>
            </a:pPr>
            <a:r>
              <a:rPr lang="en-US"/>
              <a:t>It has feature as Security of data, Ensure data accuracy, Update over the time, , cost efficient etc.</a:t>
            </a:r>
            <a:endParaRPr/>
          </a:p>
          <a:p>
            <a:pPr indent="-117475" lvl="0" marL="274320" rtl="0" algn="l">
              <a:spcBef>
                <a:spcPts val="520"/>
              </a:spcBef>
              <a:spcAft>
                <a:spcPts val="0"/>
              </a:spcAft>
              <a:buSzPts val="247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US"/>
              <a:t>REQUIREMENT SPECIFICATION</a:t>
            </a:r>
            <a:endParaRPr/>
          </a:p>
        </p:txBody>
      </p:sp>
      <p:sp>
        <p:nvSpPr>
          <p:cNvPr id="129" name="Google Shape;129;p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2285"/>
              <a:buNone/>
            </a:pPr>
            <a:r>
              <a:rPr b="1" lang="en-US" sz="2405" u="sng"/>
              <a:t> SOFTWARE REQUIREMENTS</a:t>
            </a:r>
            <a:endParaRPr sz="2405"/>
          </a:p>
          <a:p>
            <a:pPr indent="-274320" lvl="0" marL="274320" rtl="0" algn="l">
              <a:lnSpc>
                <a:spcPct val="80000"/>
              </a:lnSpc>
              <a:spcBef>
                <a:spcPts val="481"/>
              </a:spcBef>
              <a:spcAft>
                <a:spcPts val="0"/>
              </a:spcAft>
              <a:buSzPts val="2285"/>
              <a:buChar char="⚫"/>
            </a:pPr>
            <a:r>
              <a:rPr lang="en-US" sz="2405"/>
              <a:t>Front End : HTML, CSS, JS Query</a:t>
            </a:r>
            <a:endParaRPr/>
          </a:p>
          <a:p>
            <a:pPr indent="-274320" lvl="0" marL="274320" rtl="0" algn="l">
              <a:lnSpc>
                <a:spcPct val="80000"/>
              </a:lnSpc>
              <a:spcBef>
                <a:spcPts val="481"/>
              </a:spcBef>
              <a:spcAft>
                <a:spcPts val="0"/>
              </a:spcAft>
              <a:buSzPts val="2285"/>
              <a:buChar char="⚫"/>
            </a:pPr>
            <a:r>
              <a:rPr lang="en-US" sz="2405"/>
              <a:t>Back end : C#,MVC, MySQLi</a:t>
            </a:r>
            <a:endParaRPr sz="2405"/>
          </a:p>
          <a:p>
            <a:pPr indent="-274320" lvl="0" marL="274320" rtl="0" algn="l">
              <a:lnSpc>
                <a:spcPct val="80000"/>
              </a:lnSpc>
              <a:spcBef>
                <a:spcPts val="481"/>
              </a:spcBef>
              <a:spcAft>
                <a:spcPts val="0"/>
              </a:spcAft>
              <a:buSzPts val="2285"/>
              <a:buChar char="⚫"/>
            </a:pPr>
            <a:r>
              <a:rPr lang="en-US" sz="2405"/>
              <a:t>SoftwareIDE/ Platform : VisualStudio1015</a:t>
            </a:r>
            <a:endParaRPr/>
          </a:p>
          <a:p>
            <a:pPr indent="-274320" lvl="0" marL="274320" rtl="0" algn="l">
              <a:lnSpc>
                <a:spcPct val="80000"/>
              </a:lnSpc>
              <a:spcBef>
                <a:spcPts val="481"/>
              </a:spcBef>
              <a:spcAft>
                <a:spcPts val="0"/>
              </a:spcAft>
              <a:buSzPts val="2285"/>
              <a:buChar char="⚫"/>
            </a:pPr>
            <a:r>
              <a:rPr lang="en-US" sz="2405"/>
              <a:t>Operating System : Windows 10</a:t>
            </a:r>
            <a:endParaRPr/>
          </a:p>
          <a:p>
            <a:pPr indent="-274320" lvl="0" marL="274320" rtl="0" algn="l">
              <a:lnSpc>
                <a:spcPct val="80000"/>
              </a:lnSpc>
              <a:spcBef>
                <a:spcPts val="481"/>
              </a:spcBef>
              <a:spcAft>
                <a:spcPts val="0"/>
              </a:spcAft>
              <a:buSzPts val="2285"/>
              <a:buNone/>
            </a:pPr>
            <a:r>
              <a:rPr b="1" lang="en-US" sz="2405" u="sng"/>
              <a:t>HARDWARE REQUIREMENTS</a:t>
            </a:r>
            <a:endParaRPr sz="2405"/>
          </a:p>
          <a:p>
            <a:pPr indent="-274320" lvl="0" marL="274320" rtl="0" algn="l">
              <a:lnSpc>
                <a:spcPct val="80000"/>
              </a:lnSpc>
              <a:spcBef>
                <a:spcPts val="481"/>
              </a:spcBef>
              <a:spcAft>
                <a:spcPts val="0"/>
              </a:spcAft>
              <a:buSzPts val="2285"/>
              <a:buChar char="⚫"/>
            </a:pPr>
            <a:r>
              <a:rPr lang="en-US" sz="2405"/>
              <a:t>CPU: UMAX(umax-astrapix-pc-102)</a:t>
            </a:r>
            <a:endParaRPr/>
          </a:p>
          <a:p>
            <a:pPr indent="-274320" lvl="0" marL="274320" rtl="0" algn="l">
              <a:lnSpc>
                <a:spcPct val="80000"/>
              </a:lnSpc>
              <a:spcBef>
                <a:spcPts val="481"/>
              </a:spcBef>
              <a:spcAft>
                <a:spcPts val="0"/>
              </a:spcAft>
              <a:buSzPts val="2285"/>
              <a:buChar char="⚫"/>
            </a:pPr>
            <a:r>
              <a:rPr lang="en-US" sz="2405"/>
              <a:t>Processor Speed: 2.66GHz</a:t>
            </a:r>
            <a:endParaRPr/>
          </a:p>
          <a:p>
            <a:pPr indent="-274320" lvl="0" marL="274320" rtl="0" algn="l">
              <a:lnSpc>
                <a:spcPct val="80000"/>
              </a:lnSpc>
              <a:spcBef>
                <a:spcPts val="481"/>
              </a:spcBef>
              <a:spcAft>
                <a:spcPts val="0"/>
              </a:spcAft>
              <a:buSzPts val="2285"/>
              <a:buChar char="⚫"/>
            </a:pPr>
            <a:r>
              <a:rPr lang="en-US" sz="2405"/>
              <a:t>Total RAM: 4GB</a:t>
            </a:r>
            <a:endParaRPr/>
          </a:p>
          <a:p>
            <a:pPr indent="-274320" lvl="0" marL="274320" rtl="0" algn="l">
              <a:lnSpc>
                <a:spcPct val="80000"/>
              </a:lnSpc>
              <a:spcBef>
                <a:spcPts val="481"/>
              </a:spcBef>
              <a:spcAft>
                <a:spcPts val="0"/>
              </a:spcAft>
              <a:buSzPts val="2285"/>
              <a:buChar char="⚫"/>
            </a:pPr>
            <a:r>
              <a:rPr lang="en-US" sz="2405"/>
              <a:t>Hard Disk: 160GB</a:t>
            </a:r>
            <a:endParaRPr sz="2405"/>
          </a:p>
          <a:p>
            <a:pPr indent="-274320" lvl="0" marL="274320" rtl="0" algn="l">
              <a:lnSpc>
                <a:spcPct val="80000"/>
              </a:lnSpc>
              <a:spcBef>
                <a:spcPts val="481"/>
              </a:spcBef>
              <a:spcAft>
                <a:spcPts val="0"/>
              </a:spcAft>
              <a:buSzPts val="2285"/>
              <a:buChar char="⚫"/>
            </a:pPr>
            <a:r>
              <a:rPr lang="en-US" sz="2405"/>
              <a:t>Mouse: Logitech Mouse</a:t>
            </a:r>
            <a:endParaRPr/>
          </a:p>
          <a:p>
            <a:pPr indent="-129238" lvl="0" marL="274320" rtl="0" algn="l">
              <a:lnSpc>
                <a:spcPct val="80000"/>
              </a:lnSpc>
              <a:spcBef>
                <a:spcPts val="481"/>
              </a:spcBef>
              <a:spcAft>
                <a:spcPts val="0"/>
              </a:spcAft>
              <a:buSzPts val="2285"/>
              <a:buNone/>
            </a:pPr>
            <a:r>
              <a:t/>
            </a:r>
            <a:endParaRPr sz="2405"/>
          </a:p>
          <a:p>
            <a:pPr indent="-274320" lvl="0" marL="274320" rtl="0" algn="l">
              <a:lnSpc>
                <a:spcPct val="80000"/>
              </a:lnSpc>
              <a:spcBef>
                <a:spcPts val="481"/>
              </a:spcBef>
              <a:spcAft>
                <a:spcPts val="0"/>
              </a:spcAft>
              <a:buSzPts val="2285"/>
              <a:buNone/>
            </a:pPr>
            <a:r>
              <a:t/>
            </a:r>
            <a:endParaRPr sz="240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US"/>
              <a:t>DATA FLOW DIAGRAMS (DFD):</a:t>
            </a:r>
            <a:endParaRPr/>
          </a:p>
        </p:txBody>
      </p:sp>
      <p:pic>
        <p:nvPicPr>
          <p:cNvPr descr="dfd.png" id="135" name="Google Shape;135;p4"/>
          <p:cNvPicPr preferRelativeResize="0"/>
          <p:nvPr>
            <p:ph idx="1" type="body"/>
          </p:nvPr>
        </p:nvPicPr>
        <p:blipFill rotWithShape="1">
          <a:blip r:embed="rId3">
            <a:alphaModFix/>
          </a:blip>
          <a:srcRect b="0" l="0" r="0" t="0"/>
          <a:stretch/>
        </p:blipFill>
        <p:spPr>
          <a:xfrm>
            <a:off x="457200" y="2028526"/>
            <a:ext cx="8229600" cy="42027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US"/>
              <a:t> Class diagram </a:t>
            </a:r>
            <a:endParaRPr/>
          </a:p>
        </p:txBody>
      </p:sp>
      <p:pic>
        <p:nvPicPr>
          <p:cNvPr descr="classDis.png" id="141" name="Google Shape;141;p5"/>
          <p:cNvPicPr preferRelativeResize="0"/>
          <p:nvPr>
            <p:ph idx="1" type="body"/>
          </p:nvPr>
        </p:nvPicPr>
        <p:blipFill rotWithShape="1">
          <a:blip r:embed="rId3">
            <a:alphaModFix/>
          </a:blip>
          <a:srcRect b="17141" l="0" r="37658" t="0"/>
          <a:stretch/>
        </p:blipFill>
        <p:spPr>
          <a:xfrm>
            <a:off x="2143108" y="2000240"/>
            <a:ext cx="5643602" cy="40629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US"/>
              <a:t>System Flow Diagram</a:t>
            </a:r>
            <a:endParaRPr/>
          </a:p>
        </p:txBody>
      </p:sp>
      <p:pic>
        <p:nvPicPr>
          <p:cNvPr descr="DF.png" id="147" name="Google Shape;147;p6"/>
          <p:cNvPicPr preferRelativeResize="0"/>
          <p:nvPr>
            <p:ph idx="1" type="body"/>
          </p:nvPr>
        </p:nvPicPr>
        <p:blipFill rotWithShape="1">
          <a:blip r:embed="rId3">
            <a:alphaModFix/>
          </a:blip>
          <a:srcRect b="0" l="0" r="35013" t="0"/>
          <a:stretch/>
        </p:blipFill>
        <p:spPr>
          <a:xfrm>
            <a:off x="2000232" y="2000240"/>
            <a:ext cx="5266234" cy="43894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US"/>
              <a:t>ADVANTAGES </a:t>
            </a:r>
            <a:endParaRPr/>
          </a:p>
        </p:txBody>
      </p:sp>
      <p:sp>
        <p:nvSpPr>
          <p:cNvPr id="153" name="Google Shape;153;p1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Cost Effective </a:t>
            </a:r>
            <a:endParaRPr/>
          </a:p>
          <a:p>
            <a:pPr indent="-274320" lvl="0" marL="274320" rtl="0" algn="l">
              <a:spcBef>
                <a:spcPts val="520"/>
              </a:spcBef>
              <a:spcAft>
                <a:spcPts val="0"/>
              </a:spcAft>
              <a:buSzPts val="2470"/>
              <a:buChar char="⚫"/>
            </a:pPr>
            <a:r>
              <a:rPr lang="en-US"/>
              <a:t>More Effective </a:t>
            </a:r>
            <a:endParaRPr/>
          </a:p>
          <a:p>
            <a:pPr indent="-274320" lvl="0" marL="274320" rtl="0" algn="l">
              <a:spcBef>
                <a:spcPts val="520"/>
              </a:spcBef>
              <a:spcAft>
                <a:spcPts val="0"/>
              </a:spcAft>
              <a:buSzPts val="2470"/>
              <a:buChar char="⚫"/>
            </a:pPr>
            <a:r>
              <a:rPr lang="en-US"/>
              <a:t>Reach a Bigger Audience </a:t>
            </a:r>
            <a:endParaRPr/>
          </a:p>
          <a:p>
            <a:pPr indent="-274320" lvl="0" marL="274320" rtl="0" algn="l">
              <a:spcBef>
                <a:spcPts val="520"/>
              </a:spcBef>
              <a:spcAft>
                <a:spcPts val="0"/>
              </a:spcAft>
              <a:buSzPts val="2470"/>
              <a:buChar char="⚫"/>
            </a:pPr>
            <a:r>
              <a:rPr lang="en-US"/>
              <a:t>Dynamic Content </a:t>
            </a:r>
            <a:endParaRPr/>
          </a:p>
          <a:p>
            <a:pPr indent="-274320" lvl="0" marL="274320" rtl="0" algn="l">
              <a:spcBef>
                <a:spcPts val="520"/>
              </a:spcBef>
              <a:spcAft>
                <a:spcPts val="0"/>
              </a:spcAft>
              <a:buSzPts val="2470"/>
              <a:buChar char="⚫"/>
            </a:pPr>
            <a:r>
              <a:rPr lang="en-US"/>
              <a:t>Longevity</a:t>
            </a:r>
            <a:endParaRPr/>
          </a:p>
          <a:p>
            <a:pPr indent="-274320" lvl="0" marL="274320" rtl="0" algn="l">
              <a:spcBef>
                <a:spcPts val="520"/>
              </a:spcBef>
              <a:spcAft>
                <a:spcPts val="0"/>
              </a:spcAft>
              <a:buSzPts val="2470"/>
              <a:buChar char="⚫"/>
            </a:pPr>
            <a:r>
              <a:rPr lang="en-US"/>
              <a:t>Expedited Hiring Process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2019-03-22T11:08:06Z</dcterms:created>
  <dc:creator>Ankia Pansare</dc:creator>
</cp:coreProperties>
</file>