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1"/>
  </p:notesMasterIdLst>
  <p:sldIdLst>
    <p:sldId id="256" r:id="rId2"/>
    <p:sldId id="257" r:id="rId3"/>
    <p:sldId id="258" r:id="rId4"/>
    <p:sldId id="297" r:id="rId5"/>
    <p:sldId id="299" r:id="rId6"/>
    <p:sldId id="300" r:id="rId7"/>
    <p:sldId id="298" r:id="rId8"/>
    <p:sldId id="259" r:id="rId9"/>
    <p:sldId id="278" r:id="rId10"/>
  </p:sldIdLst>
  <p:sldSz cx="9144000" cy="5143500" type="screen16x9"/>
  <p:notesSz cx="6858000" cy="9144000"/>
  <p:embeddedFontLst>
    <p:embeddedFont>
      <p:font typeface="Advent Pro SemiBold" panose="020B0604020202020204" charset="0"/>
      <p:regular r:id="rId12"/>
      <p:bold r:id="rId13"/>
      <p:italic r:id="rId14"/>
      <p:boldItalic r:id="rId15"/>
    </p:embeddedFont>
    <p:embeddedFont>
      <p:font typeface="Fira Sans Extra Condensed Medium" panose="020B0604020202020204" charset="0"/>
      <p:regular r:id="rId16"/>
      <p:bold r:id="rId17"/>
      <p:italic r:id="rId18"/>
      <p:boldItalic r:id="rId19"/>
    </p:embeddedFont>
    <p:embeddedFont>
      <p:font typeface="Livvic Light" pitchFamily="2" charset="0"/>
      <p:regular r:id="rId20"/>
      <p:italic r:id="rId21"/>
    </p:embeddedFont>
    <p:embeddedFont>
      <p:font typeface="Maven Pro" panose="020B0604020202020204" charset="0"/>
      <p:regular r:id="rId22"/>
      <p:bold r:id="rId23"/>
    </p:embeddedFont>
    <p:embeddedFont>
      <p:font typeface="Nunito Light" pitchFamily="2" charset="0"/>
      <p:regular r:id="rId24"/>
      <p:italic r:id="rId25"/>
    </p:embeddedFont>
    <p:embeddedFont>
      <p:font typeface="Share Tech" panose="020B0604020202020204" charset="0"/>
      <p:regular r:id="rId26"/>
    </p:embeddedFont>
    <p:embeddedFont>
      <p:font typeface="Staatliches" pitchFamily="2" charset="0"/>
      <p:regular r:id="rId27"/>
    </p:embeddedFont>
    <p:embeddedFont>
      <p:font typeface="Tw Cen MT" panose="020B06020201040206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B5E9"/>
    <a:srgbClr val="E69F0F"/>
    <a:srgbClr val="002845"/>
    <a:srgbClr val="00C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BEF856-82CD-46C3-9A2A-DC45804264BA}">
  <a:tblStyle styleId="{71BEF856-82CD-46C3-9A2A-DC45804264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2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99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54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85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58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9" r:id="rId4"/>
    <p:sldLayoutId id="2147483665"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42" y="2687419"/>
            <a:ext cx="3295500" cy="16177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END TRIMESTER</a:t>
            </a:r>
          </a:p>
          <a:p>
            <a:pPr marL="0" lvl="0" indent="0" algn="ctr" rtl="0">
              <a:spcBef>
                <a:spcPts val="0"/>
              </a:spcBef>
              <a:spcAft>
                <a:spcPts val="0"/>
              </a:spcAft>
              <a:buNone/>
            </a:pPr>
            <a:endParaRPr lang="en" b="1" dirty="0"/>
          </a:p>
          <a:p>
            <a:pPr marL="0" lvl="0" indent="0" algn="ctr" rtl="0">
              <a:spcBef>
                <a:spcPts val="0"/>
              </a:spcBef>
              <a:spcAft>
                <a:spcPts val="0"/>
              </a:spcAft>
              <a:buNone/>
            </a:pPr>
            <a:r>
              <a:rPr lang="en-US" b="1" dirty="0"/>
              <a:t>ANKIT AJAY </a:t>
            </a:r>
          </a:p>
          <a:p>
            <a:pPr marL="0" lvl="0" indent="0" algn="ctr" rtl="0">
              <a:spcBef>
                <a:spcPts val="0"/>
              </a:spcBef>
              <a:spcAft>
                <a:spcPts val="0"/>
              </a:spcAft>
              <a:buNone/>
            </a:pPr>
            <a:r>
              <a:rPr lang="en-US" b="1" dirty="0"/>
              <a:t>2127806</a:t>
            </a:r>
            <a:endParaRPr b="1" dirty="0"/>
          </a:p>
        </p:txBody>
      </p:sp>
      <p:sp>
        <p:nvSpPr>
          <p:cNvPr id="435" name="Google Shape;435;p25"/>
          <p:cNvSpPr txBox="1">
            <a:spLocks noGrp="1"/>
          </p:cNvSpPr>
          <p:nvPr>
            <p:ph type="ctrTitle"/>
          </p:nvPr>
        </p:nvSpPr>
        <p:spPr>
          <a:xfrm>
            <a:off x="1561641" y="555601"/>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SOCIAL </a:t>
            </a:r>
            <a:r>
              <a:rPr lang="en" dirty="0">
                <a:solidFill>
                  <a:schemeClr val="accent2"/>
                </a:solidFill>
              </a:rPr>
              <a:t>NETWORK</a:t>
            </a:r>
            <a:r>
              <a:rPr lang="en" dirty="0"/>
              <a:t> ANALYSIS</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89BD650-57B8-309B-8836-1A6417E27752}"/>
              </a:ext>
            </a:extLst>
          </p:cNvPr>
          <p:cNvSpPr txBox="1"/>
          <p:nvPr/>
        </p:nvSpPr>
        <p:spPr>
          <a:xfrm>
            <a:off x="6553226" y="18038"/>
            <a:ext cx="2590774" cy="523220"/>
          </a:xfrm>
          <a:prstGeom prst="rect">
            <a:avLst/>
          </a:prstGeom>
          <a:noFill/>
        </p:spPr>
        <p:txBody>
          <a:bodyPr wrap="none" rtlCol="0">
            <a:spAutoFit/>
          </a:bodyPr>
          <a:lstStyle/>
          <a:p>
            <a:pPr algn="r"/>
            <a:r>
              <a:rPr lang="en-GB" dirty="0">
                <a:solidFill>
                  <a:schemeClr val="accent2"/>
                </a:solidFill>
                <a:latin typeface="Staatliches" pitchFamily="2" charset="0"/>
              </a:rPr>
              <a:t>School of Business and Management</a:t>
            </a:r>
          </a:p>
          <a:p>
            <a:pPr algn="r"/>
            <a:r>
              <a:rPr lang="en-GB" dirty="0">
                <a:solidFill>
                  <a:schemeClr val="accent2"/>
                </a:solidFill>
                <a:latin typeface="Staatliches" pitchFamily="2" charset="0"/>
              </a:rPr>
              <a:t>CHRIST (Deemed to be University)</a:t>
            </a:r>
            <a:endParaRPr lang="en-IN" dirty="0">
              <a:solidFill>
                <a:schemeClr val="accent2"/>
              </a:solidFill>
              <a:latin typeface="Staatliches" pitchFamily="2" charset="0"/>
            </a:endParaRPr>
          </a:p>
        </p:txBody>
      </p:sp>
      <p:sp>
        <p:nvSpPr>
          <p:cNvPr id="3" name="TextBox 2">
            <a:extLst>
              <a:ext uri="{FF2B5EF4-FFF2-40B4-BE49-F238E27FC236}">
                <a16:creationId xmlns:a16="http://schemas.microsoft.com/office/drawing/2014/main" id="{A6ACD15D-FA13-029F-02A4-6624660F9CE8}"/>
              </a:ext>
            </a:extLst>
          </p:cNvPr>
          <p:cNvSpPr txBox="1"/>
          <p:nvPr/>
        </p:nvSpPr>
        <p:spPr>
          <a:xfrm>
            <a:off x="3690505" y="4835723"/>
            <a:ext cx="1762990" cy="307777"/>
          </a:xfrm>
          <a:prstGeom prst="rect">
            <a:avLst/>
          </a:prstGeom>
          <a:noFill/>
        </p:spPr>
        <p:txBody>
          <a:bodyPr wrap="square" rtlCol="0">
            <a:spAutoFit/>
          </a:bodyPr>
          <a:lstStyle/>
          <a:p>
            <a:pPr algn="r"/>
            <a:r>
              <a:rPr lang="en-GB" dirty="0">
                <a:solidFill>
                  <a:schemeClr val="accent2"/>
                </a:solidFill>
                <a:latin typeface="Staatliches" pitchFamily="2" charset="0"/>
              </a:rPr>
              <a:t>Excellence and service</a:t>
            </a:r>
            <a:endParaRPr lang="en-IN" dirty="0">
              <a:solidFill>
                <a:schemeClr val="accent2"/>
              </a:solidFill>
              <a:latin typeface="Staatliche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b="0" i="0" dirty="0">
                <a:solidFill>
                  <a:srgbClr val="C9D1D9"/>
                </a:solidFill>
                <a:effectLst/>
                <a:latin typeface="Maven Pro" panose="020B0604020202020204" charset="0"/>
              </a:rPr>
              <a:t>Social network analysis is the process of investigating social structures through the use of networks and graph theory. The purpose of this project is to analyze office social structure.</a:t>
            </a:r>
          </a:p>
          <a:p>
            <a:pPr algn="just">
              <a:buFont typeface="+mj-lt"/>
              <a:buAutoNum type="arabicPeriod"/>
            </a:pPr>
            <a:endParaRPr lang="en-US" sz="1400" b="0" i="0" dirty="0">
              <a:solidFill>
                <a:srgbClr val="C9D1D9"/>
              </a:solidFill>
              <a:effectLst/>
              <a:latin typeface="Maven Pro" panose="020B0604020202020204" charset="0"/>
            </a:endParaRPr>
          </a:p>
          <a:p>
            <a:pPr marL="165100" indent="0" algn="just">
              <a:buNone/>
            </a:pPr>
            <a:r>
              <a:rPr lang="en-US" sz="1400" b="1" dirty="0">
                <a:solidFill>
                  <a:srgbClr val="C9D1D9"/>
                </a:solidFill>
                <a:latin typeface="Maven Pro" panose="020B0604020202020204" charset="0"/>
              </a:rPr>
              <a:t>A Manager Mr. </a:t>
            </a:r>
            <a:r>
              <a:rPr lang="en-US" sz="1400" b="1" dirty="0" err="1">
                <a:solidFill>
                  <a:srgbClr val="C9D1D9"/>
                </a:solidFill>
                <a:latin typeface="Maven Pro" panose="020B0604020202020204" charset="0"/>
              </a:rPr>
              <a:t>Basu</a:t>
            </a:r>
            <a:r>
              <a:rPr lang="en-US" sz="1400" b="1" dirty="0">
                <a:solidFill>
                  <a:srgbClr val="C9D1D9"/>
                </a:solidFill>
                <a:latin typeface="Maven Pro" panose="020B0604020202020204" charset="0"/>
              </a:rPr>
              <a:t> exploring workspace via relationship network in order to find a Project head for a testing team based on three parameters as follows:</a:t>
            </a:r>
          </a:p>
          <a:p>
            <a:pPr marL="165100" indent="0" algn="just">
              <a:buNone/>
            </a:pPr>
            <a:endParaRPr lang="en-US" sz="1400" b="1" dirty="0">
              <a:solidFill>
                <a:srgbClr val="C9D1D9"/>
              </a:solidFill>
              <a:latin typeface="Maven Pro" panose="020B0604020202020204" charset="0"/>
            </a:endParaRPr>
          </a:p>
          <a:p>
            <a:pPr algn="just">
              <a:buFont typeface="+mj-lt"/>
              <a:buAutoNum type="arabicPeriod"/>
            </a:pPr>
            <a:r>
              <a:rPr lang="en-US" sz="1400" b="1" i="0" dirty="0">
                <a:solidFill>
                  <a:srgbClr val="C9D1D9"/>
                </a:solidFill>
                <a:effectLst/>
                <a:latin typeface="Maven Pro" panose="020B0604020202020204" charset="0"/>
              </a:rPr>
              <a:t>Who do you get on with in the office?</a:t>
            </a:r>
          </a:p>
          <a:p>
            <a:pPr algn="just">
              <a:buFont typeface="+mj-lt"/>
              <a:buAutoNum type="arabicPeriod"/>
            </a:pPr>
            <a:r>
              <a:rPr lang="en-US" sz="1400" b="1" i="0" dirty="0">
                <a:solidFill>
                  <a:srgbClr val="C9D1D9"/>
                </a:solidFill>
                <a:effectLst/>
                <a:latin typeface="Maven Pro" panose="020B0604020202020204" charset="0"/>
              </a:rPr>
              <a:t>Who are your best colleague in the office?</a:t>
            </a:r>
          </a:p>
          <a:p>
            <a:pPr algn="just">
              <a:buFont typeface="+mj-lt"/>
              <a:buAutoNum type="arabicPeriod"/>
            </a:pPr>
            <a:r>
              <a:rPr lang="en-US" sz="1400" b="1" i="0" dirty="0">
                <a:solidFill>
                  <a:srgbClr val="C9D1D9"/>
                </a:solidFill>
                <a:effectLst/>
                <a:latin typeface="Maven Pro" panose="020B0604020202020204" charset="0"/>
              </a:rPr>
              <a:t>Who would you prefer to team up with?</a:t>
            </a:r>
            <a:endParaRPr lang="en-US" sz="1400" b="1" dirty="0">
              <a:solidFill>
                <a:srgbClr val="C9D1D9"/>
              </a:solidFill>
              <a:latin typeface="Maven Pro" panose="020B0604020202020204" charset="0"/>
            </a:endParaRPr>
          </a:p>
          <a:p>
            <a:pPr marL="165100" indent="0" algn="just">
              <a:buNone/>
            </a:pPr>
            <a:r>
              <a:rPr lang="en-US" sz="1400" b="0" i="0" dirty="0">
                <a:solidFill>
                  <a:srgbClr val="C9D1D9"/>
                </a:solidFill>
                <a:effectLst/>
                <a:latin typeface="Maven Pro" panose="020B0604020202020204" charset="0"/>
              </a:rPr>
              <a:t>	</a:t>
            </a:r>
          </a:p>
          <a:p>
            <a:pPr marL="165100" indent="0" algn="just">
              <a:buNone/>
            </a:pPr>
            <a:r>
              <a:rPr lang="en-US" sz="1400" dirty="0">
                <a:solidFill>
                  <a:srgbClr val="C9D1D9"/>
                </a:solidFill>
                <a:latin typeface="Maven Pro" panose="020B0604020202020204" charset="0"/>
              </a:rPr>
              <a:t>	</a:t>
            </a:r>
            <a:r>
              <a:rPr lang="en-US" sz="1400" b="0" i="0" dirty="0">
                <a:solidFill>
                  <a:srgbClr val="C9D1D9"/>
                </a:solidFill>
                <a:effectLst/>
                <a:latin typeface="Maven Pro" panose="020B0604020202020204" charset="0"/>
              </a:rPr>
              <a:t>However, the utility of the method largely rests on being able to ascribe meaning to the structure of the network. Without meaningful interpretation of structure there is no added value to a networked model, you will find more success simply regressing your outcome against student characteristics. Understanding measures of centrality and network structure in SNA are therefore an important, though difficult, aspect of the method. As with all SNA work, the vocabulary can be daunting though the ideas are relatively intuitive.</a:t>
            </a:r>
            <a:endParaRPr lang="en-US" sz="1400" dirty="0">
              <a:solidFill>
                <a:srgbClr val="C9D1D9"/>
              </a:solidFill>
              <a:latin typeface="Maven Pro" panose="020B0604020202020204" charset="0"/>
            </a:endParaRPr>
          </a:p>
          <a:p>
            <a:pPr marL="165100" indent="0" algn="l">
              <a:buNone/>
            </a:pPr>
            <a:endParaRPr lang="en-US" dirty="0">
              <a:solidFill>
                <a:srgbClr val="C9D1D9"/>
              </a:solidFill>
              <a:latin typeface="Maven Pro" panose="020B0604020202020204" charset="0"/>
            </a:endParaRPr>
          </a:p>
          <a:p>
            <a:pPr marL="0" lvl="0" indent="0" algn="l" rtl="0">
              <a:lnSpc>
                <a:spcPct val="100000"/>
              </a:lnSpc>
              <a:spcBef>
                <a:spcPts val="1600"/>
              </a:spcBef>
              <a:spcAft>
                <a:spcPts val="1600"/>
              </a:spcAft>
              <a:buNone/>
            </a:pPr>
            <a:endParaRPr lang="en-IN" dirty="0">
              <a:latin typeface="Maven Pro" panose="020B0604020202020204" charset="0"/>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WHY SOCIAL </a:t>
            </a:r>
            <a:r>
              <a:rPr lang="en" dirty="0">
                <a:solidFill>
                  <a:srgbClr val="00CFCC"/>
                </a:solidFill>
              </a:rPr>
              <a:t>NETWORK ?</a:t>
            </a:r>
            <a:endParaRPr dirty="0">
              <a:solidFill>
                <a:srgbClr val="00CFCC"/>
              </a:solidFill>
            </a:endParaRPr>
          </a:p>
        </p:txBody>
      </p:sp>
      <p:sp>
        <p:nvSpPr>
          <p:cNvPr id="2" name="TextBox 1">
            <a:extLst>
              <a:ext uri="{FF2B5EF4-FFF2-40B4-BE49-F238E27FC236}">
                <a16:creationId xmlns:a16="http://schemas.microsoft.com/office/drawing/2014/main" id="{3342A383-4C1B-35A1-9923-5301EFAA2EF5}"/>
              </a:ext>
            </a:extLst>
          </p:cNvPr>
          <p:cNvSpPr txBox="1"/>
          <p:nvPr/>
        </p:nvSpPr>
        <p:spPr>
          <a:xfrm>
            <a:off x="6553226" y="18038"/>
            <a:ext cx="2590774" cy="523220"/>
          </a:xfrm>
          <a:prstGeom prst="rect">
            <a:avLst/>
          </a:prstGeom>
          <a:noFill/>
        </p:spPr>
        <p:txBody>
          <a:bodyPr wrap="none" rtlCol="0">
            <a:spAutoFit/>
          </a:bodyPr>
          <a:lstStyle/>
          <a:p>
            <a:pPr algn="r"/>
            <a:r>
              <a:rPr lang="en-GB" dirty="0">
                <a:solidFill>
                  <a:schemeClr val="accent2"/>
                </a:solidFill>
                <a:latin typeface="Staatliches" pitchFamily="2" charset="0"/>
              </a:rPr>
              <a:t>School of Business and Management</a:t>
            </a:r>
          </a:p>
          <a:p>
            <a:pPr algn="r"/>
            <a:r>
              <a:rPr lang="en-GB" dirty="0">
                <a:solidFill>
                  <a:schemeClr val="accent2"/>
                </a:solidFill>
                <a:latin typeface="Staatliches" pitchFamily="2" charset="0"/>
              </a:rPr>
              <a:t>CHRIST (Deemed to be University)</a:t>
            </a:r>
            <a:endParaRPr lang="en-IN" dirty="0">
              <a:solidFill>
                <a:schemeClr val="accent2"/>
              </a:solidFill>
              <a:latin typeface="Staatliches" pitchFamily="2" charset="0"/>
            </a:endParaRPr>
          </a:p>
        </p:txBody>
      </p:sp>
      <p:sp>
        <p:nvSpPr>
          <p:cNvPr id="3" name="TextBox 2">
            <a:extLst>
              <a:ext uri="{FF2B5EF4-FFF2-40B4-BE49-F238E27FC236}">
                <a16:creationId xmlns:a16="http://schemas.microsoft.com/office/drawing/2014/main" id="{48E98847-1731-3F48-0419-ACBD01D556CC}"/>
              </a:ext>
            </a:extLst>
          </p:cNvPr>
          <p:cNvSpPr txBox="1"/>
          <p:nvPr/>
        </p:nvSpPr>
        <p:spPr>
          <a:xfrm>
            <a:off x="3690505" y="4835723"/>
            <a:ext cx="1762990" cy="307777"/>
          </a:xfrm>
          <a:prstGeom prst="rect">
            <a:avLst/>
          </a:prstGeom>
          <a:noFill/>
        </p:spPr>
        <p:txBody>
          <a:bodyPr wrap="square" rtlCol="0">
            <a:spAutoFit/>
          </a:bodyPr>
          <a:lstStyle/>
          <a:p>
            <a:pPr algn="r"/>
            <a:r>
              <a:rPr lang="en-GB" dirty="0">
                <a:solidFill>
                  <a:schemeClr val="accent2"/>
                </a:solidFill>
                <a:latin typeface="Staatliches" pitchFamily="2" charset="0"/>
              </a:rPr>
              <a:t>Excellence and service</a:t>
            </a:r>
            <a:endParaRPr lang="en-IN" dirty="0">
              <a:solidFill>
                <a:schemeClr val="accent2"/>
              </a:solidFill>
              <a:latin typeface="Staatliche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618825" y="988597"/>
            <a:ext cx="5720191" cy="3707357"/>
          </a:xfrm>
          <a:prstGeom prst="rect">
            <a:avLst/>
          </a:prstGeom>
        </p:spPr>
        <p:txBody>
          <a:bodyPr spcFirstLastPara="1" wrap="square" lIns="91425" tIns="91425" rIns="91425" bIns="91425" anchor="b" anchorCtr="0">
            <a:noAutofit/>
          </a:bodyPr>
          <a:lstStyle/>
          <a:p>
            <a:pPr algn="l"/>
            <a:r>
              <a:rPr lang="en-IN" sz="1200" b="1" i="0" dirty="0">
                <a:solidFill>
                  <a:srgbClr val="C9D1D9"/>
                </a:solidFill>
                <a:effectLst/>
                <a:latin typeface="Maven Pro" panose="020B0604020202020204" charset="0"/>
              </a:rPr>
              <a:t>List the parameters used to create social network</a:t>
            </a:r>
            <a:br>
              <a:rPr lang="en-IN" sz="1200" b="1" i="0" dirty="0">
                <a:solidFill>
                  <a:srgbClr val="C9D1D9"/>
                </a:solidFill>
                <a:effectLst/>
                <a:latin typeface="Maven Pro" panose="020B0604020202020204" charset="0"/>
              </a:rPr>
            </a:br>
            <a:br>
              <a:rPr lang="en-IN" sz="1200" b="1" i="0" dirty="0">
                <a:solidFill>
                  <a:srgbClr val="C9D1D9"/>
                </a:solidFill>
                <a:effectLst/>
                <a:latin typeface="Maven Pro" panose="020B0604020202020204" charset="0"/>
              </a:rPr>
            </a:br>
            <a:r>
              <a:rPr lang="en-IN" sz="1200" b="1" i="0" dirty="0">
                <a:solidFill>
                  <a:srgbClr val="C9D1D9"/>
                </a:solidFill>
                <a:effectLst/>
                <a:latin typeface="Maven Pro" panose="020B0604020202020204" charset="0"/>
              </a:rPr>
              <a:t>EDGES(OR LINKS):The link between the source and the targets.</a:t>
            </a:r>
            <a:br>
              <a:rPr lang="en-IN" sz="1200" b="1" i="0" dirty="0">
                <a:solidFill>
                  <a:srgbClr val="C9D1D9"/>
                </a:solidFill>
                <a:effectLst/>
                <a:latin typeface="Maven Pro" panose="020B0604020202020204" charset="0"/>
              </a:rPr>
            </a:br>
            <a:br>
              <a:rPr lang="en-IN" sz="1200" b="1" i="0" dirty="0">
                <a:solidFill>
                  <a:srgbClr val="C9D1D9"/>
                </a:solidFill>
                <a:effectLst/>
                <a:latin typeface="Maven Pro" panose="020B0604020202020204" charset="0"/>
              </a:rPr>
            </a:br>
            <a:r>
              <a:rPr lang="en-IN" sz="1200" b="1" i="0" dirty="0">
                <a:solidFill>
                  <a:srgbClr val="C9D1D9"/>
                </a:solidFill>
                <a:effectLst/>
                <a:latin typeface="Maven Pro" panose="020B0604020202020204" charset="0"/>
              </a:rPr>
              <a:t>VERTICES: there is 29 nodes which represents the employees.</a:t>
            </a:r>
            <a:br>
              <a:rPr lang="en-IN" sz="1200" b="1" i="0" dirty="0">
                <a:solidFill>
                  <a:srgbClr val="C9D1D9"/>
                </a:solidFill>
                <a:effectLst/>
                <a:latin typeface="Maven Pro" panose="020B0604020202020204" charset="0"/>
              </a:rPr>
            </a:br>
            <a:r>
              <a:rPr lang="en-IN" sz="1200" b="1" i="0" dirty="0">
                <a:solidFill>
                  <a:srgbClr val="C9D1D9"/>
                </a:solidFill>
                <a:effectLst/>
                <a:latin typeface="Maven Pro" panose="020B0604020202020204" charset="0"/>
              </a:rPr>
              <a:t> </a:t>
            </a:r>
            <a:br>
              <a:rPr lang="en-IN" sz="1200" b="1" i="0" dirty="0">
                <a:solidFill>
                  <a:srgbClr val="C9D1D9"/>
                </a:solidFill>
                <a:effectLst/>
                <a:latin typeface="Maven Pro" panose="020B0604020202020204" charset="0"/>
              </a:rPr>
            </a:br>
            <a:r>
              <a:rPr lang="en-IN" sz="1200" b="1" i="0" dirty="0">
                <a:solidFill>
                  <a:srgbClr val="C9D1D9"/>
                </a:solidFill>
                <a:effectLst/>
                <a:latin typeface="Maven Pro" panose="020B0604020202020204" charset="0"/>
              </a:rPr>
              <a:t>SOURCE: Employee </a:t>
            </a:r>
            <a:br>
              <a:rPr lang="en-IN" sz="1200" b="1" i="0" dirty="0">
                <a:solidFill>
                  <a:srgbClr val="C9D1D9"/>
                </a:solidFill>
                <a:effectLst/>
                <a:latin typeface="Maven Pro" panose="020B0604020202020204" charset="0"/>
              </a:rPr>
            </a:br>
            <a:r>
              <a:rPr lang="en-IN" sz="1200" b="1" i="0" dirty="0">
                <a:solidFill>
                  <a:srgbClr val="C9D1D9"/>
                </a:solidFill>
                <a:effectLst/>
                <a:latin typeface="Maven Pro" panose="020B0604020202020204" charset="0"/>
              </a:rPr>
              <a:t>TARGET: Employee</a:t>
            </a:r>
            <a:br>
              <a:rPr lang="en-IN" sz="1200" b="1" i="0" dirty="0">
                <a:solidFill>
                  <a:srgbClr val="C9D1D9"/>
                </a:solidFill>
                <a:effectLst/>
                <a:latin typeface="Maven Pro" panose="020B0604020202020204" charset="0"/>
              </a:rPr>
            </a:br>
            <a:br>
              <a:rPr lang="en-IN" sz="1200" b="1" i="0" dirty="0">
                <a:solidFill>
                  <a:srgbClr val="C9D1D9"/>
                </a:solidFill>
                <a:effectLst/>
                <a:latin typeface="Maven Pro" panose="020B0604020202020204" charset="0"/>
              </a:rPr>
            </a:br>
            <a:r>
              <a:rPr lang="en-IN" sz="1200" b="1" i="0" dirty="0">
                <a:solidFill>
                  <a:srgbClr val="C9D1D9"/>
                </a:solidFill>
                <a:effectLst/>
                <a:latin typeface="Maven Pro" panose="020B0604020202020204" charset="0"/>
              </a:rPr>
              <a:t>Data Wrangling Manipulate datasets (best.</a:t>
            </a:r>
            <a:r>
              <a:rPr lang="en-US" sz="1200" b="1" i="0" dirty="0">
                <a:solidFill>
                  <a:srgbClr val="C9D1D9"/>
                </a:solidFill>
                <a:effectLst/>
                <a:latin typeface="Maven Pro" panose="020B0604020202020204" charset="0"/>
              </a:rPr>
              <a:t>colleague</a:t>
            </a:r>
            <a:r>
              <a:rPr lang="en-IN" sz="1200" b="1" i="0" dirty="0">
                <a:solidFill>
                  <a:srgbClr val="C9D1D9"/>
                </a:solidFill>
                <a:effectLst/>
                <a:latin typeface="Maven Pro" panose="020B0604020202020204" charset="0"/>
              </a:rPr>
              <a:t>.csv, get.on.with.csv, prefer.with.csv) to make them suitable for social analysis.</a:t>
            </a:r>
            <a:br>
              <a:rPr lang="en-IN" sz="1200" b="0" i="0" dirty="0">
                <a:solidFill>
                  <a:srgbClr val="C9D1D9"/>
                </a:solidFill>
                <a:effectLst/>
                <a:latin typeface="Maven Pro" panose="020B0604020202020204" charset="0"/>
              </a:rPr>
            </a:br>
            <a:br>
              <a:rPr lang="en-IN" sz="1200" b="0" i="0" dirty="0">
                <a:solidFill>
                  <a:srgbClr val="C9D1D9"/>
                </a:solidFill>
                <a:effectLst/>
                <a:latin typeface="Maven Pro" panose="020B0604020202020204" charset="0"/>
              </a:rPr>
            </a:br>
            <a:r>
              <a:rPr lang="en-US" sz="1200" b="1" i="0" dirty="0">
                <a:solidFill>
                  <a:srgbClr val="C9D1D9"/>
                </a:solidFill>
                <a:effectLst/>
                <a:latin typeface="Maven Pro" panose="020B0604020202020204" charset="0"/>
              </a:rPr>
              <a:t>Task</a:t>
            </a:r>
            <a:br>
              <a:rPr lang="en-US" sz="1200" b="0" i="0" dirty="0">
                <a:solidFill>
                  <a:srgbClr val="C9D1D9"/>
                </a:solidFill>
                <a:effectLst/>
                <a:latin typeface="Maven Pro" panose="020B0604020202020204" charset="0"/>
              </a:rPr>
            </a:br>
            <a:r>
              <a:rPr lang="en-US" sz="1200" b="0" i="0" dirty="0">
                <a:solidFill>
                  <a:srgbClr val="C9D1D9"/>
                </a:solidFill>
                <a:effectLst/>
                <a:latin typeface="Maven Pro" panose="020B0604020202020204" charset="0"/>
              </a:rPr>
              <a:t>Q1-Who do you get on with in the office?</a:t>
            </a:r>
            <a:br>
              <a:rPr lang="en-US" sz="1200" b="0" i="0" dirty="0">
                <a:solidFill>
                  <a:srgbClr val="C9D1D9"/>
                </a:solidFill>
                <a:effectLst/>
                <a:latin typeface="Maven Pro" panose="020B0604020202020204" charset="0"/>
              </a:rPr>
            </a:br>
            <a:r>
              <a:rPr lang="en-US" sz="1200" b="0" i="0" dirty="0">
                <a:solidFill>
                  <a:srgbClr val="C9D1D9"/>
                </a:solidFill>
                <a:effectLst/>
                <a:latin typeface="Maven Pro" panose="020B0604020202020204" charset="0"/>
              </a:rPr>
              <a:t>Q2-Who are your best colleague in the office?</a:t>
            </a:r>
            <a:br>
              <a:rPr lang="en-US" sz="1200" b="0" i="0" dirty="0">
                <a:solidFill>
                  <a:srgbClr val="C9D1D9"/>
                </a:solidFill>
                <a:effectLst/>
                <a:latin typeface="Maven Pro" panose="020B0604020202020204" charset="0"/>
              </a:rPr>
            </a:br>
            <a:r>
              <a:rPr lang="en-US" sz="1200" dirty="0">
                <a:solidFill>
                  <a:srgbClr val="C9D1D9"/>
                </a:solidFill>
                <a:latin typeface="Maven Pro" panose="020B0604020202020204" charset="0"/>
              </a:rPr>
              <a:t>Q3-</a:t>
            </a:r>
            <a:r>
              <a:rPr lang="en-US" sz="1200" b="0" i="0" dirty="0">
                <a:solidFill>
                  <a:srgbClr val="C9D1D9"/>
                </a:solidFill>
                <a:effectLst/>
                <a:latin typeface="Maven Pro" panose="020B0604020202020204" charset="0"/>
              </a:rPr>
              <a:t>Who would you prefer to team up with?</a:t>
            </a:r>
            <a:br>
              <a:rPr lang="en-US" sz="1200" b="0" i="0" dirty="0">
                <a:solidFill>
                  <a:srgbClr val="C9D1D9"/>
                </a:solidFill>
                <a:effectLst/>
                <a:latin typeface="Maven Pro" panose="020B0604020202020204" charset="0"/>
              </a:rPr>
            </a:br>
            <a:br>
              <a:rPr lang="en-US" sz="1200" b="0" i="0" dirty="0">
                <a:solidFill>
                  <a:srgbClr val="C9D1D9"/>
                </a:solidFill>
                <a:effectLst/>
                <a:latin typeface="Maven Pro" panose="020B0604020202020204" charset="0"/>
              </a:rPr>
            </a:br>
            <a:br>
              <a:rPr lang="en-US" sz="1200" b="0" i="0" dirty="0">
                <a:solidFill>
                  <a:srgbClr val="C9D1D9"/>
                </a:solidFill>
                <a:effectLst/>
                <a:latin typeface="Maven Pro" panose="020B0604020202020204" charset="0"/>
              </a:rPr>
            </a:br>
            <a:r>
              <a:rPr lang="en-US" sz="1200" b="1" i="0" dirty="0">
                <a:solidFill>
                  <a:srgbClr val="C9D1D9"/>
                </a:solidFill>
                <a:effectLst/>
                <a:latin typeface="Maven Pro" panose="020B0604020202020204" charset="0"/>
              </a:rPr>
              <a:t>Data has been Collected by </a:t>
            </a:r>
            <a:r>
              <a:rPr lang="en-US" sz="1200" b="1" dirty="0">
                <a:solidFill>
                  <a:srgbClr val="C9D1D9"/>
                </a:solidFill>
                <a:latin typeface="Maven Pro" panose="020B0604020202020204" charset="0"/>
              </a:rPr>
              <a:t>G</a:t>
            </a:r>
            <a:r>
              <a:rPr lang="en-US" sz="1200" b="1" i="0" dirty="0">
                <a:solidFill>
                  <a:srgbClr val="C9D1D9"/>
                </a:solidFill>
                <a:effectLst/>
                <a:latin typeface="Maven Pro" panose="020B0604020202020204" charset="0"/>
              </a:rPr>
              <a:t>oogle </a:t>
            </a:r>
            <a:r>
              <a:rPr lang="en-US" sz="1200" b="1" dirty="0">
                <a:solidFill>
                  <a:srgbClr val="C9D1D9"/>
                </a:solidFill>
                <a:latin typeface="Maven Pro" panose="020B0604020202020204" charset="0"/>
              </a:rPr>
              <a:t>F</a:t>
            </a:r>
            <a:r>
              <a:rPr lang="en-US" sz="1200" b="1" i="0" dirty="0">
                <a:solidFill>
                  <a:srgbClr val="C9D1D9"/>
                </a:solidFill>
                <a:effectLst/>
                <a:latin typeface="Maven Pro" panose="020B0604020202020204" charset="0"/>
              </a:rPr>
              <a:t>orms circulated in workspace.</a:t>
            </a:r>
            <a:endParaRPr lang="en-IN" sz="1200" b="1" i="0" dirty="0">
              <a:solidFill>
                <a:srgbClr val="C9D1D9"/>
              </a:solidFill>
              <a:effectLst/>
              <a:latin typeface="Maven Pro" panose="020B0604020202020204" charset="0"/>
            </a:endParaRPr>
          </a:p>
        </p:txBody>
      </p:sp>
      <p:sp>
        <p:nvSpPr>
          <p:cNvPr id="476" name="Google Shape;476;p27"/>
          <p:cNvSpPr txBox="1">
            <a:spLocks noGrp="1"/>
          </p:cNvSpPr>
          <p:nvPr>
            <p:ph type="title" idx="3"/>
          </p:nvPr>
        </p:nvSpPr>
        <p:spPr>
          <a:xfrm>
            <a:off x="380092" y="411674"/>
            <a:ext cx="1753800" cy="3297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a:t>
            </a:r>
            <a:endParaRPr dirty="0">
              <a:solidFill>
                <a:schemeClr val="accent1"/>
              </a:solidFill>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AND COLLECTION</a:t>
            </a:r>
            <a:endParaRPr dirty="0"/>
          </a:p>
        </p:txBody>
      </p:sp>
      <p:sp>
        <p:nvSpPr>
          <p:cNvPr id="481" name="Google Shape;481;p27"/>
          <p:cNvSpPr/>
          <p:nvPr/>
        </p:nvSpPr>
        <p:spPr>
          <a:xfrm>
            <a:off x="5071576" y="468639"/>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cxnSp>
        <p:nvCxnSpPr>
          <p:cNvPr id="484" name="Google Shape;484;p27"/>
          <p:cNvCxnSpPr>
            <a:cxnSpLocks/>
            <a:stCxn id="481" idx="1"/>
            <a:endCxn id="476" idx="1"/>
          </p:cNvCxnSpPr>
          <p:nvPr/>
        </p:nvCxnSpPr>
        <p:spPr>
          <a:xfrm rot="10800000">
            <a:off x="380092" y="576547"/>
            <a:ext cx="4691484" cy="304142"/>
          </a:xfrm>
          <a:prstGeom prst="bentConnector3">
            <a:avLst>
              <a:gd name="adj1" fmla="val 104873"/>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80092" y="34282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chemeClr val="accent5"/>
              </a:solidFill>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5195025" y="575156"/>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TextBox 28">
            <a:extLst>
              <a:ext uri="{FF2B5EF4-FFF2-40B4-BE49-F238E27FC236}">
                <a16:creationId xmlns:a16="http://schemas.microsoft.com/office/drawing/2014/main" id="{B196F5B6-187A-76BB-677E-B0C44670F366}"/>
              </a:ext>
            </a:extLst>
          </p:cNvPr>
          <p:cNvSpPr txBox="1"/>
          <p:nvPr/>
        </p:nvSpPr>
        <p:spPr>
          <a:xfrm>
            <a:off x="6553226" y="18038"/>
            <a:ext cx="2590774" cy="523220"/>
          </a:xfrm>
          <a:prstGeom prst="rect">
            <a:avLst/>
          </a:prstGeom>
          <a:noFill/>
        </p:spPr>
        <p:txBody>
          <a:bodyPr wrap="none" rtlCol="0">
            <a:spAutoFit/>
          </a:bodyPr>
          <a:lstStyle/>
          <a:p>
            <a:pPr algn="r"/>
            <a:r>
              <a:rPr lang="en-GB" dirty="0">
                <a:solidFill>
                  <a:schemeClr val="accent2"/>
                </a:solidFill>
                <a:latin typeface="Staatliches" pitchFamily="2" charset="0"/>
              </a:rPr>
              <a:t>School of Business and Management</a:t>
            </a:r>
          </a:p>
          <a:p>
            <a:pPr algn="r"/>
            <a:r>
              <a:rPr lang="en-GB" dirty="0">
                <a:solidFill>
                  <a:schemeClr val="accent2"/>
                </a:solidFill>
                <a:latin typeface="Staatliches" pitchFamily="2" charset="0"/>
              </a:rPr>
              <a:t>CHRIST (Deemed to be University)</a:t>
            </a:r>
            <a:endParaRPr lang="en-IN" dirty="0">
              <a:solidFill>
                <a:schemeClr val="accent2"/>
              </a:solidFill>
              <a:latin typeface="Staatliches" pitchFamily="2" charset="0"/>
            </a:endParaRPr>
          </a:p>
        </p:txBody>
      </p:sp>
      <p:sp>
        <p:nvSpPr>
          <p:cNvPr id="30" name="TextBox 29">
            <a:extLst>
              <a:ext uri="{FF2B5EF4-FFF2-40B4-BE49-F238E27FC236}">
                <a16:creationId xmlns:a16="http://schemas.microsoft.com/office/drawing/2014/main" id="{F970B425-2C04-978B-9FAA-399277347B67}"/>
              </a:ext>
            </a:extLst>
          </p:cNvPr>
          <p:cNvSpPr txBox="1"/>
          <p:nvPr/>
        </p:nvSpPr>
        <p:spPr>
          <a:xfrm>
            <a:off x="3690505" y="4835723"/>
            <a:ext cx="1762990" cy="307777"/>
          </a:xfrm>
          <a:prstGeom prst="rect">
            <a:avLst/>
          </a:prstGeom>
          <a:noFill/>
        </p:spPr>
        <p:txBody>
          <a:bodyPr wrap="square" rtlCol="0">
            <a:spAutoFit/>
          </a:bodyPr>
          <a:lstStyle/>
          <a:p>
            <a:pPr algn="r"/>
            <a:r>
              <a:rPr lang="en-GB" dirty="0">
                <a:solidFill>
                  <a:schemeClr val="accent2"/>
                </a:solidFill>
                <a:latin typeface="Staatliches" pitchFamily="2" charset="0"/>
              </a:rPr>
              <a:t>Excellence and service</a:t>
            </a:r>
            <a:endParaRPr lang="en-IN" dirty="0">
              <a:solidFill>
                <a:schemeClr val="accent2"/>
              </a:solidFill>
              <a:latin typeface="Staatliches" pitchFamily="2" charset="0"/>
            </a:endParaRPr>
          </a:p>
        </p:txBody>
      </p:sp>
      <p:pic>
        <p:nvPicPr>
          <p:cNvPr id="3" name="Picture 2">
            <a:extLst>
              <a:ext uri="{FF2B5EF4-FFF2-40B4-BE49-F238E27FC236}">
                <a16:creationId xmlns:a16="http://schemas.microsoft.com/office/drawing/2014/main" id="{4179F1E5-3062-0B77-D5BE-5D8306AF7F05}"/>
              </a:ext>
            </a:extLst>
          </p:cNvPr>
          <p:cNvPicPr>
            <a:picLocks noChangeAspect="1"/>
          </p:cNvPicPr>
          <p:nvPr/>
        </p:nvPicPr>
        <p:blipFill rotWithShape="1">
          <a:blip r:embed="rId3"/>
          <a:srcRect b="39014"/>
          <a:stretch/>
        </p:blipFill>
        <p:spPr>
          <a:xfrm>
            <a:off x="6198145" y="1441272"/>
            <a:ext cx="2739678" cy="22609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8" name="Google Shape;478;p27"/>
          <p:cNvSpPr txBox="1">
            <a:spLocks noGrp="1"/>
          </p:cNvSpPr>
          <p:nvPr>
            <p:ph type="title" idx="6"/>
          </p:nvPr>
        </p:nvSpPr>
        <p:spPr>
          <a:xfrm>
            <a:off x="760933" y="23878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br>
              <a:rPr lang="en" dirty="0"/>
            </a:b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IMPLICATION </a:t>
            </a:r>
            <a:r>
              <a:rPr lang="en" dirty="0">
                <a:solidFill>
                  <a:schemeClr val="accent5"/>
                </a:solidFill>
              </a:rPr>
              <a:t>AND GRAPHS</a:t>
            </a:r>
            <a:endParaRPr dirty="0">
              <a:solidFill>
                <a:schemeClr val="accent5"/>
              </a:solidFill>
            </a:endParaRPr>
          </a:p>
        </p:txBody>
      </p:sp>
      <p:sp>
        <p:nvSpPr>
          <p:cNvPr id="482" name="Google Shape;482;p27"/>
          <p:cNvSpPr/>
          <p:nvPr/>
        </p:nvSpPr>
        <p:spPr>
          <a:xfrm>
            <a:off x="5808398" y="474213"/>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8" idx="1"/>
          </p:cNvCxnSpPr>
          <p:nvPr/>
        </p:nvCxnSpPr>
        <p:spPr>
          <a:xfrm rot="10800000">
            <a:off x="760934" y="527689"/>
            <a:ext cx="5047465" cy="358574"/>
          </a:xfrm>
          <a:prstGeom prst="bentConnector3">
            <a:avLst>
              <a:gd name="adj1" fmla="val 104529"/>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6169" y="36171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5195025" y="575156"/>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Arrow: Quad 26">
            <a:extLst>
              <a:ext uri="{FF2B5EF4-FFF2-40B4-BE49-F238E27FC236}">
                <a16:creationId xmlns:a16="http://schemas.microsoft.com/office/drawing/2014/main" id="{A1F9E932-8FD8-1F3A-68FD-13876A523EDF}"/>
              </a:ext>
            </a:extLst>
          </p:cNvPr>
          <p:cNvSpPr/>
          <p:nvPr/>
        </p:nvSpPr>
        <p:spPr>
          <a:xfrm>
            <a:off x="6010637" y="635610"/>
            <a:ext cx="534325" cy="575352"/>
          </a:xfrm>
          <a:prstGeom prst="quad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Google Shape;465;p26">
            <a:extLst>
              <a:ext uri="{FF2B5EF4-FFF2-40B4-BE49-F238E27FC236}">
                <a16:creationId xmlns:a16="http://schemas.microsoft.com/office/drawing/2014/main" id="{2D566563-AEA9-6E9A-6C8D-578814DC6DC8}"/>
              </a:ext>
            </a:extLst>
          </p:cNvPr>
          <p:cNvSpPr txBox="1">
            <a:spLocks/>
          </p:cNvSpPr>
          <p:nvPr/>
        </p:nvSpPr>
        <p:spPr>
          <a:xfrm>
            <a:off x="297742" y="893476"/>
            <a:ext cx="5431601" cy="3585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50850" indent="-285750" algn="just">
              <a:buClr>
                <a:schemeClr val="bg1"/>
              </a:buClr>
              <a:buFont typeface="Wingdings" panose="05000000000000000000" pitchFamily="2" charset="2"/>
              <a:buChar char="q"/>
            </a:pPr>
            <a:r>
              <a:rPr lang="en-IN" sz="1600" b="1" i="0" dirty="0">
                <a:solidFill>
                  <a:srgbClr val="C9D1D9"/>
                </a:solidFill>
                <a:effectLst/>
                <a:latin typeface="-apple-system"/>
              </a:rPr>
              <a:t>Visualize the Networks</a:t>
            </a:r>
          </a:p>
          <a:p>
            <a:pPr marL="165100" indent="0" algn="just">
              <a:buClr>
                <a:schemeClr val="bg1"/>
              </a:buClr>
            </a:pPr>
            <a:endParaRPr lang="en-US" sz="1600" b="0" i="0" dirty="0">
              <a:solidFill>
                <a:srgbClr val="C9D1D9"/>
              </a:solidFill>
              <a:effectLst/>
              <a:latin typeface="Maven Pro" panose="020B0604020202020204" charset="0"/>
            </a:endParaRPr>
          </a:p>
          <a:p>
            <a:pPr marL="165100" indent="0" algn="just">
              <a:buClr>
                <a:schemeClr val="bg1"/>
              </a:buClr>
            </a:pPr>
            <a:r>
              <a:rPr lang="en-US" b="1" i="0" dirty="0">
                <a:solidFill>
                  <a:srgbClr val="C9D1D9"/>
                </a:solidFill>
                <a:effectLst/>
                <a:latin typeface="Maven Pro" panose="020B0604020202020204" charset="0"/>
              </a:rPr>
              <a:t>Who do you get on with in the office?</a:t>
            </a:r>
          </a:p>
          <a:p>
            <a:pPr marL="165100" indent="0" algn="just">
              <a:buClr>
                <a:schemeClr val="bg1"/>
              </a:buClr>
            </a:pPr>
            <a:r>
              <a:rPr lang="en-US" sz="1200" b="0" i="0" dirty="0">
                <a:solidFill>
                  <a:srgbClr val="C9D1D9"/>
                </a:solidFill>
                <a:effectLst/>
                <a:latin typeface="Maven Pro" panose="020B0604020202020204" charset="0"/>
              </a:rPr>
              <a:t>According to the gender, visualize networking in the class based on three questions asked. We can see some colleagues have strong connection while some have weak. </a:t>
            </a:r>
            <a:r>
              <a:rPr lang="en-US" sz="1200" b="1" i="0" dirty="0">
                <a:solidFill>
                  <a:srgbClr val="C9D1D9"/>
                </a:solidFill>
                <a:effectLst/>
                <a:latin typeface="Maven Pro" panose="020B0604020202020204" charset="0"/>
              </a:rPr>
              <a:t>For example, colleague with Emp-ID number 18 and 25 are at the outer edge of the network.</a:t>
            </a:r>
            <a:r>
              <a:rPr lang="en-US" sz="1200" b="1" dirty="0">
                <a:solidFill>
                  <a:srgbClr val="C9D1D9"/>
                </a:solidFill>
                <a:latin typeface="Maven Pro" panose="020B0604020202020204" charset="0"/>
              </a:rPr>
              <a:t> </a:t>
            </a:r>
          </a:p>
          <a:p>
            <a:pPr marL="165100" indent="0" algn="just">
              <a:buClr>
                <a:schemeClr val="bg1"/>
              </a:buClr>
            </a:pPr>
            <a:endParaRPr lang="en-US" dirty="0">
              <a:solidFill>
                <a:srgbClr val="C9D1D9"/>
              </a:solidFill>
              <a:latin typeface="Maven Pro" panose="020B0604020202020204" charset="0"/>
            </a:endParaRPr>
          </a:p>
          <a:p>
            <a:pPr marL="165100" indent="0" algn="just">
              <a:buClr>
                <a:schemeClr val="bg1"/>
              </a:buClr>
            </a:pPr>
            <a:endParaRPr lang="en-US" dirty="0">
              <a:solidFill>
                <a:srgbClr val="C9D1D9"/>
              </a:solidFill>
              <a:latin typeface="Maven Pro" panose="020B0604020202020204" charset="0"/>
            </a:endParaRPr>
          </a:p>
          <a:p>
            <a:pPr marL="165100" indent="0" algn="just"/>
            <a:endParaRPr lang="en-US" dirty="0">
              <a:solidFill>
                <a:srgbClr val="C9D1D9"/>
              </a:solidFill>
              <a:latin typeface="Maven Pro" panose="020B0604020202020204" charset="0"/>
            </a:endParaRPr>
          </a:p>
          <a:p>
            <a:pPr marL="165100" indent="0"/>
            <a:r>
              <a:rPr lang="en-IN" b="1" dirty="0">
                <a:solidFill>
                  <a:schemeClr val="bg1"/>
                </a:solidFill>
                <a:effectLst/>
                <a:latin typeface="Maven Pro" panose="020B0604020202020204" charset="0"/>
              </a:rPr>
              <a:t>CIRUCLAR LAYOUT:</a:t>
            </a:r>
          </a:p>
          <a:p>
            <a:pPr marL="165100" indent="0"/>
            <a:endParaRPr lang="en-US" dirty="0">
              <a:solidFill>
                <a:srgbClr val="C9D1D9"/>
              </a:solidFill>
              <a:latin typeface="Maven Pro" panose="020B0604020202020204" charset="0"/>
            </a:endParaRPr>
          </a:p>
          <a:p>
            <a:pPr marL="0" indent="0">
              <a:spcBef>
                <a:spcPts val="1600"/>
              </a:spcBef>
              <a:spcAft>
                <a:spcPts val="1600"/>
              </a:spcAft>
            </a:pPr>
            <a:endParaRPr lang="en-IN" dirty="0">
              <a:latin typeface="Maven Pro" panose="020B0604020202020204" charset="0"/>
            </a:endParaRPr>
          </a:p>
        </p:txBody>
      </p:sp>
      <p:pic>
        <p:nvPicPr>
          <p:cNvPr id="1030" name="Picture 6">
            <a:extLst>
              <a:ext uri="{FF2B5EF4-FFF2-40B4-BE49-F238E27FC236}">
                <a16:creationId xmlns:a16="http://schemas.microsoft.com/office/drawing/2014/main" id="{6C10B91C-4536-FC65-CB34-66ED568B2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977" y="2628877"/>
            <a:ext cx="3268458" cy="21300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BDC75C09-FC8F-A49D-B1E1-4BFB3B733CB7}"/>
              </a:ext>
            </a:extLst>
          </p:cNvPr>
          <p:cNvPicPr>
            <a:picLocks noChangeAspect="1"/>
          </p:cNvPicPr>
          <p:nvPr/>
        </p:nvPicPr>
        <p:blipFill rotWithShape="1">
          <a:blip r:embed="rId4"/>
          <a:srcRect l="4736" t="12738" r="6109" b="4299"/>
          <a:stretch/>
        </p:blipFill>
        <p:spPr>
          <a:xfrm>
            <a:off x="5947908" y="1684660"/>
            <a:ext cx="2981908" cy="3074279"/>
          </a:xfrm>
          <a:prstGeom prst="rect">
            <a:avLst/>
          </a:prstGeom>
        </p:spPr>
      </p:pic>
      <p:sp>
        <p:nvSpPr>
          <p:cNvPr id="40" name="TextBox 39">
            <a:extLst>
              <a:ext uri="{FF2B5EF4-FFF2-40B4-BE49-F238E27FC236}">
                <a16:creationId xmlns:a16="http://schemas.microsoft.com/office/drawing/2014/main" id="{F400D770-082A-BCD8-82AB-C72A3F8C52EF}"/>
              </a:ext>
            </a:extLst>
          </p:cNvPr>
          <p:cNvSpPr txBox="1"/>
          <p:nvPr/>
        </p:nvSpPr>
        <p:spPr>
          <a:xfrm>
            <a:off x="6553226" y="18038"/>
            <a:ext cx="2590774" cy="523220"/>
          </a:xfrm>
          <a:prstGeom prst="rect">
            <a:avLst/>
          </a:prstGeom>
          <a:noFill/>
        </p:spPr>
        <p:txBody>
          <a:bodyPr wrap="none" rtlCol="0">
            <a:spAutoFit/>
          </a:bodyPr>
          <a:lstStyle/>
          <a:p>
            <a:pPr algn="r"/>
            <a:r>
              <a:rPr lang="en-GB" dirty="0">
                <a:solidFill>
                  <a:schemeClr val="accent2"/>
                </a:solidFill>
                <a:latin typeface="Staatliches" pitchFamily="2" charset="0"/>
              </a:rPr>
              <a:t>School of Business and Management</a:t>
            </a:r>
          </a:p>
          <a:p>
            <a:pPr algn="r"/>
            <a:r>
              <a:rPr lang="en-GB" dirty="0">
                <a:solidFill>
                  <a:schemeClr val="accent2"/>
                </a:solidFill>
                <a:latin typeface="Staatliches" pitchFamily="2" charset="0"/>
              </a:rPr>
              <a:t>CHRIST (Deemed to be University)</a:t>
            </a:r>
            <a:endParaRPr lang="en-IN" dirty="0">
              <a:solidFill>
                <a:schemeClr val="accent2"/>
              </a:solidFill>
              <a:latin typeface="Staatliches" pitchFamily="2" charset="0"/>
            </a:endParaRPr>
          </a:p>
        </p:txBody>
      </p:sp>
      <p:sp>
        <p:nvSpPr>
          <p:cNvPr id="41" name="TextBox 40">
            <a:extLst>
              <a:ext uri="{FF2B5EF4-FFF2-40B4-BE49-F238E27FC236}">
                <a16:creationId xmlns:a16="http://schemas.microsoft.com/office/drawing/2014/main" id="{6E82EB69-5CA1-A687-76E5-F53FD73B3363}"/>
              </a:ext>
            </a:extLst>
          </p:cNvPr>
          <p:cNvSpPr txBox="1"/>
          <p:nvPr/>
        </p:nvSpPr>
        <p:spPr>
          <a:xfrm>
            <a:off x="3690505" y="4835723"/>
            <a:ext cx="1762990" cy="307777"/>
          </a:xfrm>
          <a:prstGeom prst="rect">
            <a:avLst/>
          </a:prstGeom>
          <a:noFill/>
        </p:spPr>
        <p:txBody>
          <a:bodyPr wrap="square" rtlCol="0">
            <a:spAutoFit/>
          </a:bodyPr>
          <a:lstStyle/>
          <a:p>
            <a:pPr algn="r"/>
            <a:r>
              <a:rPr lang="en-GB" dirty="0">
                <a:solidFill>
                  <a:schemeClr val="accent2"/>
                </a:solidFill>
                <a:latin typeface="Staatliches" pitchFamily="2" charset="0"/>
              </a:rPr>
              <a:t>Excellence and service</a:t>
            </a:r>
            <a:endParaRPr lang="en-IN" dirty="0">
              <a:solidFill>
                <a:schemeClr val="accent2"/>
              </a:solidFill>
              <a:latin typeface="Staatliches" pitchFamily="2" charset="0"/>
            </a:endParaRPr>
          </a:p>
        </p:txBody>
      </p:sp>
      <p:sp>
        <p:nvSpPr>
          <p:cNvPr id="2" name="TextBox 1">
            <a:extLst>
              <a:ext uri="{FF2B5EF4-FFF2-40B4-BE49-F238E27FC236}">
                <a16:creationId xmlns:a16="http://schemas.microsoft.com/office/drawing/2014/main" id="{DF1B8AA0-9B0E-39BF-65E0-272283D3FEB6}"/>
              </a:ext>
            </a:extLst>
          </p:cNvPr>
          <p:cNvSpPr txBox="1"/>
          <p:nvPr/>
        </p:nvSpPr>
        <p:spPr>
          <a:xfrm flipH="1">
            <a:off x="5772219" y="405761"/>
            <a:ext cx="3314639" cy="1569660"/>
          </a:xfrm>
          <a:prstGeom prst="rect">
            <a:avLst/>
          </a:prstGeom>
          <a:noFill/>
        </p:spPr>
        <p:txBody>
          <a:bodyPr wrap="square" rtlCol="0">
            <a:spAutoFit/>
          </a:bodyPr>
          <a:lstStyle/>
          <a:p>
            <a:r>
              <a:rPr lang="en-US" sz="9600" b="1" dirty="0">
                <a:solidFill>
                  <a:srgbClr val="E69F0F"/>
                </a:solidFill>
                <a:latin typeface="Maven Pro" panose="020B0604020202020204" charset="0"/>
              </a:rPr>
              <a:t>.</a:t>
            </a:r>
            <a:r>
              <a:rPr lang="en-US" b="1" dirty="0">
                <a:solidFill>
                  <a:schemeClr val="bg1"/>
                </a:solidFill>
                <a:latin typeface="Maven Pro" panose="020B0604020202020204" charset="0"/>
              </a:rPr>
              <a:t>FEMALE      </a:t>
            </a:r>
            <a:r>
              <a:rPr lang="en-US" sz="8800" b="1" dirty="0">
                <a:solidFill>
                  <a:srgbClr val="54B5E9"/>
                </a:solidFill>
                <a:latin typeface="Maven Pro" panose="020B0604020202020204" charset="0"/>
              </a:rPr>
              <a:t>.</a:t>
            </a:r>
            <a:r>
              <a:rPr lang="en-US" b="1" dirty="0">
                <a:solidFill>
                  <a:schemeClr val="bg1"/>
                </a:solidFill>
                <a:latin typeface="Maven Pro" panose="020B0604020202020204" charset="0"/>
              </a:rPr>
              <a:t>MALE</a:t>
            </a:r>
            <a:endParaRPr lang="en-IN" sz="200" b="1" dirty="0">
              <a:solidFill>
                <a:schemeClr val="bg1"/>
              </a:solidFill>
              <a:latin typeface="Maven Pro" panose="020B0604020202020204" charset="0"/>
            </a:endParaRPr>
          </a:p>
        </p:txBody>
      </p:sp>
    </p:spTree>
    <p:extLst>
      <p:ext uri="{BB962C8B-B14F-4D97-AF65-F5344CB8AC3E}">
        <p14:creationId xmlns:p14="http://schemas.microsoft.com/office/powerpoint/2010/main" val="320073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8" name="Google Shape;478;p27"/>
          <p:cNvSpPr txBox="1">
            <a:spLocks noGrp="1"/>
          </p:cNvSpPr>
          <p:nvPr>
            <p:ph type="title" idx="6"/>
          </p:nvPr>
        </p:nvSpPr>
        <p:spPr>
          <a:xfrm>
            <a:off x="760933" y="23878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br>
              <a:rPr lang="en" dirty="0"/>
            </a:b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IMPLICATION </a:t>
            </a:r>
            <a:r>
              <a:rPr lang="en" dirty="0">
                <a:solidFill>
                  <a:schemeClr val="accent5"/>
                </a:solidFill>
              </a:rPr>
              <a:t>AND GRAPHS</a:t>
            </a:r>
            <a:endParaRPr dirty="0">
              <a:solidFill>
                <a:schemeClr val="accent5"/>
              </a:solidFill>
            </a:endParaRPr>
          </a:p>
        </p:txBody>
      </p:sp>
      <p:sp>
        <p:nvSpPr>
          <p:cNvPr id="482" name="Google Shape;482;p27"/>
          <p:cNvSpPr/>
          <p:nvPr/>
        </p:nvSpPr>
        <p:spPr>
          <a:xfrm>
            <a:off x="5808398" y="474213"/>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8" idx="1"/>
          </p:cNvCxnSpPr>
          <p:nvPr/>
        </p:nvCxnSpPr>
        <p:spPr>
          <a:xfrm rot="10800000">
            <a:off x="760934" y="527689"/>
            <a:ext cx="5047465" cy="358574"/>
          </a:xfrm>
          <a:prstGeom prst="bentConnector3">
            <a:avLst>
              <a:gd name="adj1" fmla="val 104529"/>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6169" y="36171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5195025" y="575156"/>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Arrow: Quad 26">
            <a:extLst>
              <a:ext uri="{FF2B5EF4-FFF2-40B4-BE49-F238E27FC236}">
                <a16:creationId xmlns:a16="http://schemas.microsoft.com/office/drawing/2014/main" id="{A1F9E932-8FD8-1F3A-68FD-13876A523EDF}"/>
              </a:ext>
            </a:extLst>
          </p:cNvPr>
          <p:cNvSpPr/>
          <p:nvPr/>
        </p:nvSpPr>
        <p:spPr>
          <a:xfrm>
            <a:off x="6010637" y="635610"/>
            <a:ext cx="534325" cy="575352"/>
          </a:xfrm>
          <a:prstGeom prst="quad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Google Shape;465;p26">
            <a:extLst>
              <a:ext uri="{FF2B5EF4-FFF2-40B4-BE49-F238E27FC236}">
                <a16:creationId xmlns:a16="http://schemas.microsoft.com/office/drawing/2014/main" id="{2D566563-AEA9-6E9A-6C8D-578814DC6DC8}"/>
              </a:ext>
            </a:extLst>
          </p:cNvPr>
          <p:cNvSpPr txBox="1">
            <a:spLocks/>
          </p:cNvSpPr>
          <p:nvPr/>
        </p:nvSpPr>
        <p:spPr>
          <a:xfrm>
            <a:off x="299579" y="891084"/>
            <a:ext cx="5431601" cy="3585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50850" indent="-285750" algn="just">
              <a:buClr>
                <a:schemeClr val="bg1"/>
              </a:buClr>
              <a:buFont typeface="Wingdings" panose="05000000000000000000" pitchFamily="2" charset="2"/>
              <a:buChar char="q"/>
            </a:pPr>
            <a:r>
              <a:rPr lang="en-IN" sz="1600" b="1" i="0" dirty="0">
                <a:solidFill>
                  <a:srgbClr val="C9D1D9"/>
                </a:solidFill>
                <a:effectLst/>
                <a:latin typeface="-apple-system"/>
              </a:rPr>
              <a:t>Visualize the Networks</a:t>
            </a:r>
          </a:p>
          <a:p>
            <a:pPr marL="165100" indent="0" algn="just">
              <a:buClr>
                <a:schemeClr val="bg1"/>
              </a:buClr>
            </a:pPr>
            <a:endParaRPr lang="en-US" sz="1600" b="0" i="0" dirty="0">
              <a:solidFill>
                <a:srgbClr val="C9D1D9"/>
              </a:solidFill>
              <a:effectLst/>
              <a:latin typeface="Maven Pro" panose="020B0604020202020204" charset="0"/>
            </a:endParaRPr>
          </a:p>
          <a:p>
            <a:pPr marL="165100" indent="0" algn="just">
              <a:buClr>
                <a:schemeClr val="bg1"/>
              </a:buClr>
            </a:pPr>
            <a:r>
              <a:rPr lang="en-US" b="1" i="0" dirty="0">
                <a:solidFill>
                  <a:srgbClr val="C9D1D9"/>
                </a:solidFill>
                <a:effectLst/>
                <a:latin typeface="Maven Pro" panose="020B0604020202020204" charset="0"/>
              </a:rPr>
              <a:t>Who are your best colleague in the office? </a:t>
            </a:r>
          </a:p>
          <a:p>
            <a:pPr marL="165100" indent="0" algn="just">
              <a:buClr>
                <a:schemeClr val="bg1"/>
              </a:buClr>
            </a:pPr>
            <a:r>
              <a:rPr lang="en-US" sz="1200" b="0" i="0" dirty="0">
                <a:solidFill>
                  <a:srgbClr val="C9D1D9"/>
                </a:solidFill>
                <a:effectLst/>
                <a:latin typeface="Maven Pro" panose="020B0604020202020204" charset="0"/>
              </a:rPr>
              <a:t>There is also a gender distinction.</a:t>
            </a:r>
          </a:p>
          <a:p>
            <a:pPr marL="165100" indent="0" algn="just">
              <a:buClr>
                <a:schemeClr val="bg1"/>
              </a:buClr>
            </a:pPr>
            <a:r>
              <a:rPr lang="en-US" sz="1200" dirty="0">
                <a:solidFill>
                  <a:srgbClr val="C9D1D9"/>
                </a:solidFill>
                <a:latin typeface="Maven Pro" panose="020B0604020202020204" charset="0"/>
              </a:rPr>
              <a:t>F</a:t>
            </a:r>
            <a:r>
              <a:rPr lang="en-US" sz="1200" b="0" i="0" dirty="0">
                <a:solidFill>
                  <a:srgbClr val="C9D1D9"/>
                </a:solidFill>
                <a:effectLst/>
                <a:latin typeface="Maven Pro" panose="020B0604020202020204" charset="0"/>
              </a:rPr>
              <a:t>emale </a:t>
            </a:r>
            <a:r>
              <a:rPr lang="en-US" sz="1200" i="0" dirty="0">
                <a:solidFill>
                  <a:srgbClr val="C9D1D9"/>
                </a:solidFill>
                <a:effectLst/>
                <a:latin typeface="Maven Pro" panose="020B0604020202020204" charset="0"/>
              </a:rPr>
              <a:t>colleague</a:t>
            </a:r>
            <a:r>
              <a:rPr lang="en-US" sz="1200" b="1" dirty="0">
                <a:solidFill>
                  <a:srgbClr val="C9D1D9"/>
                </a:solidFill>
                <a:latin typeface="Maven Pro" panose="020B0604020202020204" charset="0"/>
              </a:rPr>
              <a:t> </a:t>
            </a:r>
            <a:r>
              <a:rPr lang="en-US" sz="1200" b="0" i="0" dirty="0">
                <a:solidFill>
                  <a:srgbClr val="C9D1D9"/>
                </a:solidFill>
                <a:effectLst/>
                <a:latin typeface="Maven Pro" panose="020B0604020202020204" charset="0"/>
              </a:rPr>
              <a:t>tend to have larger clique than male </a:t>
            </a:r>
            <a:r>
              <a:rPr lang="en-US" sz="1200" i="0" dirty="0">
                <a:solidFill>
                  <a:srgbClr val="C9D1D9"/>
                </a:solidFill>
                <a:effectLst/>
                <a:latin typeface="Maven Pro" panose="020B0604020202020204" charset="0"/>
              </a:rPr>
              <a:t>colleague</a:t>
            </a:r>
            <a:r>
              <a:rPr lang="en-US" sz="1200" b="0" i="0" dirty="0">
                <a:solidFill>
                  <a:srgbClr val="C9D1D9"/>
                </a:solidFill>
                <a:effectLst/>
                <a:latin typeface="Maven Pro" panose="020B0604020202020204" charset="0"/>
              </a:rPr>
              <a:t>s. Nonetheless, different gender groups still communicate with each other in the workspace. </a:t>
            </a:r>
            <a:r>
              <a:rPr lang="en-US" sz="1200" b="1" dirty="0">
                <a:solidFill>
                  <a:srgbClr val="C9D1D9"/>
                </a:solidFill>
                <a:latin typeface="Maven Pro" panose="020B0604020202020204" charset="0"/>
              </a:rPr>
              <a:t>Employee no.</a:t>
            </a:r>
            <a:r>
              <a:rPr lang="en-US" sz="1200" b="1" i="0" dirty="0">
                <a:solidFill>
                  <a:srgbClr val="C9D1D9"/>
                </a:solidFill>
                <a:effectLst/>
                <a:latin typeface="Maven Pro" panose="020B0604020202020204" charset="0"/>
              </a:rPr>
              <a:t> 8, 11, 14, 16, 20, 21, 22, 23 have quite high centrality in all the networks, which implies that these colleagues serve as important connection to other colleagues. In terms of reciprocity, there are more mutual and asymmetric dyads in "Get on with" network than the other two.</a:t>
            </a:r>
            <a:endParaRPr lang="en-US" sz="1200" b="1" dirty="0">
              <a:solidFill>
                <a:srgbClr val="C9D1D9"/>
              </a:solidFill>
              <a:latin typeface="Maven Pro" panose="020B0604020202020204" charset="0"/>
            </a:endParaRPr>
          </a:p>
          <a:p>
            <a:pPr marL="165100" indent="0" algn="just"/>
            <a:endParaRPr lang="en-US" dirty="0">
              <a:solidFill>
                <a:srgbClr val="C9D1D9"/>
              </a:solidFill>
              <a:latin typeface="Maven Pro" panose="020B0604020202020204" charset="0"/>
            </a:endParaRPr>
          </a:p>
          <a:p>
            <a:pPr marL="165100" indent="0"/>
            <a:r>
              <a:rPr lang="en-IN" b="1" dirty="0">
                <a:solidFill>
                  <a:schemeClr val="bg1"/>
                </a:solidFill>
                <a:effectLst/>
                <a:latin typeface="Maven Pro" panose="020B0604020202020204" charset="0"/>
              </a:rPr>
              <a:t>CIRUCLAR LAYOUT:</a:t>
            </a:r>
          </a:p>
          <a:p>
            <a:pPr marL="165100" indent="0"/>
            <a:endParaRPr lang="en-US" dirty="0">
              <a:solidFill>
                <a:srgbClr val="C9D1D9"/>
              </a:solidFill>
              <a:latin typeface="Maven Pro" panose="020B0604020202020204" charset="0"/>
            </a:endParaRPr>
          </a:p>
          <a:p>
            <a:pPr marL="0" indent="0">
              <a:spcBef>
                <a:spcPts val="1600"/>
              </a:spcBef>
              <a:spcAft>
                <a:spcPts val="1600"/>
              </a:spcAft>
            </a:pPr>
            <a:endParaRPr lang="en-IN" dirty="0">
              <a:latin typeface="Maven Pro" panose="020B0604020202020204" charset="0"/>
            </a:endParaRPr>
          </a:p>
        </p:txBody>
      </p:sp>
      <p:pic>
        <p:nvPicPr>
          <p:cNvPr id="33" name="Picture 32">
            <a:extLst>
              <a:ext uri="{FF2B5EF4-FFF2-40B4-BE49-F238E27FC236}">
                <a16:creationId xmlns:a16="http://schemas.microsoft.com/office/drawing/2014/main" id="{53842F36-89D6-A164-FB27-EBC1FCD7B1F3}"/>
              </a:ext>
            </a:extLst>
          </p:cNvPr>
          <p:cNvPicPr>
            <a:picLocks noChangeAspect="1"/>
          </p:cNvPicPr>
          <p:nvPr/>
        </p:nvPicPr>
        <p:blipFill rotWithShape="1">
          <a:blip r:embed="rId3"/>
          <a:srcRect t="12399"/>
          <a:stretch/>
        </p:blipFill>
        <p:spPr>
          <a:xfrm>
            <a:off x="5767358" y="1621107"/>
            <a:ext cx="3097483" cy="3048180"/>
          </a:xfrm>
          <a:prstGeom prst="rect">
            <a:avLst/>
          </a:prstGeom>
        </p:spPr>
      </p:pic>
      <p:pic>
        <p:nvPicPr>
          <p:cNvPr id="3074" name="Picture 2">
            <a:extLst>
              <a:ext uri="{FF2B5EF4-FFF2-40B4-BE49-F238E27FC236}">
                <a16:creationId xmlns:a16="http://schemas.microsoft.com/office/drawing/2014/main" id="{2FFC32CD-74F3-EEAA-03E1-23F507424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179622"/>
            <a:ext cx="2722033" cy="16420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0398C2-86D4-4853-0C80-C110052D3CD2}"/>
              </a:ext>
            </a:extLst>
          </p:cNvPr>
          <p:cNvSpPr txBox="1"/>
          <p:nvPr/>
        </p:nvSpPr>
        <p:spPr>
          <a:xfrm>
            <a:off x="6553226" y="18038"/>
            <a:ext cx="2590774" cy="523220"/>
          </a:xfrm>
          <a:prstGeom prst="rect">
            <a:avLst/>
          </a:prstGeom>
          <a:noFill/>
        </p:spPr>
        <p:txBody>
          <a:bodyPr wrap="none" rtlCol="0">
            <a:spAutoFit/>
          </a:bodyPr>
          <a:lstStyle/>
          <a:p>
            <a:pPr algn="r"/>
            <a:r>
              <a:rPr lang="en-GB" dirty="0">
                <a:solidFill>
                  <a:schemeClr val="accent2"/>
                </a:solidFill>
                <a:latin typeface="Staatliches" pitchFamily="2" charset="0"/>
              </a:rPr>
              <a:t>School of Business and Management</a:t>
            </a:r>
          </a:p>
          <a:p>
            <a:pPr algn="r"/>
            <a:r>
              <a:rPr lang="en-GB" dirty="0">
                <a:solidFill>
                  <a:schemeClr val="accent2"/>
                </a:solidFill>
                <a:latin typeface="Staatliches" pitchFamily="2" charset="0"/>
              </a:rPr>
              <a:t>CHRIST (Deemed to be University)</a:t>
            </a:r>
            <a:endParaRPr lang="en-IN" dirty="0">
              <a:solidFill>
                <a:schemeClr val="accent2"/>
              </a:solidFill>
              <a:latin typeface="Staatliches" pitchFamily="2" charset="0"/>
            </a:endParaRPr>
          </a:p>
        </p:txBody>
      </p:sp>
      <p:sp>
        <p:nvSpPr>
          <p:cNvPr id="3" name="TextBox 2">
            <a:extLst>
              <a:ext uri="{FF2B5EF4-FFF2-40B4-BE49-F238E27FC236}">
                <a16:creationId xmlns:a16="http://schemas.microsoft.com/office/drawing/2014/main" id="{E47483B5-0D3B-1B99-2033-2F769D3C1C32}"/>
              </a:ext>
            </a:extLst>
          </p:cNvPr>
          <p:cNvSpPr txBox="1"/>
          <p:nvPr/>
        </p:nvSpPr>
        <p:spPr>
          <a:xfrm>
            <a:off x="3690505" y="4835723"/>
            <a:ext cx="1762990" cy="307777"/>
          </a:xfrm>
          <a:prstGeom prst="rect">
            <a:avLst/>
          </a:prstGeom>
          <a:noFill/>
        </p:spPr>
        <p:txBody>
          <a:bodyPr wrap="square" rtlCol="0">
            <a:spAutoFit/>
          </a:bodyPr>
          <a:lstStyle/>
          <a:p>
            <a:pPr algn="r"/>
            <a:r>
              <a:rPr lang="en-GB" dirty="0">
                <a:solidFill>
                  <a:schemeClr val="accent2"/>
                </a:solidFill>
                <a:latin typeface="Staatliches" pitchFamily="2" charset="0"/>
              </a:rPr>
              <a:t>Excellence and service</a:t>
            </a:r>
            <a:endParaRPr lang="en-IN" dirty="0">
              <a:solidFill>
                <a:schemeClr val="accent2"/>
              </a:solidFill>
              <a:latin typeface="Staatliches" pitchFamily="2" charset="0"/>
            </a:endParaRPr>
          </a:p>
        </p:txBody>
      </p:sp>
      <p:sp>
        <p:nvSpPr>
          <p:cNvPr id="4" name="TextBox 3">
            <a:extLst>
              <a:ext uri="{FF2B5EF4-FFF2-40B4-BE49-F238E27FC236}">
                <a16:creationId xmlns:a16="http://schemas.microsoft.com/office/drawing/2014/main" id="{2341C627-E6A8-66F3-44AE-78AD5AFE8E27}"/>
              </a:ext>
            </a:extLst>
          </p:cNvPr>
          <p:cNvSpPr txBox="1"/>
          <p:nvPr/>
        </p:nvSpPr>
        <p:spPr>
          <a:xfrm flipH="1">
            <a:off x="5767358" y="342468"/>
            <a:ext cx="3314639" cy="1569660"/>
          </a:xfrm>
          <a:prstGeom prst="rect">
            <a:avLst/>
          </a:prstGeom>
          <a:noFill/>
        </p:spPr>
        <p:txBody>
          <a:bodyPr wrap="square" rtlCol="0">
            <a:spAutoFit/>
          </a:bodyPr>
          <a:lstStyle/>
          <a:p>
            <a:r>
              <a:rPr lang="en-US" sz="9600" b="1" dirty="0">
                <a:solidFill>
                  <a:srgbClr val="E69F0F"/>
                </a:solidFill>
                <a:latin typeface="Maven Pro" panose="020B0604020202020204" charset="0"/>
              </a:rPr>
              <a:t>.</a:t>
            </a:r>
            <a:r>
              <a:rPr lang="en-US" b="1" dirty="0">
                <a:solidFill>
                  <a:schemeClr val="bg1"/>
                </a:solidFill>
                <a:latin typeface="Maven Pro" panose="020B0604020202020204" charset="0"/>
              </a:rPr>
              <a:t>FEMALE      </a:t>
            </a:r>
            <a:r>
              <a:rPr lang="en-US" sz="8800" b="1" dirty="0">
                <a:solidFill>
                  <a:srgbClr val="54B5E9"/>
                </a:solidFill>
                <a:latin typeface="Maven Pro" panose="020B0604020202020204" charset="0"/>
              </a:rPr>
              <a:t>.</a:t>
            </a:r>
            <a:r>
              <a:rPr lang="en-US" b="1" dirty="0">
                <a:solidFill>
                  <a:schemeClr val="bg1"/>
                </a:solidFill>
                <a:latin typeface="Maven Pro" panose="020B0604020202020204" charset="0"/>
              </a:rPr>
              <a:t>MALE</a:t>
            </a:r>
            <a:endParaRPr lang="en-IN" sz="200" b="1" dirty="0">
              <a:solidFill>
                <a:schemeClr val="bg1"/>
              </a:solidFill>
              <a:latin typeface="Maven Pro" panose="020B0604020202020204" charset="0"/>
            </a:endParaRPr>
          </a:p>
        </p:txBody>
      </p:sp>
    </p:spTree>
    <p:extLst>
      <p:ext uri="{BB962C8B-B14F-4D97-AF65-F5344CB8AC3E}">
        <p14:creationId xmlns:p14="http://schemas.microsoft.com/office/powerpoint/2010/main" val="141074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8" name="Google Shape;478;p27"/>
          <p:cNvSpPr txBox="1">
            <a:spLocks noGrp="1"/>
          </p:cNvSpPr>
          <p:nvPr>
            <p:ph type="title" idx="6"/>
          </p:nvPr>
        </p:nvSpPr>
        <p:spPr>
          <a:xfrm>
            <a:off x="760933" y="23878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br>
              <a:rPr lang="en" dirty="0"/>
            </a:b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IMPLICATION </a:t>
            </a:r>
            <a:r>
              <a:rPr lang="en" dirty="0">
                <a:solidFill>
                  <a:schemeClr val="accent5"/>
                </a:solidFill>
              </a:rPr>
              <a:t>AND GRAPHS</a:t>
            </a:r>
            <a:endParaRPr dirty="0">
              <a:solidFill>
                <a:schemeClr val="accent5"/>
              </a:solidFill>
            </a:endParaRPr>
          </a:p>
        </p:txBody>
      </p:sp>
      <p:sp>
        <p:nvSpPr>
          <p:cNvPr id="482" name="Google Shape;482;p27"/>
          <p:cNvSpPr/>
          <p:nvPr/>
        </p:nvSpPr>
        <p:spPr>
          <a:xfrm>
            <a:off x="5808398" y="474213"/>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8" idx="1"/>
          </p:cNvCxnSpPr>
          <p:nvPr/>
        </p:nvCxnSpPr>
        <p:spPr>
          <a:xfrm rot="10800000">
            <a:off x="760934" y="527689"/>
            <a:ext cx="5047465" cy="358574"/>
          </a:xfrm>
          <a:prstGeom prst="bentConnector3">
            <a:avLst>
              <a:gd name="adj1" fmla="val 104529"/>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6169" y="36171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5195025" y="575156"/>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Arrow: Quad 26">
            <a:extLst>
              <a:ext uri="{FF2B5EF4-FFF2-40B4-BE49-F238E27FC236}">
                <a16:creationId xmlns:a16="http://schemas.microsoft.com/office/drawing/2014/main" id="{A1F9E932-8FD8-1F3A-68FD-13876A523EDF}"/>
              </a:ext>
            </a:extLst>
          </p:cNvPr>
          <p:cNvSpPr/>
          <p:nvPr/>
        </p:nvSpPr>
        <p:spPr>
          <a:xfrm>
            <a:off x="6010637" y="635610"/>
            <a:ext cx="534325" cy="575352"/>
          </a:xfrm>
          <a:prstGeom prst="quad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Google Shape;465;p26">
            <a:extLst>
              <a:ext uri="{FF2B5EF4-FFF2-40B4-BE49-F238E27FC236}">
                <a16:creationId xmlns:a16="http://schemas.microsoft.com/office/drawing/2014/main" id="{2D566563-AEA9-6E9A-6C8D-578814DC6DC8}"/>
              </a:ext>
            </a:extLst>
          </p:cNvPr>
          <p:cNvSpPr txBox="1">
            <a:spLocks/>
          </p:cNvSpPr>
          <p:nvPr/>
        </p:nvSpPr>
        <p:spPr>
          <a:xfrm>
            <a:off x="275677" y="886263"/>
            <a:ext cx="5431601" cy="3585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50850" indent="-285750" algn="just">
              <a:buClr>
                <a:schemeClr val="bg1"/>
              </a:buClr>
              <a:buFont typeface="Wingdings" panose="05000000000000000000" pitchFamily="2" charset="2"/>
              <a:buChar char="q"/>
            </a:pPr>
            <a:r>
              <a:rPr lang="en-IN" sz="1600" b="1" i="0" dirty="0">
                <a:solidFill>
                  <a:srgbClr val="C9D1D9"/>
                </a:solidFill>
                <a:effectLst/>
                <a:latin typeface="-apple-system"/>
              </a:rPr>
              <a:t>Visualize the Networks</a:t>
            </a:r>
          </a:p>
          <a:p>
            <a:pPr marL="165100" indent="0" algn="just">
              <a:buClr>
                <a:schemeClr val="bg1"/>
              </a:buClr>
            </a:pPr>
            <a:endParaRPr lang="en-US" sz="1600" b="0" i="0" dirty="0">
              <a:solidFill>
                <a:srgbClr val="C9D1D9"/>
              </a:solidFill>
              <a:effectLst/>
              <a:latin typeface="Maven Pro" panose="020B0604020202020204" charset="0"/>
            </a:endParaRPr>
          </a:p>
          <a:p>
            <a:pPr marL="165100" indent="0" algn="just">
              <a:buClr>
                <a:schemeClr val="bg1"/>
              </a:buClr>
            </a:pPr>
            <a:r>
              <a:rPr lang="en-US" sz="1200" b="0" i="0" dirty="0">
                <a:solidFill>
                  <a:srgbClr val="C9D1D9"/>
                </a:solidFill>
                <a:effectLst/>
                <a:latin typeface="Maven Pro" panose="020B0604020202020204" charset="0"/>
              </a:rPr>
              <a:t>Who would you prefer to team up with?</a:t>
            </a:r>
          </a:p>
          <a:p>
            <a:pPr marL="165100" indent="0" algn="just">
              <a:buClr>
                <a:schemeClr val="bg1"/>
              </a:buClr>
            </a:pPr>
            <a:r>
              <a:rPr lang="en-US" sz="1200" b="0" i="0" dirty="0">
                <a:solidFill>
                  <a:srgbClr val="C9D1D9"/>
                </a:solidFill>
                <a:effectLst/>
                <a:latin typeface="Maven Pro" panose="020B0604020202020204" charset="0"/>
              </a:rPr>
              <a:t>centrality and structural metrics on </a:t>
            </a:r>
            <a:r>
              <a:rPr lang="en-US" sz="1200" i="0" dirty="0">
                <a:solidFill>
                  <a:srgbClr val="C9D1D9"/>
                </a:solidFill>
                <a:effectLst/>
                <a:latin typeface="Maven Pro" panose="020B0604020202020204" charset="0"/>
              </a:rPr>
              <a:t>colleague</a:t>
            </a:r>
            <a:r>
              <a:rPr lang="en-US" sz="1200" b="0" i="0" dirty="0">
                <a:solidFill>
                  <a:srgbClr val="C9D1D9"/>
                </a:solidFill>
                <a:effectLst/>
                <a:latin typeface="Maven Pro" panose="020B0604020202020204" charset="0"/>
              </a:rPr>
              <a:t>s' ideas of getting along with others, being best friends with others and intention to work with others, it seems that the workspace has a harmonious atmosphere that no one has been isolated so far. However, as the visualization and analysis showed, it appears two distinguishable groups bridged by employee no 13, indicating two possible trends in terms of choosing best friends, and selecting the preferable team player(s).</a:t>
            </a:r>
            <a:endParaRPr lang="en-US" sz="1200" dirty="0">
              <a:solidFill>
                <a:srgbClr val="C9D1D9"/>
              </a:solidFill>
              <a:latin typeface="Maven Pro" panose="020B0604020202020204" charset="0"/>
            </a:endParaRPr>
          </a:p>
          <a:p>
            <a:pPr marL="165100" indent="0" algn="just"/>
            <a:endParaRPr lang="en-US" dirty="0">
              <a:solidFill>
                <a:srgbClr val="C9D1D9"/>
              </a:solidFill>
              <a:latin typeface="Maven Pro" panose="020B0604020202020204" charset="0"/>
            </a:endParaRPr>
          </a:p>
          <a:p>
            <a:pPr marL="165100" indent="0"/>
            <a:r>
              <a:rPr lang="en-IN" b="1" dirty="0">
                <a:solidFill>
                  <a:schemeClr val="bg1"/>
                </a:solidFill>
                <a:effectLst/>
                <a:latin typeface="Maven Pro" panose="020B0604020202020204" charset="0"/>
              </a:rPr>
              <a:t>CIRUCLAR LAYOUT:</a:t>
            </a:r>
          </a:p>
          <a:p>
            <a:pPr marL="165100" indent="0"/>
            <a:endParaRPr lang="en-US" dirty="0">
              <a:solidFill>
                <a:srgbClr val="C9D1D9"/>
              </a:solidFill>
              <a:latin typeface="Maven Pro" panose="020B0604020202020204" charset="0"/>
            </a:endParaRPr>
          </a:p>
          <a:p>
            <a:pPr marL="0" indent="0">
              <a:spcBef>
                <a:spcPts val="1600"/>
              </a:spcBef>
              <a:spcAft>
                <a:spcPts val="1600"/>
              </a:spcAft>
            </a:pPr>
            <a:endParaRPr lang="en-IN" dirty="0">
              <a:latin typeface="Maven Pro" panose="020B0604020202020204" charset="0"/>
            </a:endParaRPr>
          </a:p>
        </p:txBody>
      </p:sp>
      <p:pic>
        <p:nvPicPr>
          <p:cNvPr id="5" name="Picture 4">
            <a:extLst>
              <a:ext uri="{FF2B5EF4-FFF2-40B4-BE49-F238E27FC236}">
                <a16:creationId xmlns:a16="http://schemas.microsoft.com/office/drawing/2014/main" id="{3B6E5DA0-2DB4-5C52-A67B-CACB0674DF4A}"/>
              </a:ext>
            </a:extLst>
          </p:cNvPr>
          <p:cNvPicPr>
            <a:picLocks noChangeAspect="1"/>
          </p:cNvPicPr>
          <p:nvPr/>
        </p:nvPicPr>
        <p:blipFill rotWithShape="1">
          <a:blip r:embed="rId3"/>
          <a:srcRect t="11900"/>
          <a:stretch/>
        </p:blipFill>
        <p:spPr>
          <a:xfrm>
            <a:off x="5892703" y="1852003"/>
            <a:ext cx="2976759" cy="2904118"/>
          </a:xfrm>
          <a:prstGeom prst="rect">
            <a:avLst/>
          </a:prstGeom>
        </p:spPr>
      </p:pic>
      <p:pic>
        <p:nvPicPr>
          <p:cNvPr id="4098" name="Picture 2">
            <a:extLst>
              <a:ext uri="{FF2B5EF4-FFF2-40B4-BE49-F238E27FC236}">
                <a16:creationId xmlns:a16="http://schemas.microsoft.com/office/drawing/2014/main" id="{F7B2B7E5-4EEB-57BB-DAC3-C5C6CD209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733" y="2984861"/>
            <a:ext cx="2749320" cy="18616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986357D-7B04-58B6-A135-2C8BFB5263DF}"/>
              </a:ext>
            </a:extLst>
          </p:cNvPr>
          <p:cNvSpPr txBox="1"/>
          <p:nvPr/>
        </p:nvSpPr>
        <p:spPr>
          <a:xfrm>
            <a:off x="6553226" y="18038"/>
            <a:ext cx="2590774" cy="523220"/>
          </a:xfrm>
          <a:prstGeom prst="rect">
            <a:avLst/>
          </a:prstGeom>
          <a:noFill/>
        </p:spPr>
        <p:txBody>
          <a:bodyPr wrap="none" rtlCol="0">
            <a:spAutoFit/>
          </a:bodyPr>
          <a:lstStyle/>
          <a:p>
            <a:pPr algn="r"/>
            <a:r>
              <a:rPr lang="en-GB" dirty="0">
                <a:solidFill>
                  <a:schemeClr val="accent2"/>
                </a:solidFill>
                <a:latin typeface="Staatliches" pitchFamily="2" charset="0"/>
              </a:rPr>
              <a:t>School of Business and Management</a:t>
            </a:r>
          </a:p>
          <a:p>
            <a:pPr algn="r"/>
            <a:r>
              <a:rPr lang="en-GB" dirty="0">
                <a:solidFill>
                  <a:schemeClr val="accent2"/>
                </a:solidFill>
                <a:latin typeface="Staatliches" pitchFamily="2" charset="0"/>
              </a:rPr>
              <a:t>CHRIST (Deemed to be University)</a:t>
            </a:r>
            <a:endParaRPr lang="en-IN" dirty="0">
              <a:solidFill>
                <a:schemeClr val="accent2"/>
              </a:solidFill>
              <a:latin typeface="Staatliches" pitchFamily="2" charset="0"/>
            </a:endParaRPr>
          </a:p>
        </p:txBody>
      </p:sp>
      <p:sp>
        <p:nvSpPr>
          <p:cNvPr id="7" name="TextBox 6">
            <a:extLst>
              <a:ext uri="{FF2B5EF4-FFF2-40B4-BE49-F238E27FC236}">
                <a16:creationId xmlns:a16="http://schemas.microsoft.com/office/drawing/2014/main" id="{3BECC1C2-DFE9-8C28-E22F-32996F2BCC4E}"/>
              </a:ext>
            </a:extLst>
          </p:cNvPr>
          <p:cNvSpPr txBox="1"/>
          <p:nvPr/>
        </p:nvSpPr>
        <p:spPr>
          <a:xfrm>
            <a:off x="3690505" y="4835723"/>
            <a:ext cx="1762990" cy="307777"/>
          </a:xfrm>
          <a:prstGeom prst="rect">
            <a:avLst/>
          </a:prstGeom>
          <a:noFill/>
        </p:spPr>
        <p:txBody>
          <a:bodyPr wrap="square" rtlCol="0">
            <a:spAutoFit/>
          </a:bodyPr>
          <a:lstStyle/>
          <a:p>
            <a:pPr algn="r"/>
            <a:r>
              <a:rPr lang="en-GB" dirty="0">
                <a:solidFill>
                  <a:schemeClr val="accent2"/>
                </a:solidFill>
                <a:latin typeface="Staatliches" pitchFamily="2" charset="0"/>
              </a:rPr>
              <a:t>Excellence and service</a:t>
            </a:r>
            <a:endParaRPr lang="en-IN" dirty="0">
              <a:solidFill>
                <a:schemeClr val="accent2"/>
              </a:solidFill>
              <a:latin typeface="Staatliches" pitchFamily="2" charset="0"/>
            </a:endParaRPr>
          </a:p>
        </p:txBody>
      </p:sp>
      <p:sp>
        <p:nvSpPr>
          <p:cNvPr id="2" name="TextBox 1">
            <a:extLst>
              <a:ext uri="{FF2B5EF4-FFF2-40B4-BE49-F238E27FC236}">
                <a16:creationId xmlns:a16="http://schemas.microsoft.com/office/drawing/2014/main" id="{FA94BE9B-92F4-02DC-5844-A5473586A0D2}"/>
              </a:ext>
            </a:extLst>
          </p:cNvPr>
          <p:cNvSpPr txBox="1"/>
          <p:nvPr/>
        </p:nvSpPr>
        <p:spPr>
          <a:xfrm flipH="1">
            <a:off x="5772219" y="405761"/>
            <a:ext cx="3314639" cy="1569660"/>
          </a:xfrm>
          <a:prstGeom prst="rect">
            <a:avLst/>
          </a:prstGeom>
          <a:noFill/>
        </p:spPr>
        <p:txBody>
          <a:bodyPr wrap="square" rtlCol="0">
            <a:spAutoFit/>
          </a:bodyPr>
          <a:lstStyle/>
          <a:p>
            <a:r>
              <a:rPr lang="en-US" sz="9600" b="1" dirty="0">
                <a:solidFill>
                  <a:srgbClr val="E69F0F"/>
                </a:solidFill>
                <a:latin typeface="Maven Pro" panose="020B0604020202020204" charset="0"/>
              </a:rPr>
              <a:t>.</a:t>
            </a:r>
            <a:r>
              <a:rPr lang="en-US" b="1" dirty="0">
                <a:solidFill>
                  <a:schemeClr val="bg1"/>
                </a:solidFill>
                <a:latin typeface="Maven Pro" panose="020B0604020202020204" charset="0"/>
              </a:rPr>
              <a:t>FEMALE      </a:t>
            </a:r>
            <a:r>
              <a:rPr lang="en-US" sz="8800" b="1" dirty="0">
                <a:solidFill>
                  <a:srgbClr val="54B5E9"/>
                </a:solidFill>
                <a:latin typeface="Maven Pro" panose="020B0604020202020204" charset="0"/>
              </a:rPr>
              <a:t>.</a:t>
            </a:r>
            <a:r>
              <a:rPr lang="en-US" b="1" dirty="0">
                <a:solidFill>
                  <a:schemeClr val="bg1"/>
                </a:solidFill>
                <a:latin typeface="Maven Pro" panose="020B0604020202020204" charset="0"/>
              </a:rPr>
              <a:t>MALE</a:t>
            </a:r>
            <a:endParaRPr lang="en-IN" sz="200" b="1" dirty="0">
              <a:solidFill>
                <a:schemeClr val="bg1"/>
              </a:solidFill>
              <a:latin typeface="Maven Pro" panose="020B0604020202020204" charset="0"/>
            </a:endParaRPr>
          </a:p>
        </p:txBody>
      </p:sp>
    </p:spTree>
    <p:extLst>
      <p:ext uri="{BB962C8B-B14F-4D97-AF65-F5344CB8AC3E}">
        <p14:creationId xmlns:p14="http://schemas.microsoft.com/office/powerpoint/2010/main" val="372998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8" name="Google Shape;478;p27"/>
          <p:cNvSpPr txBox="1">
            <a:spLocks noGrp="1"/>
          </p:cNvSpPr>
          <p:nvPr>
            <p:ph type="title" idx="6"/>
          </p:nvPr>
        </p:nvSpPr>
        <p:spPr>
          <a:xfrm>
            <a:off x="760933" y="23878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br>
              <a:rPr lang="en" dirty="0"/>
            </a:b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IMPLICATION </a:t>
            </a:r>
            <a:r>
              <a:rPr lang="en" dirty="0">
                <a:solidFill>
                  <a:schemeClr val="accent5"/>
                </a:solidFill>
              </a:rPr>
              <a:t>AND GRAPHS</a:t>
            </a:r>
            <a:endParaRPr dirty="0">
              <a:solidFill>
                <a:schemeClr val="accent5"/>
              </a:solidFill>
            </a:endParaRPr>
          </a:p>
        </p:txBody>
      </p:sp>
      <p:sp>
        <p:nvSpPr>
          <p:cNvPr id="482" name="Google Shape;482;p27"/>
          <p:cNvSpPr/>
          <p:nvPr/>
        </p:nvSpPr>
        <p:spPr>
          <a:xfrm>
            <a:off x="5808398" y="474213"/>
            <a:ext cx="824100" cy="8241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8" idx="1"/>
          </p:cNvCxnSpPr>
          <p:nvPr/>
        </p:nvCxnSpPr>
        <p:spPr>
          <a:xfrm rot="10800000">
            <a:off x="760934" y="527689"/>
            <a:ext cx="5047465" cy="358574"/>
          </a:xfrm>
          <a:prstGeom prst="bentConnector3">
            <a:avLst>
              <a:gd name="adj1" fmla="val 104529"/>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6169" y="36171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5195025" y="575156"/>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Arrow: Quad 26">
            <a:extLst>
              <a:ext uri="{FF2B5EF4-FFF2-40B4-BE49-F238E27FC236}">
                <a16:creationId xmlns:a16="http://schemas.microsoft.com/office/drawing/2014/main" id="{A1F9E932-8FD8-1F3A-68FD-13876A523EDF}"/>
              </a:ext>
            </a:extLst>
          </p:cNvPr>
          <p:cNvSpPr/>
          <p:nvPr/>
        </p:nvSpPr>
        <p:spPr>
          <a:xfrm>
            <a:off x="5953285" y="599745"/>
            <a:ext cx="534325" cy="575352"/>
          </a:xfrm>
          <a:prstGeom prst="quad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Google Shape;465;p26">
            <a:extLst>
              <a:ext uri="{FF2B5EF4-FFF2-40B4-BE49-F238E27FC236}">
                <a16:creationId xmlns:a16="http://schemas.microsoft.com/office/drawing/2014/main" id="{2D566563-AEA9-6E9A-6C8D-578814DC6DC8}"/>
              </a:ext>
            </a:extLst>
          </p:cNvPr>
          <p:cNvSpPr txBox="1">
            <a:spLocks/>
          </p:cNvSpPr>
          <p:nvPr/>
        </p:nvSpPr>
        <p:spPr>
          <a:xfrm>
            <a:off x="304353" y="886263"/>
            <a:ext cx="5431601" cy="3585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algn="l">
              <a:buClr>
                <a:schemeClr val="bg1"/>
              </a:buClr>
              <a:buFont typeface="Wingdings" panose="05000000000000000000" pitchFamily="2" charset="2"/>
              <a:buChar char="q"/>
            </a:pPr>
            <a:r>
              <a:rPr lang="en-IN" sz="1600" b="1" i="0" dirty="0">
                <a:solidFill>
                  <a:schemeClr val="bg1"/>
                </a:solidFill>
                <a:effectLst/>
                <a:latin typeface="Maven Pro" panose="020B0604020202020204" charset="0"/>
              </a:rPr>
              <a:t>Centrality Measures</a:t>
            </a:r>
            <a:endParaRPr lang="en-IN" sz="2000" b="1" dirty="0">
              <a:solidFill>
                <a:schemeClr val="bg1"/>
              </a:solidFill>
              <a:latin typeface="Maven Pro" panose="020B0604020202020204" charset="0"/>
            </a:endParaRPr>
          </a:p>
          <a:p>
            <a:pPr marL="114300" indent="0" algn="l">
              <a:buClr>
                <a:schemeClr val="bg1"/>
              </a:buClr>
            </a:pPr>
            <a:r>
              <a:rPr lang="en-IN" sz="1200" b="1" i="0" dirty="0">
                <a:solidFill>
                  <a:schemeClr val="bg1"/>
                </a:solidFill>
                <a:effectLst/>
                <a:latin typeface="Maven Pro" panose="020B0604020202020204" charset="0"/>
              </a:rPr>
              <a:t>The highest degree of Centrality is = Node[ 8 ] 0.8214285714285714</a:t>
            </a:r>
          </a:p>
          <a:p>
            <a:pPr marL="114300" indent="0" algn="l">
              <a:buClr>
                <a:schemeClr val="bg1"/>
              </a:buClr>
            </a:pPr>
            <a:endParaRPr lang="en-US" sz="1200" b="1" i="0" dirty="0">
              <a:solidFill>
                <a:schemeClr val="bg1"/>
              </a:solidFill>
              <a:effectLst/>
              <a:latin typeface="Maven Pro" panose="020B0604020202020204" charset="0"/>
            </a:endParaRPr>
          </a:p>
          <a:p>
            <a:pPr marL="114300" indent="0" algn="l">
              <a:buClr>
                <a:schemeClr val="bg1"/>
              </a:buClr>
            </a:pPr>
            <a:r>
              <a:rPr lang="en-US" sz="1200" b="1" i="0" dirty="0">
                <a:solidFill>
                  <a:schemeClr val="bg1"/>
                </a:solidFill>
                <a:effectLst/>
                <a:latin typeface="Maven Pro" panose="020B0604020202020204" charset="0"/>
              </a:rPr>
              <a:t>The edge density is: 0.3103448275862069</a:t>
            </a:r>
            <a:r>
              <a:rPr lang="en-IN" sz="1200" b="1" i="0" dirty="0">
                <a:solidFill>
                  <a:schemeClr val="bg1"/>
                </a:solidFill>
                <a:effectLst/>
                <a:latin typeface="Maven Pro" panose="020B0604020202020204" charset="0"/>
              </a:rPr>
              <a:t> </a:t>
            </a:r>
          </a:p>
          <a:p>
            <a:pPr marL="114300" indent="0" algn="just">
              <a:buClr>
                <a:schemeClr val="bg1"/>
              </a:buClr>
            </a:pPr>
            <a:r>
              <a:rPr lang="en-US" sz="1200" b="1" i="0" dirty="0">
                <a:solidFill>
                  <a:schemeClr val="bg1"/>
                </a:solidFill>
                <a:effectLst/>
                <a:latin typeface="Maven Pro" panose="020B0604020202020204" charset="0"/>
              </a:rPr>
              <a:t>Relation between number of existing connections in a network and all possible connections in network</a:t>
            </a:r>
            <a:endParaRPr lang="en-IN" sz="1200" b="1" dirty="0">
              <a:solidFill>
                <a:schemeClr val="bg1"/>
              </a:solidFill>
              <a:latin typeface="Maven Pro" panose="020B0604020202020204" charset="0"/>
            </a:endParaRPr>
          </a:p>
          <a:p>
            <a:pPr marL="114300" indent="0" algn="l">
              <a:buClr>
                <a:schemeClr val="bg1"/>
              </a:buClr>
            </a:pPr>
            <a:endParaRPr lang="en-IN" sz="1200" b="1" dirty="0">
              <a:solidFill>
                <a:srgbClr val="C9D1D9"/>
              </a:solidFill>
              <a:latin typeface="Maven Pro" panose="020B0604020202020204" charset="0"/>
            </a:endParaRPr>
          </a:p>
          <a:p>
            <a:pPr marL="114300" indent="0" algn="just">
              <a:buClr>
                <a:schemeClr val="bg1"/>
              </a:buClr>
            </a:pPr>
            <a:r>
              <a:rPr lang="en-US" sz="1200" b="0" i="0" dirty="0">
                <a:solidFill>
                  <a:srgbClr val="C9D1D9"/>
                </a:solidFill>
                <a:effectLst/>
                <a:latin typeface="Maven Pro" panose="020B0604020202020204" charset="0"/>
              </a:rPr>
              <a:t>By analyzing degree centrality, we can see three colleagues with </a:t>
            </a:r>
            <a:r>
              <a:rPr lang="en-US" sz="1200" b="1" i="0" dirty="0">
                <a:solidFill>
                  <a:srgbClr val="C9D1D9"/>
                </a:solidFill>
                <a:effectLst/>
                <a:latin typeface="Maven Pro" panose="020B0604020202020204" charset="0"/>
              </a:rPr>
              <a:t>Emp-ID number 11, 8, 6 </a:t>
            </a:r>
            <a:r>
              <a:rPr lang="en-US" sz="1200" b="0" i="0" dirty="0">
                <a:solidFill>
                  <a:srgbClr val="C9D1D9"/>
                </a:solidFill>
                <a:effectLst/>
                <a:latin typeface="Maven Pro" panose="020B0604020202020204" charset="0"/>
              </a:rPr>
              <a:t>are the people get the highest scores in corresponding question. </a:t>
            </a:r>
            <a:r>
              <a:rPr lang="en-US" sz="1200" b="1" dirty="0">
                <a:solidFill>
                  <a:srgbClr val="C9D1D9"/>
                </a:solidFill>
                <a:latin typeface="Maven Pro" panose="020B0604020202020204" charset="0"/>
              </a:rPr>
              <a:t>C</a:t>
            </a:r>
            <a:r>
              <a:rPr lang="en-US" sz="1200" b="1" i="0" dirty="0">
                <a:solidFill>
                  <a:srgbClr val="C9D1D9"/>
                </a:solidFill>
                <a:effectLst/>
                <a:latin typeface="Maven Pro" panose="020B0604020202020204" charset="0"/>
              </a:rPr>
              <a:t>olleague 11 is the one the most of times each colleague was chosen by others to get along well with. colleague 8 is the one the most of times each employee was chosen by others as close employees. colleague 6 is the one the most of times each colleague was chosen by others as most wanting to work with. </a:t>
            </a:r>
          </a:p>
          <a:p>
            <a:pPr marL="114300" indent="0" algn="just">
              <a:buClr>
                <a:schemeClr val="bg1"/>
              </a:buClr>
            </a:pPr>
            <a:endParaRPr lang="en-US" sz="1200" b="0" i="0" dirty="0">
              <a:solidFill>
                <a:srgbClr val="C9D1D9"/>
              </a:solidFill>
              <a:effectLst/>
              <a:latin typeface="Maven Pro" panose="020B0604020202020204" charset="0"/>
            </a:endParaRPr>
          </a:p>
          <a:p>
            <a:pPr marL="114300" indent="0" algn="just">
              <a:buClr>
                <a:schemeClr val="bg1"/>
              </a:buClr>
            </a:pPr>
            <a:r>
              <a:rPr lang="en-US" sz="1200" b="0" i="0" dirty="0">
                <a:solidFill>
                  <a:srgbClr val="C9D1D9"/>
                </a:solidFill>
                <a:effectLst/>
                <a:latin typeface="Maven Pro" panose="020B0604020202020204" charset="0"/>
              </a:rPr>
              <a:t>By analyzing betweenness centrality, we can see who are the people can influence others the most. Degree centrality counts the number of links incident upon a node; Betweenness centrality is a method of determining how often a node influences the flow of information in a graph. It's often used to find nodes that act as a link between two parts of a graph.</a:t>
            </a:r>
          </a:p>
          <a:p>
            <a:pPr marL="165100" indent="0" algn="just">
              <a:buClr>
                <a:schemeClr val="bg1"/>
              </a:buClr>
            </a:pPr>
            <a:endParaRPr lang="en-US" dirty="0">
              <a:solidFill>
                <a:srgbClr val="C9D1D9"/>
              </a:solidFill>
              <a:latin typeface="Maven Pro" panose="020B0604020202020204" charset="0"/>
            </a:endParaRPr>
          </a:p>
          <a:p>
            <a:pPr marL="165100" indent="0" algn="just">
              <a:buClr>
                <a:schemeClr val="bg1"/>
              </a:buClr>
            </a:pPr>
            <a:endParaRPr lang="en-US" dirty="0">
              <a:solidFill>
                <a:srgbClr val="C9D1D9"/>
              </a:solidFill>
              <a:latin typeface="Maven Pro" panose="020B0604020202020204" charset="0"/>
            </a:endParaRPr>
          </a:p>
          <a:p>
            <a:pPr marL="165100" indent="0" algn="just"/>
            <a:endParaRPr lang="en-US" dirty="0">
              <a:solidFill>
                <a:srgbClr val="C9D1D9"/>
              </a:solidFill>
              <a:latin typeface="Maven Pro" panose="020B0604020202020204" charset="0"/>
            </a:endParaRPr>
          </a:p>
          <a:p>
            <a:pPr marL="165100" indent="0"/>
            <a:endParaRPr lang="en-US" dirty="0">
              <a:solidFill>
                <a:srgbClr val="C9D1D9"/>
              </a:solidFill>
              <a:latin typeface="Maven Pro" panose="020B0604020202020204" charset="0"/>
            </a:endParaRPr>
          </a:p>
          <a:p>
            <a:pPr marL="0" indent="0">
              <a:spcBef>
                <a:spcPts val="1600"/>
              </a:spcBef>
              <a:spcAft>
                <a:spcPts val="1600"/>
              </a:spcAft>
            </a:pPr>
            <a:endParaRPr lang="en-IN" dirty="0">
              <a:latin typeface="Maven Pro" panose="020B0604020202020204" charset="0"/>
            </a:endParaRPr>
          </a:p>
        </p:txBody>
      </p:sp>
      <p:pic>
        <p:nvPicPr>
          <p:cNvPr id="2" name="Picture 1">
            <a:extLst>
              <a:ext uri="{FF2B5EF4-FFF2-40B4-BE49-F238E27FC236}">
                <a16:creationId xmlns:a16="http://schemas.microsoft.com/office/drawing/2014/main" id="{F41F9DF3-16AA-05BC-BFA1-C9BD1798284C}"/>
              </a:ext>
            </a:extLst>
          </p:cNvPr>
          <p:cNvPicPr>
            <a:picLocks noChangeAspect="1"/>
          </p:cNvPicPr>
          <p:nvPr/>
        </p:nvPicPr>
        <p:blipFill rotWithShape="1">
          <a:blip r:embed="rId3"/>
          <a:srcRect t="13134"/>
          <a:stretch/>
        </p:blipFill>
        <p:spPr>
          <a:xfrm>
            <a:off x="5808398" y="1754488"/>
            <a:ext cx="3165676" cy="2945400"/>
          </a:xfrm>
          <a:prstGeom prst="rect">
            <a:avLst/>
          </a:prstGeom>
        </p:spPr>
      </p:pic>
      <p:sp>
        <p:nvSpPr>
          <p:cNvPr id="3" name="TextBox 2">
            <a:extLst>
              <a:ext uri="{FF2B5EF4-FFF2-40B4-BE49-F238E27FC236}">
                <a16:creationId xmlns:a16="http://schemas.microsoft.com/office/drawing/2014/main" id="{914D4FC3-16B4-627D-83B5-8A9FDC7956BA}"/>
              </a:ext>
            </a:extLst>
          </p:cNvPr>
          <p:cNvSpPr txBox="1"/>
          <p:nvPr/>
        </p:nvSpPr>
        <p:spPr>
          <a:xfrm>
            <a:off x="6553226" y="18038"/>
            <a:ext cx="2590774" cy="523220"/>
          </a:xfrm>
          <a:prstGeom prst="rect">
            <a:avLst/>
          </a:prstGeom>
          <a:noFill/>
        </p:spPr>
        <p:txBody>
          <a:bodyPr wrap="none" rtlCol="0">
            <a:spAutoFit/>
          </a:bodyPr>
          <a:lstStyle/>
          <a:p>
            <a:pPr algn="r"/>
            <a:r>
              <a:rPr lang="en-GB" dirty="0">
                <a:solidFill>
                  <a:schemeClr val="accent2"/>
                </a:solidFill>
                <a:latin typeface="Staatliches" pitchFamily="2" charset="0"/>
              </a:rPr>
              <a:t>School of Business and Management</a:t>
            </a:r>
          </a:p>
          <a:p>
            <a:pPr algn="r"/>
            <a:r>
              <a:rPr lang="en-GB" dirty="0">
                <a:solidFill>
                  <a:schemeClr val="accent2"/>
                </a:solidFill>
                <a:latin typeface="Staatliches" pitchFamily="2" charset="0"/>
              </a:rPr>
              <a:t>CHRIST (Deemed to be University)</a:t>
            </a:r>
            <a:endParaRPr lang="en-IN" dirty="0">
              <a:solidFill>
                <a:schemeClr val="accent2"/>
              </a:solidFill>
              <a:latin typeface="Staatliches" pitchFamily="2" charset="0"/>
            </a:endParaRPr>
          </a:p>
        </p:txBody>
      </p:sp>
      <p:sp>
        <p:nvSpPr>
          <p:cNvPr id="4" name="TextBox 3">
            <a:extLst>
              <a:ext uri="{FF2B5EF4-FFF2-40B4-BE49-F238E27FC236}">
                <a16:creationId xmlns:a16="http://schemas.microsoft.com/office/drawing/2014/main" id="{07DF0D36-3C31-32B2-9AC6-0E942B8DAD30}"/>
              </a:ext>
            </a:extLst>
          </p:cNvPr>
          <p:cNvSpPr txBox="1"/>
          <p:nvPr/>
        </p:nvSpPr>
        <p:spPr>
          <a:xfrm>
            <a:off x="3690505" y="4835723"/>
            <a:ext cx="1762990" cy="307777"/>
          </a:xfrm>
          <a:prstGeom prst="rect">
            <a:avLst/>
          </a:prstGeom>
          <a:noFill/>
        </p:spPr>
        <p:txBody>
          <a:bodyPr wrap="square" rtlCol="0">
            <a:spAutoFit/>
          </a:bodyPr>
          <a:lstStyle/>
          <a:p>
            <a:pPr algn="r"/>
            <a:r>
              <a:rPr lang="en-GB" dirty="0">
                <a:solidFill>
                  <a:schemeClr val="accent2"/>
                </a:solidFill>
                <a:latin typeface="Staatliches" pitchFamily="2" charset="0"/>
              </a:rPr>
              <a:t>Excellence and service</a:t>
            </a:r>
            <a:endParaRPr lang="en-IN" dirty="0">
              <a:solidFill>
                <a:schemeClr val="accent2"/>
              </a:solidFill>
              <a:latin typeface="Staatliches" pitchFamily="2" charset="0"/>
            </a:endParaRPr>
          </a:p>
        </p:txBody>
      </p:sp>
      <p:sp>
        <p:nvSpPr>
          <p:cNvPr id="5" name="TextBox 4">
            <a:extLst>
              <a:ext uri="{FF2B5EF4-FFF2-40B4-BE49-F238E27FC236}">
                <a16:creationId xmlns:a16="http://schemas.microsoft.com/office/drawing/2014/main" id="{612F448F-E654-9E66-6CEA-D51B78E86C86}"/>
              </a:ext>
            </a:extLst>
          </p:cNvPr>
          <p:cNvSpPr txBox="1"/>
          <p:nvPr/>
        </p:nvSpPr>
        <p:spPr>
          <a:xfrm flipH="1">
            <a:off x="5772219" y="405761"/>
            <a:ext cx="3314639" cy="1569660"/>
          </a:xfrm>
          <a:prstGeom prst="rect">
            <a:avLst/>
          </a:prstGeom>
          <a:noFill/>
        </p:spPr>
        <p:txBody>
          <a:bodyPr wrap="square" rtlCol="0">
            <a:spAutoFit/>
          </a:bodyPr>
          <a:lstStyle/>
          <a:p>
            <a:r>
              <a:rPr lang="en-US" sz="9600" b="1" dirty="0">
                <a:solidFill>
                  <a:srgbClr val="E69F0F"/>
                </a:solidFill>
                <a:latin typeface="Maven Pro" panose="020B0604020202020204" charset="0"/>
              </a:rPr>
              <a:t>.</a:t>
            </a:r>
            <a:r>
              <a:rPr lang="en-US" b="1" dirty="0">
                <a:solidFill>
                  <a:schemeClr val="bg1"/>
                </a:solidFill>
                <a:latin typeface="Maven Pro" panose="020B0604020202020204" charset="0"/>
              </a:rPr>
              <a:t>FEMALE      </a:t>
            </a:r>
            <a:r>
              <a:rPr lang="en-US" sz="8800" b="1" dirty="0">
                <a:solidFill>
                  <a:srgbClr val="54B5E9"/>
                </a:solidFill>
                <a:latin typeface="Maven Pro" panose="020B0604020202020204" charset="0"/>
              </a:rPr>
              <a:t>.</a:t>
            </a:r>
            <a:r>
              <a:rPr lang="en-US" b="1" dirty="0">
                <a:solidFill>
                  <a:schemeClr val="bg1"/>
                </a:solidFill>
                <a:latin typeface="Maven Pro" panose="020B0604020202020204" charset="0"/>
              </a:rPr>
              <a:t>MALE</a:t>
            </a:r>
            <a:endParaRPr lang="en-IN" sz="200" b="1" dirty="0">
              <a:solidFill>
                <a:schemeClr val="bg1"/>
              </a:solidFill>
              <a:latin typeface="Maven Pro" panose="020B0604020202020204" charset="0"/>
            </a:endParaRPr>
          </a:p>
        </p:txBody>
      </p:sp>
    </p:spTree>
    <p:extLst>
      <p:ext uri="{BB962C8B-B14F-4D97-AF65-F5344CB8AC3E}">
        <p14:creationId xmlns:p14="http://schemas.microsoft.com/office/powerpoint/2010/main" val="107930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01017" y="873526"/>
            <a:ext cx="6866583" cy="2701696"/>
          </a:xfrm>
          <a:prstGeom prst="rect">
            <a:avLst/>
          </a:prstGeom>
        </p:spPr>
        <p:txBody>
          <a:bodyPr spcFirstLastPara="1" wrap="square" lIns="91425" tIns="91425" rIns="91425" bIns="91425" anchor="t" anchorCtr="0">
            <a:noAutofit/>
          </a:bodyPr>
          <a:lstStyle/>
          <a:p>
            <a:pPr marL="114300" indent="0" algn="just">
              <a:buNone/>
            </a:pPr>
            <a:r>
              <a:rPr lang="en-US" sz="1400" b="1" i="0" dirty="0">
                <a:solidFill>
                  <a:srgbClr val="C9D1D9"/>
                </a:solidFill>
                <a:effectLst/>
                <a:latin typeface="Maven Pro" panose="020B0604020202020204" charset="0"/>
              </a:rPr>
              <a:t>In the analysis, we can see employee with id = 8 has the highest closeness centrality in close friend part and get on with part. This means this colleague is popular among peers.</a:t>
            </a:r>
          </a:p>
          <a:p>
            <a:pPr marL="114300" indent="0" algn="just">
              <a:buNone/>
            </a:pPr>
            <a:endParaRPr lang="en-US" sz="1400" b="1" dirty="0">
              <a:solidFill>
                <a:srgbClr val="C9D1D9"/>
              </a:solidFill>
              <a:latin typeface="Maven Pro" panose="020B0604020202020204" charset="0"/>
            </a:endParaRPr>
          </a:p>
          <a:p>
            <a:pPr marL="114300" indent="0" algn="just">
              <a:buNone/>
            </a:pPr>
            <a:r>
              <a:rPr lang="en-US" sz="1400" b="1" i="0" dirty="0">
                <a:solidFill>
                  <a:srgbClr val="C9D1D9"/>
                </a:solidFill>
                <a:effectLst/>
                <a:latin typeface="Maven Pro" panose="020B0604020202020204" charset="0"/>
              </a:rPr>
              <a:t>From simple structure part, we can see there are 280 non-existent connection in best colleague part, it seems like a group of colleagues is exclusive, I recommend manager to encourage colleagues to strengthen communication between each other.</a:t>
            </a:r>
          </a:p>
          <a:p>
            <a:pPr marL="114300" indent="0" algn="just">
              <a:buNone/>
            </a:pPr>
            <a:endParaRPr lang="en-US" sz="1400" b="1" dirty="0">
              <a:solidFill>
                <a:srgbClr val="C9D1D9"/>
              </a:solidFill>
              <a:latin typeface="Maven Pro" panose="020B0604020202020204" charset="0"/>
            </a:endParaRPr>
          </a:p>
          <a:p>
            <a:pPr marL="114300" indent="0" algn="just">
              <a:buNone/>
            </a:pPr>
            <a:r>
              <a:rPr lang="en-US" sz="1400" b="1" i="0" dirty="0">
                <a:solidFill>
                  <a:srgbClr val="C9D1D9"/>
                </a:solidFill>
                <a:effectLst/>
                <a:latin typeface="Maven Pro" panose="020B0604020202020204" charset="0"/>
              </a:rPr>
              <a:t>To improve the analysis, the variable I want to know is the ethnic group. It may help us to analyze social network from the other perspective.</a:t>
            </a:r>
          </a:p>
        </p:txBody>
      </p:sp>
      <p:sp>
        <p:nvSpPr>
          <p:cNvPr id="507" name="Google Shape;507;p28"/>
          <p:cNvSpPr txBox="1">
            <a:spLocks noGrp="1"/>
          </p:cNvSpPr>
          <p:nvPr>
            <p:ph type="ctrTitle"/>
          </p:nvPr>
        </p:nvSpPr>
        <p:spPr>
          <a:xfrm>
            <a:off x="771225" y="4108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grpSp>
        <p:nvGrpSpPr>
          <p:cNvPr id="528" name="Google Shape;528;p28"/>
          <p:cNvGrpSpPr/>
          <p:nvPr/>
        </p:nvGrpSpPr>
        <p:grpSpPr>
          <a:xfrm>
            <a:off x="7397354" y="772583"/>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7F3066D-12CB-4D10-3E48-CF0B3EDE31BF}"/>
              </a:ext>
            </a:extLst>
          </p:cNvPr>
          <p:cNvSpPr txBox="1"/>
          <p:nvPr/>
        </p:nvSpPr>
        <p:spPr>
          <a:xfrm>
            <a:off x="6553226" y="18038"/>
            <a:ext cx="2590774" cy="523220"/>
          </a:xfrm>
          <a:prstGeom prst="rect">
            <a:avLst/>
          </a:prstGeom>
          <a:noFill/>
        </p:spPr>
        <p:txBody>
          <a:bodyPr wrap="none" rtlCol="0">
            <a:spAutoFit/>
          </a:bodyPr>
          <a:lstStyle/>
          <a:p>
            <a:pPr algn="r"/>
            <a:r>
              <a:rPr lang="en-GB" dirty="0">
                <a:solidFill>
                  <a:schemeClr val="accent2"/>
                </a:solidFill>
                <a:latin typeface="Staatliches" pitchFamily="2" charset="0"/>
              </a:rPr>
              <a:t>School of Business and Management</a:t>
            </a:r>
          </a:p>
          <a:p>
            <a:pPr algn="r"/>
            <a:r>
              <a:rPr lang="en-GB" dirty="0">
                <a:solidFill>
                  <a:schemeClr val="accent2"/>
                </a:solidFill>
                <a:latin typeface="Staatliches" pitchFamily="2" charset="0"/>
              </a:rPr>
              <a:t>CHRIST (Deemed to be University)</a:t>
            </a:r>
            <a:endParaRPr lang="en-IN" dirty="0">
              <a:solidFill>
                <a:schemeClr val="accent2"/>
              </a:solidFill>
              <a:latin typeface="Staatliches" pitchFamily="2" charset="0"/>
            </a:endParaRPr>
          </a:p>
        </p:txBody>
      </p:sp>
      <p:sp>
        <p:nvSpPr>
          <p:cNvPr id="3" name="TextBox 2">
            <a:extLst>
              <a:ext uri="{FF2B5EF4-FFF2-40B4-BE49-F238E27FC236}">
                <a16:creationId xmlns:a16="http://schemas.microsoft.com/office/drawing/2014/main" id="{3929EC9E-EB57-62BC-1D34-7BCF4FE8537E}"/>
              </a:ext>
            </a:extLst>
          </p:cNvPr>
          <p:cNvSpPr txBox="1"/>
          <p:nvPr/>
        </p:nvSpPr>
        <p:spPr>
          <a:xfrm>
            <a:off x="3690505" y="4835723"/>
            <a:ext cx="1762990" cy="307777"/>
          </a:xfrm>
          <a:prstGeom prst="rect">
            <a:avLst/>
          </a:prstGeom>
          <a:noFill/>
        </p:spPr>
        <p:txBody>
          <a:bodyPr wrap="square" rtlCol="0">
            <a:spAutoFit/>
          </a:bodyPr>
          <a:lstStyle/>
          <a:p>
            <a:pPr algn="r"/>
            <a:r>
              <a:rPr lang="en-GB" dirty="0">
                <a:solidFill>
                  <a:schemeClr val="accent2"/>
                </a:solidFill>
                <a:latin typeface="Staatliches" pitchFamily="2" charset="0"/>
              </a:rPr>
              <a:t>Excellence and service</a:t>
            </a:r>
            <a:endParaRPr lang="en-IN" dirty="0">
              <a:solidFill>
                <a:schemeClr val="accent2"/>
              </a:solidFill>
              <a:latin typeface="Staatliches"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660398" y="1745512"/>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363" name="Google Shape;1363;p47"/>
          <p:cNvSpPr txBox="1"/>
          <p:nvPr/>
        </p:nvSpPr>
        <p:spPr>
          <a:xfrm>
            <a:off x="3213811" y="4333329"/>
            <a:ext cx="2337900" cy="30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6DE386B5-A1B2-1D45-27CA-72D95F40230B}"/>
              </a:ext>
            </a:extLst>
          </p:cNvPr>
          <p:cNvSpPr>
            <a:spLocks noGrp="1"/>
          </p:cNvSpPr>
          <p:nvPr>
            <p:ph type="subTitle" idx="1"/>
          </p:nvPr>
        </p:nvSpPr>
        <p:spPr>
          <a:xfrm>
            <a:off x="2703425" y="2866912"/>
            <a:ext cx="3737147" cy="1353000"/>
          </a:xfrm>
        </p:spPr>
        <p:txBody>
          <a:bodyPr/>
          <a:lstStyle/>
          <a:p>
            <a:r>
              <a:rPr lang="en-IN" sz="2000" b="1" dirty="0">
                <a:latin typeface="Tw Cen MT" panose="020B0602020104020603" pitchFamily="34" charset="0"/>
              </a:rPr>
              <a:t>THANKS FOR PATIENT LISTENING</a:t>
            </a:r>
          </a:p>
          <a:p>
            <a:r>
              <a:rPr lang="en-IN" sz="2000" b="1" dirty="0">
                <a:latin typeface="Tw Cen MT" panose="020B0602020104020603" pitchFamily="34" charset="0"/>
              </a:rPr>
              <a:t>SHARE YOUR FEEDBACK</a:t>
            </a:r>
            <a:endParaRPr lang="en-IN" sz="2000" dirty="0"/>
          </a:p>
        </p:txBody>
      </p:sp>
      <p:sp>
        <p:nvSpPr>
          <p:cNvPr id="4" name="Rectangle 3">
            <a:extLst>
              <a:ext uri="{FF2B5EF4-FFF2-40B4-BE49-F238E27FC236}">
                <a16:creationId xmlns:a16="http://schemas.microsoft.com/office/drawing/2014/main" id="{8E0F2FEC-13D9-081D-1251-6D8D7A81092A}"/>
              </a:ext>
            </a:extLst>
          </p:cNvPr>
          <p:cNvSpPr/>
          <p:nvPr/>
        </p:nvSpPr>
        <p:spPr>
          <a:xfrm>
            <a:off x="2450756" y="3851189"/>
            <a:ext cx="4242487" cy="984534"/>
          </a:xfrm>
          <a:prstGeom prst="rect">
            <a:avLst/>
          </a:prstGeom>
          <a:solidFill>
            <a:srgbClr val="002845"/>
          </a:solidFill>
          <a:ln>
            <a:solidFill>
              <a:srgbClr val="0028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7A713D2-B861-F756-CEEA-A8C465A4F8F9}"/>
              </a:ext>
            </a:extLst>
          </p:cNvPr>
          <p:cNvSpPr txBox="1"/>
          <p:nvPr/>
        </p:nvSpPr>
        <p:spPr>
          <a:xfrm>
            <a:off x="6553226" y="18038"/>
            <a:ext cx="2590774" cy="523220"/>
          </a:xfrm>
          <a:prstGeom prst="rect">
            <a:avLst/>
          </a:prstGeom>
          <a:noFill/>
        </p:spPr>
        <p:txBody>
          <a:bodyPr wrap="none" rtlCol="0">
            <a:spAutoFit/>
          </a:bodyPr>
          <a:lstStyle/>
          <a:p>
            <a:pPr algn="r"/>
            <a:r>
              <a:rPr lang="en-GB" dirty="0">
                <a:solidFill>
                  <a:schemeClr val="accent2"/>
                </a:solidFill>
                <a:latin typeface="Staatliches" pitchFamily="2" charset="0"/>
              </a:rPr>
              <a:t>School of Business and Management</a:t>
            </a:r>
          </a:p>
          <a:p>
            <a:pPr algn="r"/>
            <a:r>
              <a:rPr lang="en-GB" dirty="0">
                <a:solidFill>
                  <a:schemeClr val="accent2"/>
                </a:solidFill>
                <a:latin typeface="Staatliches" pitchFamily="2" charset="0"/>
              </a:rPr>
              <a:t>CHRIST (Deemed to be University)</a:t>
            </a:r>
            <a:endParaRPr lang="en-IN" dirty="0">
              <a:solidFill>
                <a:schemeClr val="accent2"/>
              </a:solidFill>
              <a:latin typeface="Staatliches" pitchFamily="2" charset="0"/>
            </a:endParaRPr>
          </a:p>
        </p:txBody>
      </p:sp>
      <p:sp>
        <p:nvSpPr>
          <p:cNvPr id="6" name="TextBox 5">
            <a:extLst>
              <a:ext uri="{FF2B5EF4-FFF2-40B4-BE49-F238E27FC236}">
                <a16:creationId xmlns:a16="http://schemas.microsoft.com/office/drawing/2014/main" id="{4ACAF6CB-EF63-A3D6-AC4B-77398097490A}"/>
              </a:ext>
            </a:extLst>
          </p:cNvPr>
          <p:cNvSpPr txBox="1"/>
          <p:nvPr/>
        </p:nvSpPr>
        <p:spPr>
          <a:xfrm>
            <a:off x="3690505" y="4835723"/>
            <a:ext cx="1762990" cy="307777"/>
          </a:xfrm>
          <a:prstGeom prst="rect">
            <a:avLst/>
          </a:prstGeom>
          <a:noFill/>
        </p:spPr>
        <p:txBody>
          <a:bodyPr wrap="square" rtlCol="0">
            <a:spAutoFit/>
          </a:bodyPr>
          <a:lstStyle/>
          <a:p>
            <a:pPr algn="r"/>
            <a:r>
              <a:rPr lang="en-GB" dirty="0">
                <a:solidFill>
                  <a:schemeClr val="accent2"/>
                </a:solidFill>
                <a:latin typeface="Staatliches" pitchFamily="2" charset="0"/>
              </a:rPr>
              <a:t>Excellence and service</a:t>
            </a:r>
            <a:endParaRPr lang="en-IN" dirty="0">
              <a:solidFill>
                <a:schemeClr val="accent2"/>
              </a:solidFill>
              <a:latin typeface="Staatliches" pitchFamily="2" charset="0"/>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1085</Words>
  <Application>Microsoft Office PowerPoint</Application>
  <PresentationFormat>On-screen Show (16:9)</PresentationFormat>
  <Paragraphs>100</Paragraphs>
  <Slides>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Maven Pro</vt:lpstr>
      <vt:lpstr>Wingdings</vt:lpstr>
      <vt:lpstr>Share Tech</vt:lpstr>
      <vt:lpstr>Tw Cen MT</vt:lpstr>
      <vt:lpstr>Staatliches</vt:lpstr>
      <vt:lpstr>Livvic Light</vt:lpstr>
      <vt:lpstr>Nunito Light</vt:lpstr>
      <vt:lpstr>-apple-system</vt:lpstr>
      <vt:lpstr>Arial</vt:lpstr>
      <vt:lpstr>Advent Pro SemiBold</vt:lpstr>
      <vt:lpstr>Fira Sans Extra Condensed Medium</vt:lpstr>
      <vt:lpstr>Data Science Consulting by Slidesgo</vt:lpstr>
      <vt:lpstr>SOCIAL NETWORK ANALYSIS</vt:lpstr>
      <vt:lpstr>WHY SOCIAL NETWORK ?</vt:lpstr>
      <vt:lpstr>List the parameters used to create social network  EDGES(OR LINKS):The link between the source and the targets.  VERTICES: there is 29 nodes which represents the employees.   SOURCE: Employee  TARGET: Employee  Data Wrangling Manipulate datasets (best.colleague.csv, get.on.with.csv, prefer.with.csv) to make them suitable for social analysis.  Task Q1-Who do you get on with in the office? Q2-Who are your best colleague in the office? Q3-Who would you prefer to team up with?   Data has been Collected by Google Forms circulated in workspace.</vt:lpstr>
      <vt:lpstr>. </vt:lpstr>
      <vt:lpstr>. </vt:lpstr>
      <vt:lpstr>. </vt:lpstr>
      <vt:lpstr>.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ANALYSIS</dc:title>
  <dc:creator>ANKIT AJAY</dc:creator>
  <cp:lastModifiedBy>2127806 ANKIT AJAY</cp:lastModifiedBy>
  <cp:revision>5</cp:revision>
  <dcterms:modified xsi:type="dcterms:W3CDTF">2023-01-27T04:28:24Z</dcterms:modified>
</cp:coreProperties>
</file>