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1" r:id="rId4"/>
    <p:sldId id="262" r:id="rId5"/>
    <p:sldId id="263" r:id="rId6"/>
    <p:sldId id="264" r:id="rId7"/>
    <p:sldId id="265" r:id="rId8"/>
    <p:sldId id="266" r:id="rId9"/>
    <p:sldId id="258"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C86B"/>
    <a:srgbClr val="FDBB4D"/>
    <a:srgbClr val="FEDB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E5DA4A-BEE0-42A7-857B-F1930EA4AE74}"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DABA9-39F4-4BF5-9300-EEA255CBFA62}"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8273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97E5DA4A-BEE0-42A7-857B-F1930EA4AE74}" type="datetimeFigureOut">
              <a:rPr lang="en-US" smtClean="0"/>
              <a:t>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CDABA9-39F4-4BF5-9300-EEA255CBFA62}" type="slidenum">
              <a:rPr lang="en-US" smtClean="0"/>
              <a:t>‹#›</a:t>
            </a:fld>
            <a:endParaRPr lang="en-US"/>
          </a:p>
        </p:txBody>
      </p:sp>
    </p:spTree>
    <p:extLst>
      <p:ext uri="{BB962C8B-B14F-4D97-AF65-F5344CB8AC3E}">
        <p14:creationId xmlns:p14="http://schemas.microsoft.com/office/powerpoint/2010/main" val="525363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E5DA4A-BEE0-42A7-857B-F1930EA4AE74}"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DABA9-39F4-4BF5-9300-EEA255CBFA62}" type="slidenum">
              <a:rPr lang="en-US" smtClean="0"/>
              <a:t>‹#›</a:t>
            </a:fld>
            <a:endParaRPr lang="en-US"/>
          </a:p>
        </p:txBody>
      </p:sp>
    </p:spTree>
    <p:extLst>
      <p:ext uri="{BB962C8B-B14F-4D97-AF65-F5344CB8AC3E}">
        <p14:creationId xmlns:p14="http://schemas.microsoft.com/office/powerpoint/2010/main" val="2256752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E5DA4A-BEE0-42A7-857B-F1930EA4AE74}"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DABA9-39F4-4BF5-9300-EEA255CBFA62}"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49976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E5DA4A-BEE0-42A7-857B-F1930EA4AE74}"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DABA9-39F4-4BF5-9300-EEA255CBFA62}" type="slidenum">
              <a:rPr lang="en-US" smtClean="0"/>
              <a:t>‹#›</a:t>
            </a:fld>
            <a:endParaRPr lang="en-US"/>
          </a:p>
        </p:txBody>
      </p:sp>
    </p:spTree>
    <p:extLst>
      <p:ext uri="{BB962C8B-B14F-4D97-AF65-F5344CB8AC3E}">
        <p14:creationId xmlns:p14="http://schemas.microsoft.com/office/powerpoint/2010/main" val="2594446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E5DA4A-BEE0-42A7-857B-F1930EA4AE74}"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DABA9-39F4-4BF5-9300-EEA255CBFA62}"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85384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E5DA4A-BEE0-42A7-857B-F1930EA4AE74}"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DABA9-39F4-4BF5-9300-EEA255CBFA62}" type="slidenum">
              <a:rPr lang="en-US" smtClean="0"/>
              <a:t>‹#›</a:t>
            </a:fld>
            <a:endParaRPr lang="en-US"/>
          </a:p>
        </p:txBody>
      </p:sp>
    </p:spTree>
    <p:extLst>
      <p:ext uri="{BB962C8B-B14F-4D97-AF65-F5344CB8AC3E}">
        <p14:creationId xmlns:p14="http://schemas.microsoft.com/office/powerpoint/2010/main" val="528437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E5DA4A-BEE0-42A7-857B-F1930EA4AE74}"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DABA9-39F4-4BF5-9300-EEA255CBFA62}" type="slidenum">
              <a:rPr lang="en-US" smtClean="0"/>
              <a:t>‹#›</a:t>
            </a:fld>
            <a:endParaRPr lang="en-US"/>
          </a:p>
        </p:txBody>
      </p:sp>
    </p:spTree>
    <p:extLst>
      <p:ext uri="{BB962C8B-B14F-4D97-AF65-F5344CB8AC3E}">
        <p14:creationId xmlns:p14="http://schemas.microsoft.com/office/powerpoint/2010/main" val="2575826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E5DA4A-BEE0-42A7-857B-F1930EA4AE74}"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DABA9-39F4-4BF5-9300-EEA255CBFA62}" type="slidenum">
              <a:rPr lang="en-US" smtClean="0"/>
              <a:t>‹#›</a:t>
            </a:fld>
            <a:endParaRPr lang="en-US"/>
          </a:p>
        </p:txBody>
      </p:sp>
    </p:spTree>
    <p:extLst>
      <p:ext uri="{BB962C8B-B14F-4D97-AF65-F5344CB8AC3E}">
        <p14:creationId xmlns:p14="http://schemas.microsoft.com/office/powerpoint/2010/main" val="3806708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E5DA4A-BEE0-42A7-857B-F1930EA4AE74}"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DABA9-39F4-4BF5-9300-EEA255CBFA62}" type="slidenum">
              <a:rPr lang="en-US" smtClean="0"/>
              <a:t>‹#›</a:t>
            </a:fld>
            <a:endParaRPr lang="en-US"/>
          </a:p>
        </p:txBody>
      </p:sp>
    </p:spTree>
    <p:extLst>
      <p:ext uri="{BB962C8B-B14F-4D97-AF65-F5344CB8AC3E}">
        <p14:creationId xmlns:p14="http://schemas.microsoft.com/office/powerpoint/2010/main" val="414700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E5DA4A-BEE0-42A7-857B-F1930EA4AE74}"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DABA9-39F4-4BF5-9300-EEA255CBFA62}" type="slidenum">
              <a:rPr lang="en-US" smtClean="0"/>
              <a:t>‹#›</a:t>
            </a:fld>
            <a:endParaRPr lang="en-US"/>
          </a:p>
        </p:txBody>
      </p:sp>
    </p:spTree>
    <p:extLst>
      <p:ext uri="{BB962C8B-B14F-4D97-AF65-F5344CB8AC3E}">
        <p14:creationId xmlns:p14="http://schemas.microsoft.com/office/powerpoint/2010/main" val="2038968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E5DA4A-BEE0-42A7-857B-F1930EA4AE74}"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CDABA9-39F4-4BF5-9300-EEA255CBFA62}" type="slidenum">
              <a:rPr lang="en-US" smtClean="0"/>
              <a:t>‹#›</a:t>
            </a:fld>
            <a:endParaRPr lang="en-US"/>
          </a:p>
        </p:txBody>
      </p:sp>
    </p:spTree>
    <p:extLst>
      <p:ext uri="{BB962C8B-B14F-4D97-AF65-F5344CB8AC3E}">
        <p14:creationId xmlns:p14="http://schemas.microsoft.com/office/powerpoint/2010/main" val="1169050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E5DA4A-BEE0-42A7-857B-F1930EA4AE74}" type="datetimeFigureOut">
              <a:rPr lang="en-US" smtClean="0"/>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CDABA9-39F4-4BF5-9300-EEA255CBFA62}" type="slidenum">
              <a:rPr lang="en-US" smtClean="0"/>
              <a:t>‹#›</a:t>
            </a:fld>
            <a:endParaRPr lang="en-US"/>
          </a:p>
        </p:txBody>
      </p:sp>
    </p:spTree>
    <p:extLst>
      <p:ext uri="{BB962C8B-B14F-4D97-AF65-F5344CB8AC3E}">
        <p14:creationId xmlns:p14="http://schemas.microsoft.com/office/powerpoint/2010/main" val="2424129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E5DA4A-BEE0-42A7-857B-F1930EA4AE74}" type="datetimeFigureOut">
              <a:rPr lang="en-US" smtClean="0"/>
              <a:t>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CDABA9-39F4-4BF5-9300-EEA255CBFA62}" type="slidenum">
              <a:rPr lang="en-US" smtClean="0"/>
              <a:t>‹#›</a:t>
            </a:fld>
            <a:endParaRPr lang="en-US"/>
          </a:p>
        </p:txBody>
      </p:sp>
    </p:spTree>
    <p:extLst>
      <p:ext uri="{BB962C8B-B14F-4D97-AF65-F5344CB8AC3E}">
        <p14:creationId xmlns:p14="http://schemas.microsoft.com/office/powerpoint/2010/main" val="2094348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E5DA4A-BEE0-42A7-857B-F1930EA4AE74}" type="datetimeFigureOut">
              <a:rPr lang="en-US" smtClean="0"/>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CDABA9-39F4-4BF5-9300-EEA255CBFA62}" type="slidenum">
              <a:rPr lang="en-US" smtClean="0"/>
              <a:t>‹#›</a:t>
            </a:fld>
            <a:endParaRPr lang="en-US"/>
          </a:p>
        </p:txBody>
      </p:sp>
    </p:spTree>
    <p:extLst>
      <p:ext uri="{BB962C8B-B14F-4D97-AF65-F5344CB8AC3E}">
        <p14:creationId xmlns:p14="http://schemas.microsoft.com/office/powerpoint/2010/main" val="406003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E5DA4A-BEE0-42A7-857B-F1930EA4AE74}"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CDABA9-39F4-4BF5-9300-EEA255CBFA62}" type="slidenum">
              <a:rPr lang="en-US" smtClean="0"/>
              <a:t>‹#›</a:t>
            </a:fld>
            <a:endParaRPr lang="en-US"/>
          </a:p>
        </p:txBody>
      </p:sp>
    </p:spTree>
    <p:extLst>
      <p:ext uri="{BB962C8B-B14F-4D97-AF65-F5344CB8AC3E}">
        <p14:creationId xmlns:p14="http://schemas.microsoft.com/office/powerpoint/2010/main" val="620267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E5DA4A-BEE0-42A7-857B-F1930EA4AE74}"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CDABA9-39F4-4BF5-9300-EEA255CBFA62}" type="slidenum">
              <a:rPr lang="en-US" smtClean="0"/>
              <a:t>‹#›</a:t>
            </a:fld>
            <a:endParaRPr lang="en-US"/>
          </a:p>
        </p:txBody>
      </p:sp>
    </p:spTree>
    <p:extLst>
      <p:ext uri="{BB962C8B-B14F-4D97-AF65-F5344CB8AC3E}">
        <p14:creationId xmlns:p14="http://schemas.microsoft.com/office/powerpoint/2010/main" val="34579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7E5DA4A-BEE0-42A7-857B-F1930EA4AE74}" type="datetimeFigureOut">
              <a:rPr lang="en-US" smtClean="0"/>
              <a:t>12/1/2022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9BCDABA9-39F4-4BF5-9300-EEA255CBFA62}" type="slidenum">
              <a:rPr lang="en-US" smtClean="0"/>
              <a:t>‹#›</a:t>
            </a:fld>
            <a:endParaRPr lang="en-US"/>
          </a:p>
        </p:txBody>
      </p:sp>
    </p:spTree>
    <p:extLst>
      <p:ext uri="{BB962C8B-B14F-4D97-AF65-F5344CB8AC3E}">
        <p14:creationId xmlns:p14="http://schemas.microsoft.com/office/powerpoint/2010/main" val="389051848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28D80-2DAC-4B35-98B5-A46D2B5058C8}"/>
              </a:ext>
            </a:extLst>
          </p:cNvPr>
          <p:cNvSpPr>
            <a:spLocks noGrp="1"/>
          </p:cNvSpPr>
          <p:nvPr>
            <p:ph type="ctrTitle"/>
          </p:nvPr>
        </p:nvSpPr>
        <p:spPr>
          <a:xfrm>
            <a:off x="684211" y="685799"/>
            <a:ext cx="11353817" cy="2245937"/>
          </a:xfrm>
        </p:spPr>
        <p:txBody>
          <a:bodyPr>
            <a:normAutofit/>
          </a:bodyPr>
          <a:lstStyle/>
          <a:p>
            <a:pPr algn="ctr"/>
            <a:r>
              <a:rPr lang="en-US" sz="7200" dirty="0">
                <a:solidFill>
                  <a:srgbClr val="002060"/>
                </a:solidFill>
                <a:latin typeface="Arial" panose="020B0604020202020204" pitchFamily="34" charset="0"/>
                <a:cs typeface="Arial" panose="020B0604020202020204" pitchFamily="34" charset="0"/>
              </a:rPr>
              <a:t>ECO-ASSIST</a:t>
            </a:r>
          </a:p>
        </p:txBody>
      </p:sp>
      <p:sp>
        <p:nvSpPr>
          <p:cNvPr id="3" name="Subtitle 2">
            <a:extLst>
              <a:ext uri="{FF2B5EF4-FFF2-40B4-BE49-F238E27FC236}">
                <a16:creationId xmlns:a16="http://schemas.microsoft.com/office/drawing/2014/main" id="{AFF2E1E1-DC3C-4807-83AD-8A55EB333893}"/>
              </a:ext>
            </a:extLst>
          </p:cNvPr>
          <p:cNvSpPr>
            <a:spLocks noGrp="1"/>
          </p:cNvSpPr>
          <p:nvPr>
            <p:ph type="subTitle" idx="1"/>
          </p:nvPr>
        </p:nvSpPr>
        <p:spPr>
          <a:xfrm>
            <a:off x="8389856" y="4649422"/>
            <a:ext cx="5769204" cy="1947333"/>
          </a:xfrm>
        </p:spPr>
        <p:txBody>
          <a:bodyPr>
            <a:normAutofit fontScale="85000" lnSpcReduction="20000"/>
          </a:bodyPr>
          <a:lstStyle/>
          <a:p>
            <a:r>
              <a:rPr lang="en-US" dirty="0"/>
              <a:t> </a:t>
            </a:r>
            <a:r>
              <a:rPr lang="en-US" sz="3000" b="1" dirty="0" err="1"/>
              <a:t>dOt</a:t>
            </a:r>
            <a:r>
              <a:rPr lang="en-US" sz="3000" b="1" dirty="0"/>
              <a:t> </a:t>
            </a:r>
            <a:r>
              <a:rPr lang="en-US" sz="3000" b="1" dirty="0" err="1"/>
              <a:t>cOm</a:t>
            </a:r>
            <a:endParaRPr lang="en-US" sz="3000" b="1" dirty="0"/>
          </a:p>
          <a:p>
            <a:pPr marL="342900" indent="-342900">
              <a:buFont typeface="Arial" panose="020B0604020202020204" pitchFamily="34" charset="0"/>
              <a:buChar char="•"/>
            </a:pPr>
            <a:r>
              <a:rPr lang="en-US" dirty="0" err="1"/>
              <a:t>Ahammed</a:t>
            </a:r>
            <a:r>
              <a:rPr lang="en-US" dirty="0"/>
              <a:t> </a:t>
            </a:r>
            <a:r>
              <a:rPr lang="en-US" dirty="0" err="1"/>
              <a:t>Shibinsha</a:t>
            </a:r>
            <a:r>
              <a:rPr lang="en-US" dirty="0"/>
              <a:t> K.K</a:t>
            </a:r>
          </a:p>
          <a:p>
            <a:pPr marL="342900" indent="-342900">
              <a:buFont typeface="Arial" panose="020B0604020202020204" pitchFamily="34" charset="0"/>
              <a:buChar char="•"/>
            </a:pPr>
            <a:r>
              <a:rPr lang="en-US" dirty="0"/>
              <a:t>Adhil Rumais</a:t>
            </a:r>
          </a:p>
          <a:p>
            <a:pPr marL="342900" indent="-342900">
              <a:buFont typeface="Arial" panose="020B0604020202020204" pitchFamily="34" charset="0"/>
              <a:buChar char="•"/>
            </a:pPr>
            <a:r>
              <a:rPr lang="en-US" dirty="0" err="1"/>
              <a:t>Ankith</a:t>
            </a:r>
            <a:r>
              <a:rPr lang="en-US" dirty="0"/>
              <a:t> P Vinod</a:t>
            </a:r>
          </a:p>
          <a:p>
            <a:pPr marL="342900" indent="-342900">
              <a:buFont typeface="Arial" panose="020B0604020202020204" pitchFamily="34" charset="0"/>
              <a:buChar char="•"/>
            </a:pPr>
            <a:r>
              <a:rPr lang="en-US" dirty="0"/>
              <a:t>Bassam </a:t>
            </a:r>
            <a:r>
              <a:rPr lang="en-US" dirty="0" err="1"/>
              <a:t>Elachola</a:t>
            </a:r>
            <a:endParaRPr lang="en-US" dirty="0"/>
          </a:p>
          <a:p>
            <a:endParaRPr lang="en-US" dirty="0"/>
          </a:p>
        </p:txBody>
      </p:sp>
    </p:spTree>
    <p:extLst>
      <p:ext uri="{BB962C8B-B14F-4D97-AF65-F5344CB8AC3E}">
        <p14:creationId xmlns:p14="http://schemas.microsoft.com/office/powerpoint/2010/main" val="3539070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2050" name="Picture 2" descr="See the source image">
            <a:extLst>
              <a:ext uri="{FF2B5EF4-FFF2-40B4-BE49-F238E27FC236}">
                <a16:creationId xmlns:a16="http://schemas.microsoft.com/office/drawing/2014/main" id="{1DF36AD2-3166-4904-9614-34A6792B8B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953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031F93-EFC8-41B0-BF8D-4EC07E261646}"/>
              </a:ext>
            </a:extLst>
          </p:cNvPr>
          <p:cNvPicPr>
            <a:picLocks noChangeAspect="1"/>
          </p:cNvPicPr>
          <p:nvPr/>
        </p:nvPicPr>
        <p:blipFill>
          <a:blip r:embed="rId2"/>
          <a:stretch>
            <a:fillRect/>
          </a:stretch>
        </p:blipFill>
        <p:spPr>
          <a:xfrm>
            <a:off x="2298658" y="0"/>
            <a:ext cx="7594684" cy="6858000"/>
          </a:xfrm>
          <a:prstGeom prst="rect">
            <a:avLst/>
          </a:prstGeom>
        </p:spPr>
      </p:pic>
      <p:sp>
        <p:nvSpPr>
          <p:cNvPr id="5" name="TextBox 4">
            <a:extLst>
              <a:ext uri="{FF2B5EF4-FFF2-40B4-BE49-F238E27FC236}">
                <a16:creationId xmlns:a16="http://schemas.microsoft.com/office/drawing/2014/main" id="{2658CD55-4403-4D88-9DA5-771EBD27A6FD}"/>
              </a:ext>
            </a:extLst>
          </p:cNvPr>
          <p:cNvSpPr txBox="1"/>
          <p:nvPr/>
        </p:nvSpPr>
        <p:spPr>
          <a:xfrm>
            <a:off x="904973" y="603316"/>
            <a:ext cx="10171522" cy="1815882"/>
          </a:xfrm>
          <a:prstGeom prst="rect">
            <a:avLst/>
          </a:prstGeom>
          <a:noFill/>
        </p:spPr>
        <p:txBody>
          <a:bodyPr wrap="square" rtlCol="0">
            <a:spAutoFit/>
          </a:bodyPr>
          <a:lstStyle/>
          <a:p>
            <a:r>
              <a:rPr lang="en-US" sz="2800" b="0" i="0" dirty="0">
                <a:effectLst/>
                <a:latin typeface="Agency FB" panose="020B0503020202020204" pitchFamily="34" charset="0"/>
              </a:rPr>
              <a:t>Due to rising concerns about the depletion of energy resources and effect of greenhouse gases in the atmosphere causing climate change leading to a </a:t>
            </a:r>
            <a:r>
              <a:rPr lang="en-US" sz="2800" b="0" i="0" dirty="0">
                <a:solidFill>
                  <a:srgbClr val="FFFF00"/>
                </a:solidFill>
                <a:effectLst/>
                <a:latin typeface="Agency FB" panose="020B0503020202020204" pitchFamily="34" charset="0"/>
              </a:rPr>
              <a:t>global sustainable decline</a:t>
            </a:r>
            <a:r>
              <a:rPr lang="en-US" sz="2800" b="0" i="0" dirty="0">
                <a:effectLst/>
                <a:latin typeface="Agency FB" panose="020B0503020202020204" pitchFamily="34" charset="0"/>
              </a:rPr>
              <a:t>, we bring forward an innovation to promote usage of alternate energy sources and control the emission of greenhouse gases at household levels.</a:t>
            </a:r>
            <a:endParaRPr lang="en-US" sz="2800" dirty="0">
              <a:latin typeface="Agency FB" panose="020B0503020202020204" pitchFamily="34" charset="0"/>
            </a:endParaRPr>
          </a:p>
        </p:txBody>
      </p:sp>
    </p:spTree>
    <p:extLst>
      <p:ext uri="{BB962C8B-B14F-4D97-AF65-F5344CB8AC3E}">
        <p14:creationId xmlns:p14="http://schemas.microsoft.com/office/powerpoint/2010/main" val="4207836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4069F19-6300-F2C4-7453-1EFE1354C949}"/>
              </a:ext>
            </a:extLst>
          </p:cNvPr>
          <p:cNvSpPr txBox="1"/>
          <p:nvPr/>
        </p:nvSpPr>
        <p:spPr>
          <a:xfrm>
            <a:off x="458771" y="443060"/>
            <a:ext cx="11274458" cy="4339650"/>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latin typeface="Agency FB" panose="020B0503020202020204" pitchFamily="34" charset="0"/>
              </a:rPr>
              <a:t>We present a reward-based system in which people are incentivized to perform tasks which contribute to sustainable development.</a:t>
            </a:r>
          </a:p>
          <a:p>
            <a:pPr marL="285750" indent="-285750">
              <a:buFont typeface="Arial" panose="020B0604020202020204" pitchFamily="34" charset="0"/>
              <a:buChar char="•"/>
            </a:pPr>
            <a:endParaRPr lang="en-US" sz="2400" dirty="0">
              <a:solidFill>
                <a:schemeClr val="bg1"/>
              </a:solidFill>
              <a:latin typeface="Agency FB" panose="020B0503020202020204" pitchFamily="34" charset="0"/>
            </a:endParaRPr>
          </a:p>
          <a:p>
            <a:pPr marL="285750" indent="-285750">
              <a:buFont typeface="Arial" panose="020B0604020202020204" pitchFamily="34" charset="0"/>
              <a:buChar char="•"/>
            </a:pPr>
            <a:r>
              <a:rPr lang="en-US" sz="2400" dirty="0">
                <a:solidFill>
                  <a:schemeClr val="bg1"/>
                </a:solidFill>
                <a:latin typeface="Agency FB" panose="020B0503020202020204" pitchFamily="34" charset="0"/>
              </a:rPr>
              <a:t>Tasks such as usage of public service systems are to be given points based on the frequency of use. People are not forced but encouraged to opt for public transport which minimizes any inefficient individual travel.</a:t>
            </a:r>
          </a:p>
          <a:p>
            <a:pPr marL="285750" indent="-285750">
              <a:buFont typeface="Arial" panose="020B0604020202020204" pitchFamily="34" charset="0"/>
              <a:buChar char="•"/>
            </a:pPr>
            <a:endParaRPr lang="en-US" sz="2400" dirty="0">
              <a:solidFill>
                <a:schemeClr val="bg1"/>
              </a:solidFill>
              <a:latin typeface="Agency FB" panose="020B0503020202020204" pitchFamily="34" charset="0"/>
            </a:endParaRPr>
          </a:p>
          <a:p>
            <a:pPr marL="285750" indent="-285750">
              <a:buFont typeface="Arial" panose="020B0604020202020204" pitchFamily="34" charset="0"/>
              <a:buChar char="•"/>
            </a:pPr>
            <a:r>
              <a:rPr lang="en-US" sz="2400" dirty="0">
                <a:solidFill>
                  <a:schemeClr val="bg1"/>
                </a:solidFill>
                <a:latin typeface="Agency FB" panose="020B0503020202020204" pitchFamily="34" charset="0"/>
              </a:rPr>
              <a:t>Usage of alternate sources of energy such as biogas plant, solar plants, harnessing wind energy personally etc. are given high priority and maximum points are assigned to the completion of such tasks.</a:t>
            </a:r>
          </a:p>
          <a:p>
            <a:pPr marL="285750" indent="-285750">
              <a:buFont typeface="Arial" panose="020B0604020202020204" pitchFamily="34" charset="0"/>
              <a:buChar char="•"/>
            </a:pPr>
            <a:endParaRPr lang="en-US" sz="2400" dirty="0">
              <a:solidFill>
                <a:schemeClr val="bg1"/>
              </a:solidFill>
              <a:latin typeface="Agency FB" panose="020B0503020202020204" pitchFamily="34" charset="0"/>
            </a:endParaRPr>
          </a:p>
          <a:p>
            <a:pPr marL="285750" indent="-285750">
              <a:buFont typeface="Arial" panose="020B0604020202020204" pitchFamily="34" charset="0"/>
              <a:buChar char="•"/>
            </a:pPr>
            <a:r>
              <a:rPr lang="en-US" sz="2400" dirty="0">
                <a:solidFill>
                  <a:schemeClr val="bg1"/>
                </a:solidFill>
                <a:latin typeface="Agency FB" panose="020B0503020202020204" pitchFamily="34" charset="0"/>
              </a:rPr>
              <a:t>In addition to this, minimizing the electricity usage in homes are also given consideration in our point system.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04660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58AB2-1062-A3BC-C0CA-26143D896EE7}"/>
              </a:ext>
            </a:extLst>
          </p:cNvPr>
          <p:cNvSpPr txBox="1"/>
          <p:nvPr/>
        </p:nvSpPr>
        <p:spPr>
          <a:xfrm>
            <a:off x="339365" y="518474"/>
            <a:ext cx="11557262"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Agency FB" panose="020B0503020202020204" pitchFamily="34" charset="0"/>
              </a:rPr>
              <a:t>Usage of eco-friendly products are also promoted in our interface. Redeem codes are availed in certified products.</a:t>
            </a:r>
          </a:p>
          <a:p>
            <a:pPr marL="342900" indent="-342900">
              <a:buFont typeface="Arial" panose="020B0604020202020204" pitchFamily="34" charset="0"/>
              <a:buChar char="•"/>
            </a:pPr>
            <a:endParaRPr lang="en-US" sz="2400" dirty="0">
              <a:solidFill>
                <a:schemeClr val="bg1"/>
              </a:solidFill>
              <a:latin typeface="Agency FB" panose="020B0503020202020204" pitchFamily="34" charset="0"/>
            </a:endParaRPr>
          </a:p>
          <a:p>
            <a:pPr marL="342900" indent="-342900">
              <a:buFont typeface="Arial" panose="020B0604020202020204" pitchFamily="34" charset="0"/>
              <a:buChar char="•"/>
            </a:pPr>
            <a:r>
              <a:rPr lang="en-US" sz="2400" dirty="0">
                <a:solidFill>
                  <a:schemeClr val="bg1"/>
                </a:solidFill>
                <a:latin typeface="Agency FB" panose="020B0503020202020204" pitchFamily="34" charset="0"/>
              </a:rPr>
              <a:t>The points earned are exchanged for vouchers and gift cards.</a:t>
            </a:r>
          </a:p>
        </p:txBody>
      </p:sp>
    </p:spTree>
    <p:extLst>
      <p:ext uri="{BB962C8B-B14F-4D97-AF65-F5344CB8AC3E}">
        <p14:creationId xmlns:p14="http://schemas.microsoft.com/office/powerpoint/2010/main" val="3777161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A700DF-E7AC-6CA2-5A89-C45A9502BE59}"/>
              </a:ext>
            </a:extLst>
          </p:cNvPr>
          <p:cNvSpPr txBox="1"/>
          <p:nvPr/>
        </p:nvSpPr>
        <p:spPr>
          <a:xfrm>
            <a:off x="452487" y="461913"/>
            <a:ext cx="10152668" cy="584775"/>
          </a:xfrm>
          <a:prstGeom prst="rect">
            <a:avLst/>
          </a:prstGeom>
          <a:noFill/>
        </p:spPr>
        <p:txBody>
          <a:bodyPr wrap="square" rtlCol="0">
            <a:spAutoFit/>
          </a:bodyPr>
          <a:lstStyle/>
          <a:p>
            <a:r>
              <a:rPr lang="en-US" sz="3200" b="1" u="sng" dirty="0">
                <a:latin typeface="+mj-lt"/>
              </a:rPr>
              <a:t>MODE OF EXECUTION</a:t>
            </a:r>
          </a:p>
        </p:txBody>
      </p:sp>
      <p:sp>
        <p:nvSpPr>
          <p:cNvPr id="4" name="TextBox 3">
            <a:extLst>
              <a:ext uri="{FF2B5EF4-FFF2-40B4-BE49-F238E27FC236}">
                <a16:creationId xmlns:a16="http://schemas.microsoft.com/office/drawing/2014/main" id="{79E9C15F-2B50-D499-98F7-9C1601C7CD78}"/>
              </a:ext>
            </a:extLst>
          </p:cNvPr>
          <p:cNvSpPr txBox="1"/>
          <p:nvPr/>
        </p:nvSpPr>
        <p:spPr>
          <a:xfrm>
            <a:off x="537328" y="1564849"/>
            <a:ext cx="11331018"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Agency FB" panose="020B0503020202020204" pitchFamily="34" charset="0"/>
              </a:rPr>
              <a:t>The system is implemented using QR scanners considering the feasibility.</a:t>
            </a:r>
          </a:p>
          <a:p>
            <a:pPr marL="342900" indent="-342900">
              <a:buFont typeface="Arial" panose="020B0604020202020204" pitchFamily="34" charset="0"/>
              <a:buChar char="•"/>
            </a:pPr>
            <a:r>
              <a:rPr lang="en-US" sz="2400" b="1" dirty="0">
                <a:solidFill>
                  <a:srgbClr val="FFC000"/>
                </a:solidFill>
                <a:latin typeface="Agency FB" panose="020B0503020202020204" pitchFamily="34" charset="0"/>
              </a:rPr>
              <a:t>QR scanners </a:t>
            </a:r>
            <a:r>
              <a:rPr lang="en-US" sz="2400" dirty="0">
                <a:solidFill>
                  <a:schemeClr val="bg1"/>
                </a:solidFill>
                <a:latin typeface="Agency FB" panose="020B0503020202020204" pitchFamily="34" charset="0"/>
              </a:rPr>
              <a:t>– Cheapest and most efficient</a:t>
            </a:r>
          </a:p>
          <a:p>
            <a:pPr marL="342900" indent="-342900">
              <a:buFont typeface="Arial" panose="020B0604020202020204" pitchFamily="34" charset="0"/>
              <a:buChar char="•"/>
            </a:pPr>
            <a:endParaRPr lang="en-US" sz="2400" dirty="0">
              <a:latin typeface="Agency FB" panose="020B0503020202020204" pitchFamily="34" charset="0"/>
            </a:endParaRPr>
          </a:p>
          <a:p>
            <a:pPr marL="342900" indent="-342900">
              <a:buFont typeface="Arial" panose="020B0604020202020204" pitchFamily="34" charset="0"/>
              <a:buChar char="•"/>
            </a:pPr>
            <a:r>
              <a:rPr lang="en-US" sz="2400" dirty="0">
                <a:solidFill>
                  <a:schemeClr val="bg1"/>
                </a:solidFill>
                <a:latin typeface="Agency FB" panose="020B0503020202020204" pitchFamily="34" charset="0"/>
              </a:rPr>
              <a:t>The ticket machines of buses are tweaked to introduce a one-time QR code on the bus ticket which can be scanned to add-on to our public transport count.</a:t>
            </a:r>
          </a:p>
          <a:p>
            <a:pPr marL="342900" indent="-342900">
              <a:buFont typeface="Arial" panose="020B0604020202020204" pitchFamily="34" charset="0"/>
              <a:buChar char="•"/>
            </a:pPr>
            <a:endParaRPr lang="en-US" sz="2400" dirty="0">
              <a:latin typeface="Agency FB" panose="020B0503020202020204" pitchFamily="34" charset="0"/>
            </a:endParaRPr>
          </a:p>
          <a:p>
            <a:pPr marL="342900" indent="-342900">
              <a:buFont typeface="Arial" panose="020B0604020202020204" pitchFamily="34" charset="0"/>
              <a:buChar char="•"/>
            </a:pPr>
            <a:endParaRPr lang="en-US" sz="2400" dirty="0">
              <a:latin typeface="Agency FB" panose="020B0503020202020204" pitchFamily="34" charset="0"/>
            </a:endParaRPr>
          </a:p>
          <a:p>
            <a:pPr marL="342900" indent="-342900">
              <a:buFont typeface="Arial" panose="020B0604020202020204" pitchFamily="34" charset="0"/>
              <a:buChar char="•"/>
            </a:pPr>
            <a:endParaRPr lang="en-US" sz="2400" dirty="0">
              <a:latin typeface="Agency FB" panose="020B0503020202020204" pitchFamily="34" charset="0"/>
            </a:endParaRPr>
          </a:p>
          <a:p>
            <a:pPr marL="342900" indent="-342900">
              <a:buFont typeface="Arial" panose="020B0604020202020204" pitchFamily="34" charset="0"/>
              <a:buChar char="•"/>
            </a:pPr>
            <a:endParaRPr lang="en-US" sz="2400" dirty="0">
              <a:latin typeface="Agency FB" panose="020B0503020202020204" pitchFamily="34" charset="0"/>
            </a:endParaRPr>
          </a:p>
        </p:txBody>
      </p:sp>
      <p:pic>
        <p:nvPicPr>
          <p:cNvPr id="1026" name="Picture 2" descr="See the source image">
            <a:extLst>
              <a:ext uri="{FF2B5EF4-FFF2-40B4-BE49-F238E27FC236}">
                <a16:creationId xmlns:a16="http://schemas.microsoft.com/office/drawing/2014/main" id="{00242C56-EE89-6408-1B4E-BF81AF2470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6268" y="2963734"/>
            <a:ext cx="5132453" cy="4034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776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3F4B4F-6330-50DB-962C-C4084BC669F0}"/>
              </a:ext>
            </a:extLst>
          </p:cNvPr>
          <p:cNvSpPr txBox="1"/>
          <p:nvPr/>
        </p:nvSpPr>
        <p:spPr>
          <a:xfrm>
            <a:off x="499621" y="593889"/>
            <a:ext cx="11192758"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Agency FB" panose="020B0503020202020204" pitchFamily="34" charset="0"/>
              </a:rPr>
              <a:t>The alternate energy sources can be linked to the user’s individual eco-assist interface so that the energy generated can be updated at a specified interval to earn more coins.</a:t>
            </a:r>
          </a:p>
          <a:p>
            <a:pPr marL="342900" indent="-342900">
              <a:buFont typeface="Arial" panose="020B0604020202020204" pitchFamily="34" charset="0"/>
              <a:buChar char="•"/>
            </a:pPr>
            <a:endParaRPr lang="en-US" sz="2400" dirty="0">
              <a:solidFill>
                <a:schemeClr val="bg1"/>
              </a:solidFill>
              <a:latin typeface="Agency FB" panose="020B0503020202020204" pitchFamily="34" charset="0"/>
            </a:endParaRPr>
          </a:p>
          <a:p>
            <a:pPr marL="342900" indent="-342900">
              <a:buFont typeface="Arial" panose="020B0604020202020204" pitchFamily="34" charset="0"/>
              <a:buChar char="•"/>
            </a:pPr>
            <a:r>
              <a:rPr lang="en-US" sz="2400" dirty="0">
                <a:solidFill>
                  <a:schemeClr val="bg1"/>
                </a:solidFill>
                <a:latin typeface="Agency FB" panose="020B0503020202020204" pitchFamily="34" charset="0"/>
              </a:rPr>
              <a:t>Certified eco-friendly products are also given a redeem code inside the product to encourage the consumers’ preference towards these products rather than harmful ones.</a:t>
            </a:r>
          </a:p>
          <a:p>
            <a:pPr marL="342900" indent="-342900">
              <a:buFont typeface="Arial" panose="020B0604020202020204" pitchFamily="34" charset="0"/>
              <a:buChar char="•"/>
            </a:pPr>
            <a:endParaRPr lang="en-US" sz="2400" dirty="0">
              <a:solidFill>
                <a:schemeClr val="bg1"/>
              </a:solidFill>
              <a:latin typeface="Agency FB" panose="020B0503020202020204" pitchFamily="34" charset="0"/>
            </a:endParaRPr>
          </a:p>
          <a:p>
            <a:pPr marL="342900" indent="-342900">
              <a:buFont typeface="Arial" panose="020B0604020202020204" pitchFamily="34" charset="0"/>
              <a:buChar char="•"/>
            </a:pPr>
            <a:r>
              <a:rPr lang="en-US" sz="2400" dirty="0">
                <a:solidFill>
                  <a:schemeClr val="bg1"/>
                </a:solidFill>
                <a:latin typeface="Agency FB" panose="020B0503020202020204" pitchFamily="34" charset="0"/>
              </a:rPr>
              <a:t>Data pertaining to the electricity usage can also be linked to this interface to avail points if eligible, that is, if the usage is below the specified limit.</a:t>
            </a:r>
          </a:p>
          <a:p>
            <a:pPr marL="342900" indent="-342900">
              <a:buFont typeface="Arial" panose="020B0604020202020204" pitchFamily="34" charset="0"/>
              <a:buChar char="•"/>
            </a:pPr>
            <a:endParaRPr lang="en-US" sz="2400" dirty="0">
              <a:solidFill>
                <a:schemeClr val="bg1"/>
              </a:solidFill>
              <a:latin typeface="Agency FB" panose="020B0503020202020204" pitchFamily="34" charset="0"/>
            </a:endParaRPr>
          </a:p>
          <a:p>
            <a:pPr marL="342900" indent="-342900">
              <a:buFont typeface="Arial" panose="020B0604020202020204" pitchFamily="34" charset="0"/>
              <a:buChar char="•"/>
            </a:pPr>
            <a:endParaRPr lang="en-US" sz="2400" dirty="0">
              <a:solidFill>
                <a:schemeClr val="bg1"/>
              </a:solidFill>
              <a:latin typeface="Agency FB" panose="020B0503020202020204" pitchFamily="34" charset="0"/>
            </a:endParaRPr>
          </a:p>
          <a:p>
            <a:pPr marL="342900" indent="-342900">
              <a:buFont typeface="Arial" panose="020B0604020202020204" pitchFamily="34" charset="0"/>
              <a:buChar char="•"/>
            </a:pPr>
            <a:endParaRPr lang="en-US" sz="2400" dirty="0">
              <a:solidFill>
                <a:schemeClr val="bg1"/>
              </a:solidFill>
              <a:latin typeface="Agency FB" panose="020B0503020202020204" pitchFamily="34" charset="0"/>
            </a:endParaRPr>
          </a:p>
          <a:p>
            <a:pPr marL="342900" indent="-342900">
              <a:buFont typeface="Arial" panose="020B0604020202020204" pitchFamily="34" charset="0"/>
              <a:buChar char="•"/>
            </a:pPr>
            <a:endParaRPr lang="en-US" sz="24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1130669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02BECF-D0C3-E220-B47A-6A0FEBA60E32}"/>
              </a:ext>
            </a:extLst>
          </p:cNvPr>
          <p:cNvSpPr txBox="1"/>
          <p:nvPr/>
        </p:nvSpPr>
        <p:spPr>
          <a:xfrm>
            <a:off x="452487" y="367645"/>
            <a:ext cx="5910606" cy="707886"/>
          </a:xfrm>
          <a:prstGeom prst="rect">
            <a:avLst/>
          </a:prstGeom>
          <a:noFill/>
        </p:spPr>
        <p:txBody>
          <a:bodyPr wrap="square" rtlCol="0">
            <a:spAutoFit/>
          </a:bodyPr>
          <a:lstStyle/>
          <a:p>
            <a:r>
              <a:rPr lang="en-US" sz="4000" b="1" u="sng" dirty="0">
                <a:solidFill>
                  <a:schemeClr val="bg1"/>
                </a:solidFill>
                <a:latin typeface="Bahnschrift SemiBold" panose="020B0502040204020203" pitchFamily="34" charset="0"/>
              </a:rPr>
              <a:t>BUSINESS MODEL</a:t>
            </a:r>
          </a:p>
        </p:txBody>
      </p:sp>
      <p:sp>
        <p:nvSpPr>
          <p:cNvPr id="3" name="TextBox 2">
            <a:extLst>
              <a:ext uri="{FF2B5EF4-FFF2-40B4-BE49-F238E27FC236}">
                <a16:creationId xmlns:a16="http://schemas.microsoft.com/office/drawing/2014/main" id="{745ED474-1901-0BA5-AD9E-5FCDB6D9A315}"/>
              </a:ext>
            </a:extLst>
          </p:cNvPr>
          <p:cNvSpPr txBox="1"/>
          <p:nvPr/>
        </p:nvSpPr>
        <p:spPr>
          <a:xfrm>
            <a:off x="452487" y="1470581"/>
            <a:ext cx="11236751"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gency FB" panose="020B0503020202020204" pitchFamily="34" charset="0"/>
              </a:rPr>
              <a:t>Highly feasible – No installation of external devices required.</a:t>
            </a:r>
          </a:p>
          <a:p>
            <a:pPr marL="342900" indent="-342900">
              <a:buFont typeface="Arial" panose="020B0604020202020204" pitchFamily="34" charset="0"/>
              <a:buChar char="•"/>
            </a:pPr>
            <a:endParaRPr lang="en-US" sz="2400" dirty="0">
              <a:latin typeface="Agency FB" panose="020B0503020202020204" pitchFamily="34" charset="0"/>
            </a:endParaRPr>
          </a:p>
          <a:p>
            <a:pPr marL="342900" indent="-342900">
              <a:buFont typeface="Arial" panose="020B0604020202020204" pitchFamily="34" charset="0"/>
              <a:buChar char="•"/>
            </a:pPr>
            <a:r>
              <a:rPr lang="en-US" sz="2400" dirty="0">
                <a:latin typeface="Agency FB" panose="020B0503020202020204" pitchFamily="34" charset="0"/>
              </a:rPr>
              <a:t>People earn incentives for the tasks they normally perform - get more interested.</a:t>
            </a:r>
          </a:p>
          <a:p>
            <a:pPr marL="342900" indent="-342900">
              <a:buFont typeface="Arial" panose="020B0604020202020204" pitchFamily="34" charset="0"/>
              <a:buChar char="•"/>
            </a:pPr>
            <a:endParaRPr lang="en-US" sz="2400" dirty="0">
              <a:latin typeface="Agency FB" panose="020B0503020202020204" pitchFamily="34" charset="0"/>
            </a:endParaRPr>
          </a:p>
          <a:p>
            <a:pPr marL="342900" indent="-342900">
              <a:buFont typeface="Arial" panose="020B0604020202020204" pitchFamily="34" charset="0"/>
              <a:buChar char="•"/>
            </a:pPr>
            <a:r>
              <a:rPr lang="en-US" sz="2400" dirty="0">
                <a:latin typeface="Agency FB" panose="020B0503020202020204" pitchFamily="34" charset="0"/>
              </a:rPr>
              <a:t>Involves a competitive system wherein the weekly scores of friends are compared and displayed – more involvement.</a:t>
            </a:r>
          </a:p>
        </p:txBody>
      </p:sp>
    </p:spTree>
    <p:extLst>
      <p:ext uri="{BB962C8B-B14F-4D97-AF65-F5344CB8AC3E}">
        <p14:creationId xmlns:p14="http://schemas.microsoft.com/office/powerpoint/2010/main" val="2661583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E7DE57-E9D7-6F64-1055-EAD62A450C9A}"/>
              </a:ext>
            </a:extLst>
          </p:cNvPr>
          <p:cNvSpPr txBox="1"/>
          <p:nvPr/>
        </p:nvSpPr>
        <p:spPr>
          <a:xfrm>
            <a:off x="471340" y="527901"/>
            <a:ext cx="11161336"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gency FB" panose="020B0503020202020204" pitchFamily="34" charset="0"/>
              </a:rPr>
              <a:t>To introduce the QR code tweak in buses, an introductory offer is to be provided to the bus owners which will benefit them.</a:t>
            </a:r>
          </a:p>
          <a:p>
            <a:pPr marL="342900" indent="-342900">
              <a:buFont typeface="Arial" panose="020B0604020202020204" pitchFamily="34" charset="0"/>
              <a:buChar char="•"/>
            </a:pPr>
            <a:endParaRPr lang="en-US" sz="2400" dirty="0">
              <a:latin typeface="Agency FB" panose="020B0503020202020204" pitchFamily="34" charset="0"/>
            </a:endParaRPr>
          </a:p>
          <a:p>
            <a:pPr marL="342900" indent="-342900">
              <a:buFont typeface="Arial" panose="020B0604020202020204" pitchFamily="34" charset="0"/>
              <a:buChar char="•"/>
            </a:pPr>
            <a:r>
              <a:rPr lang="en-US" sz="2400" dirty="0">
                <a:latin typeface="Agency FB" panose="020B0503020202020204" pitchFamily="34" charset="0"/>
              </a:rPr>
              <a:t>Less fraudulent thoughts as sensitive information are not collected.</a:t>
            </a:r>
          </a:p>
          <a:p>
            <a:pPr marL="342900" indent="-342900">
              <a:buFont typeface="Arial" panose="020B0604020202020204" pitchFamily="34" charset="0"/>
              <a:buChar char="•"/>
            </a:pPr>
            <a:endParaRPr lang="en-US" sz="2400" dirty="0">
              <a:latin typeface="Agency FB" panose="020B0503020202020204" pitchFamily="34" charset="0"/>
            </a:endParaRPr>
          </a:p>
          <a:p>
            <a:pPr marL="342900" indent="-342900">
              <a:buFont typeface="Arial" panose="020B0604020202020204" pitchFamily="34" charset="0"/>
              <a:buChar char="•"/>
            </a:pPr>
            <a:r>
              <a:rPr lang="en-US" sz="2400" dirty="0">
                <a:latin typeface="Agency FB" panose="020B0503020202020204" pitchFamily="34" charset="0"/>
              </a:rPr>
              <a:t>Companies are attracted as the vouchers provided is a considerable contribution to their advertising.</a:t>
            </a:r>
          </a:p>
          <a:p>
            <a:pPr marL="342900" indent="-342900">
              <a:buFont typeface="Arial" panose="020B0604020202020204" pitchFamily="34" charset="0"/>
              <a:buChar char="•"/>
            </a:pPr>
            <a:endParaRPr lang="en-US" sz="2400" dirty="0">
              <a:latin typeface="Agency FB" panose="020B0503020202020204" pitchFamily="34" charset="0"/>
            </a:endParaRPr>
          </a:p>
          <a:p>
            <a:pPr marL="342900" indent="-342900">
              <a:buFont typeface="Arial" panose="020B0604020202020204" pitchFamily="34" charset="0"/>
              <a:buChar char="•"/>
            </a:pPr>
            <a:r>
              <a:rPr lang="en-US" sz="2400" dirty="0">
                <a:latin typeface="Agency FB" panose="020B0503020202020204" pitchFamily="34" charset="0"/>
              </a:rPr>
              <a:t>More companies might turn to eco-friendly materials to be entitled with the redeem codes to increase their sales.</a:t>
            </a:r>
          </a:p>
          <a:p>
            <a:endParaRPr lang="en-US" sz="2400" dirty="0">
              <a:latin typeface="Agency FB" panose="020B0503020202020204" pitchFamily="34" charset="0"/>
            </a:endParaRPr>
          </a:p>
        </p:txBody>
      </p:sp>
    </p:spTree>
    <p:extLst>
      <p:ext uri="{BB962C8B-B14F-4D97-AF65-F5344CB8AC3E}">
        <p14:creationId xmlns:p14="http://schemas.microsoft.com/office/powerpoint/2010/main" val="1616082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B3229-B50A-4316-BE16-7F52948EF535}"/>
              </a:ext>
            </a:extLst>
          </p:cNvPr>
          <p:cNvSpPr txBox="1"/>
          <p:nvPr/>
        </p:nvSpPr>
        <p:spPr>
          <a:xfrm>
            <a:off x="439917" y="1564849"/>
            <a:ext cx="11312165" cy="3785652"/>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solidFill>
                  <a:srgbClr val="222222"/>
                </a:solidFill>
                <a:latin typeface="Agency FB" panose="020B0503020202020204" pitchFamily="34" charset="0"/>
              </a:rPr>
              <a:t>A</a:t>
            </a:r>
            <a:r>
              <a:rPr lang="en-US" sz="2400" b="0" i="0" dirty="0">
                <a:solidFill>
                  <a:srgbClr val="222222"/>
                </a:solidFill>
                <a:effectLst/>
                <a:latin typeface="Agency FB" panose="020B0503020202020204" pitchFamily="34" charset="0"/>
              </a:rPr>
              <a:t>n interface which analyses the carbon footprint and other emission data for each household. </a:t>
            </a:r>
          </a:p>
          <a:p>
            <a:pPr marL="342900" indent="-342900" algn="l">
              <a:buFont typeface="Arial" panose="020B0604020202020204" pitchFamily="34" charset="0"/>
              <a:buChar char="•"/>
            </a:pPr>
            <a:endParaRPr lang="en-US" sz="2400" b="0" i="0" dirty="0">
              <a:solidFill>
                <a:srgbClr val="222222"/>
              </a:solidFill>
              <a:effectLst/>
              <a:latin typeface="Agency FB" panose="020B0503020202020204" pitchFamily="34" charset="0"/>
            </a:endParaRPr>
          </a:p>
          <a:p>
            <a:pPr marL="342900" indent="-342900" algn="l">
              <a:buFont typeface="Arial" panose="020B0604020202020204" pitchFamily="34" charset="0"/>
              <a:buChar char="•"/>
            </a:pPr>
            <a:r>
              <a:rPr lang="en-US" sz="2400" dirty="0">
                <a:solidFill>
                  <a:srgbClr val="222222"/>
                </a:solidFill>
                <a:latin typeface="Agency FB" panose="020B0503020202020204" pitchFamily="34" charset="0"/>
              </a:rPr>
              <a:t>The recommended carbon footprint level can be indicated by the app in comparison with the user’s footprint to generate and awareness.</a:t>
            </a:r>
            <a:r>
              <a:rPr lang="en-US" sz="2400" b="0" i="0" dirty="0">
                <a:solidFill>
                  <a:srgbClr val="222222"/>
                </a:solidFill>
                <a:effectLst/>
                <a:latin typeface="Agency FB" panose="020B0503020202020204" pitchFamily="34" charset="0"/>
              </a:rPr>
              <a:t> </a:t>
            </a:r>
          </a:p>
          <a:p>
            <a:pPr marL="342900" indent="-342900" algn="l">
              <a:buFont typeface="Arial" panose="020B0604020202020204" pitchFamily="34" charset="0"/>
              <a:buChar char="•"/>
            </a:pPr>
            <a:endParaRPr lang="en-US" sz="2400" dirty="0">
              <a:solidFill>
                <a:srgbClr val="222222"/>
              </a:solidFill>
              <a:latin typeface="Agency FB" panose="020B0503020202020204" pitchFamily="34" charset="0"/>
            </a:endParaRPr>
          </a:p>
          <a:p>
            <a:pPr marL="342900" indent="-342900" algn="l">
              <a:buFont typeface="Arial" panose="020B0604020202020204" pitchFamily="34" charset="0"/>
              <a:buChar char="•"/>
            </a:pPr>
            <a:r>
              <a:rPr lang="en-US" sz="2400" dirty="0">
                <a:solidFill>
                  <a:srgbClr val="222222"/>
                </a:solidFill>
                <a:latin typeface="Agency FB" panose="020B0503020202020204" pitchFamily="34" charset="0"/>
              </a:rPr>
              <a:t>The coins earned will be harshly restricted if the person exceeds the recommended levels.</a:t>
            </a:r>
            <a:endParaRPr lang="en-US" sz="2400" b="0" i="0" dirty="0">
              <a:solidFill>
                <a:srgbClr val="222222"/>
              </a:solidFill>
              <a:effectLst/>
              <a:latin typeface="Agency FB" panose="020B0503020202020204" pitchFamily="34" charset="0"/>
            </a:endParaRPr>
          </a:p>
          <a:p>
            <a:pPr marL="342900" indent="-342900" algn="l">
              <a:buFont typeface="Arial" panose="020B0604020202020204" pitchFamily="34" charset="0"/>
              <a:buChar char="•"/>
            </a:pPr>
            <a:endParaRPr lang="en-US" sz="2400" dirty="0">
              <a:solidFill>
                <a:srgbClr val="222222"/>
              </a:solidFill>
              <a:latin typeface="Agency FB" panose="020B0503020202020204" pitchFamily="34" charset="0"/>
            </a:endParaRPr>
          </a:p>
          <a:p>
            <a:pPr marL="342900" indent="-342900" algn="l">
              <a:buFont typeface="Arial" panose="020B0604020202020204" pitchFamily="34" charset="0"/>
              <a:buChar char="•"/>
            </a:pPr>
            <a:r>
              <a:rPr lang="en-US" sz="2400" b="0" i="0" dirty="0">
                <a:solidFill>
                  <a:srgbClr val="222222"/>
                </a:solidFill>
                <a:effectLst/>
                <a:latin typeface="Agency FB" panose="020B0503020202020204" pitchFamily="34" charset="0"/>
              </a:rPr>
              <a:t>Considering the future, we can replace the incentives and rewards by the NFT system, in which the users receive digital currencies and NFTs.</a:t>
            </a:r>
          </a:p>
          <a:p>
            <a:pPr marL="342900" indent="-342900" algn="l">
              <a:buFont typeface="Arial" panose="020B0604020202020204" pitchFamily="34" charset="0"/>
              <a:buChar char="•"/>
            </a:pPr>
            <a:endParaRPr lang="en-US" sz="2400" b="0" i="0" dirty="0">
              <a:solidFill>
                <a:srgbClr val="222222"/>
              </a:solidFill>
              <a:effectLst/>
              <a:latin typeface="Agency FB" panose="020B0503020202020204" pitchFamily="34" charset="0"/>
            </a:endParaRPr>
          </a:p>
        </p:txBody>
      </p:sp>
      <p:sp>
        <p:nvSpPr>
          <p:cNvPr id="2" name="TextBox 1">
            <a:extLst>
              <a:ext uri="{FF2B5EF4-FFF2-40B4-BE49-F238E27FC236}">
                <a16:creationId xmlns:a16="http://schemas.microsoft.com/office/drawing/2014/main" id="{0C337583-6321-A4B2-452A-EBD859FB16DD}"/>
              </a:ext>
            </a:extLst>
          </p:cNvPr>
          <p:cNvSpPr txBox="1"/>
          <p:nvPr/>
        </p:nvSpPr>
        <p:spPr>
          <a:xfrm flipH="1">
            <a:off x="439917" y="399504"/>
            <a:ext cx="7102189" cy="769441"/>
          </a:xfrm>
          <a:prstGeom prst="rect">
            <a:avLst/>
          </a:prstGeom>
          <a:noFill/>
        </p:spPr>
        <p:txBody>
          <a:bodyPr wrap="square" rtlCol="0">
            <a:spAutoFit/>
          </a:bodyPr>
          <a:lstStyle/>
          <a:p>
            <a:pPr algn="r"/>
            <a:r>
              <a:rPr lang="en-US" sz="4400" b="1" u="sng" dirty="0">
                <a:solidFill>
                  <a:schemeClr val="bg1"/>
                </a:solidFill>
                <a:latin typeface="Bahnschrift SemiBold" panose="020B0502040204020203" pitchFamily="34" charset="0"/>
              </a:rPr>
              <a:t>PHASE – 2</a:t>
            </a:r>
          </a:p>
        </p:txBody>
      </p:sp>
    </p:spTree>
    <p:extLst>
      <p:ext uri="{BB962C8B-B14F-4D97-AF65-F5344CB8AC3E}">
        <p14:creationId xmlns:p14="http://schemas.microsoft.com/office/powerpoint/2010/main" val="98983229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
  <TotalTime>258</TotalTime>
  <Words>541</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Agency FB</vt:lpstr>
      <vt:lpstr>Arial</vt:lpstr>
      <vt:lpstr>Bahnschrift SemiBold</vt:lpstr>
      <vt:lpstr>Century Gothic</vt:lpstr>
      <vt:lpstr>Wingdings 3</vt:lpstr>
      <vt:lpstr>Slice</vt:lpstr>
      <vt:lpstr>ECO-ASSIST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Adhil Rumais</dc:creator>
  <cp:lastModifiedBy>Adhil Rumais</cp:lastModifiedBy>
  <cp:revision>13</cp:revision>
  <dcterms:created xsi:type="dcterms:W3CDTF">2022-12-01T06:58:03Z</dcterms:created>
  <dcterms:modified xsi:type="dcterms:W3CDTF">2022-12-02T05:20:33Z</dcterms:modified>
</cp:coreProperties>
</file>