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6" r:id="rId13"/>
    <p:sldId id="1297" r:id="rId14"/>
    <p:sldId id="1298" r:id="rId15"/>
    <p:sldId id="1299" r:id="rId16"/>
    <p:sldId id="1295"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898" y="91"/>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ABEDC558-8BA5-B7A2-4F11-9343B59B2528}"/>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5C349F4-446F-EF2D-EDBA-2FC7F87282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75B55B2-5DCB-1B27-E230-94E95B4C9A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8824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NEWS AGGREGATOR</a:t>
            </a:r>
          </a:p>
          <a:p>
            <a:r>
              <a:rPr lang="en-US" sz="2800" b="1" dirty="0">
                <a:solidFill>
                  <a:srgbClr val="161D23"/>
                </a:solidFill>
              </a:rPr>
              <a:t>USING DJANGO FRAMEWORK</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CAPSTONE PROJECT SHOWCASE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ANKIT SHARAN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STU659949545af3c1704544596</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KIIT-DU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250132" y="1167779"/>
            <a:ext cx="8669015"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BFD8D47-5D1F-E3C3-440C-43E8A873686D}"/>
              </a:ext>
            </a:extLst>
          </p:cNvPr>
          <p:cNvSpPr txBox="1"/>
          <p:nvPr/>
        </p:nvSpPr>
        <p:spPr>
          <a:xfrm>
            <a:off x="449705" y="1231985"/>
            <a:ext cx="6443896"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This model will store information about individual news articles collected from various sources.</a:t>
            </a:r>
          </a:p>
          <a:p>
            <a:r>
              <a:rPr lang="en-US" sz="2000" dirty="0">
                <a:latin typeface="Times New Roman" panose="02020603050405020304" pitchFamily="18" charset="0"/>
                <a:cs typeface="Times New Roman" panose="02020603050405020304" pitchFamily="18" charset="0"/>
              </a:rPr>
              <a:t>Attributes could include:</a:t>
            </a:r>
          </a:p>
          <a:p>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The headline of the news article.</a:t>
            </a:r>
          </a:p>
          <a:p>
            <a:r>
              <a:rPr lang="en-US" sz="2000" b="1" dirty="0">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The complete URL of the article on the source website.</a:t>
            </a:r>
          </a:p>
          <a:p>
            <a:r>
              <a:rPr lang="en-US" sz="2000" b="1" dirty="0">
                <a:latin typeface="Times New Roman" panose="02020603050405020304" pitchFamily="18" charset="0"/>
                <a:cs typeface="Times New Roman" panose="02020603050405020304" pitchFamily="18" charset="0"/>
              </a:rPr>
              <a:t>image logo url: </a:t>
            </a:r>
            <a:r>
              <a:rPr lang="en-US" sz="2000" dirty="0">
                <a:latin typeface="Times New Roman" panose="02020603050405020304" pitchFamily="18" charset="0"/>
                <a:cs typeface="Times New Roman" panose="02020603050405020304" pitchFamily="18" charset="0"/>
              </a:rPr>
              <a:t>The URL of the image stored in host website.</a:t>
            </a:r>
          </a:p>
          <a:p>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rPr>
              <a:t>A link to the News Source model it belongs to.</a:t>
            </a:r>
          </a:p>
          <a:p>
            <a:r>
              <a:rPr lang="en-US" sz="2000" b="1" dirty="0">
                <a:latin typeface="Times New Roman" panose="02020603050405020304" pitchFamily="18" charset="0"/>
                <a:cs typeface="Times New Roman" panose="02020603050405020304" pitchFamily="18" charset="0"/>
              </a:rPr>
              <a:t>category: </a:t>
            </a:r>
            <a:r>
              <a:rPr lang="en-US" sz="2000" dirty="0">
                <a:latin typeface="Times New Roman" panose="02020603050405020304" pitchFamily="18" charset="0"/>
                <a:cs typeface="Times New Roman" panose="02020603050405020304" pitchFamily="18" charset="0"/>
              </a:rPr>
              <a:t>A category for the article (e.g., "Politics", "Technology", "Sports").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2BD29B3-757B-A8CB-F37C-D6AC0AA9D65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EF81314-0C54-2F14-951A-1A71F9DFCDA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233B462D-7B60-A572-547F-11DFB981579A}"/>
              </a:ext>
            </a:extLst>
          </p:cNvPr>
          <p:cNvSpPr/>
          <p:nvPr/>
        </p:nvSpPr>
        <p:spPr>
          <a:xfrm>
            <a:off x="250132" y="1167779"/>
            <a:ext cx="8669015"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0D94C7B-F0DD-9488-4084-DAB3A866C31A}"/>
              </a:ext>
            </a:extLst>
          </p:cNvPr>
          <p:cNvSpPr txBox="1"/>
          <p:nvPr/>
        </p:nvSpPr>
        <p:spPr>
          <a:xfrm>
            <a:off x="449705" y="1231985"/>
            <a:ext cx="644389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SCREENSHOTS:-</a:t>
            </a:r>
          </a:p>
        </p:txBody>
      </p:sp>
      <p:pic>
        <p:nvPicPr>
          <p:cNvPr id="3" name="Picture 2">
            <a:extLst>
              <a:ext uri="{FF2B5EF4-FFF2-40B4-BE49-F238E27FC236}">
                <a16:creationId xmlns:a16="http://schemas.microsoft.com/office/drawing/2014/main" id="{B6D45F18-88D4-F740-991B-5C6DC6843BFB}"/>
              </a:ext>
            </a:extLst>
          </p:cNvPr>
          <p:cNvPicPr>
            <a:picLocks noChangeAspect="1"/>
          </p:cNvPicPr>
          <p:nvPr/>
        </p:nvPicPr>
        <p:blipFill>
          <a:blip r:embed="rId3"/>
          <a:stretch>
            <a:fillRect/>
          </a:stretch>
        </p:blipFill>
        <p:spPr>
          <a:xfrm>
            <a:off x="389744" y="1696302"/>
            <a:ext cx="4182256" cy="2763516"/>
          </a:xfrm>
          <a:prstGeom prst="rect">
            <a:avLst/>
          </a:prstGeom>
        </p:spPr>
      </p:pic>
      <p:pic>
        <p:nvPicPr>
          <p:cNvPr id="7" name="Picture 6">
            <a:extLst>
              <a:ext uri="{FF2B5EF4-FFF2-40B4-BE49-F238E27FC236}">
                <a16:creationId xmlns:a16="http://schemas.microsoft.com/office/drawing/2014/main" id="{34678EE0-018D-541A-9C80-6E302A6C8B49}"/>
              </a:ext>
            </a:extLst>
          </p:cNvPr>
          <p:cNvPicPr>
            <a:picLocks noChangeAspect="1"/>
          </p:cNvPicPr>
          <p:nvPr/>
        </p:nvPicPr>
        <p:blipFill>
          <a:blip r:embed="rId4"/>
          <a:stretch>
            <a:fillRect/>
          </a:stretch>
        </p:blipFill>
        <p:spPr>
          <a:xfrm>
            <a:off x="4572001" y="1711558"/>
            <a:ext cx="4347146" cy="2860324"/>
          </a:xfrm>
          <a:prstGeom prst="rect">
            <a:avLst/>
          </a:prstGeom>
        </p:spPr>
      </p:pic>
    </p:spTree>
    <p:extLst>
      <p:ext uri="{BB962C8B-B14F-4D97-AF65-F5344CB8AC3E}">
        <p14:creationId xmlns:p14="http://schemas.microsoft.com/office/powerpoint/2010/main" val="56437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754874"/>
          </a:xfrm>
          <a:prstGeom prst="rect">
            <a:avLst/>
          </a:prstGeom>
          <a:noFill/>
        </p:spPr>
        <p:txBody>
          <a:bodyPr wrap="square" rtlCol="0">
            <a:spAutoFit/>
          </a:bodyPr>
          <a:lstStyle/>
          <a:p>
            <a:pPr>
              <a:spcAft>
                <a:spcPts val="800"/>
              </a:spcAft>
            </a:pPr>
            <a:r>
              <a:rPr lang="en-US" b="1" i="0" dirty="0">
                <a:solidFill>
                  <a:schemeClr val="tx1"/>
                </a:solidFill>
                <a:effectLst/>
                <a:latin typeface="Söhne"/>
              </a:rPr>
              <a:t>In conclusion, the development of a news aggregator using the Django framework has been a valuable experience that has resulted in a functional and efficient platform for aggregating and presenting news content. Through the implementation of Django's powerful features such as ORM for database management, templating for frontend design, and authentication for user management, we were able to create a robust application that meets the core requirements of a news aggregator. Ultimately, using Django to build a news aggregator has been a gratifying project that demonstrates the framework's ability to create scalable and dynamic online applications. The news aggregator has the potential to become a go-to resource for consumers looking for well chosen and current news content from a variety of sources with ongoing updates and improvements.</a:t>
            </a:r>
            <a:endParaRPr lang="en-US" b="1" dirty="0">
              <a:solidFill>
                <a:schemeClr val="tx1"/>
              </a:solidFill>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NEWS AGGREGATOR USING DJANGO FRAMEWORK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chemeClr val="tx1"/>
                    </a:solidFill>
                    <a:effectLst/>
                    <a:latin typeface="Google Sans"/>
                  </a:rPr>
                  <a:t>What is a news aggregator? </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chemeClr val="tx1"/>
                    </a:solidFill>
                    <a:effectLst/>
                    <a:latin typeface="Google Sans"/>
                  </a:rPr>
                  <a:t>Benefits of using a news aggregator (e.g., saves time, personalized content, diverse perspectives)</a:t>
                </a:r>
              </a:p>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chemeClr val="tx1"/>
                    </a:solidFill>
                    <a:effectLst/>
                    <a:latin typeface="Google Sans"/>
                  </a:rPr>
                  <a:t>Introduction of Django framework (benefits for building news aggregator)</a:t>
                </a:r>
              </a:p>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b="0" i="0" dirty="0">
                    <a:solidFill>
                      <a:schemeClr val="tx1"/>
                    </a:solidFill>
                    <a:effectLst/>
                    <a:latin typeface="Google Sans"/>
                  </a:rPr>
                  <a:t>Overview of the presentation </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893100"/>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1"/>
                </a:solidFill>
                <a:effectLst/>
                <a:latin typeface="Google Sans"/>
              </a:rPr>
              <a:t>Information overload in the digital age</a:t>
            </a:r>
          </a:p>
          <a:p>
            <a:pPr algn="l">
              <a:buFont typeface="Arial" panose="020B0604020202020204" pitchFamily="34" charset="0"/>
              <a:buChar char="•"/>
            </a:pPr>
            <a:r>
              <a:rPr lang="en-US" sz="2400" b="0" i="0" dirty="0">
                <a:solidFill>
                  <a:schemeClr val="tx1"/>
                </a:solidFill>
                <a:effectLst/>
                <a:latin typeface="Google Sans"/>
              </a:rPr>
              <a:t>Difficulty in keeping up with diverse news sources</a:t>
            </a:r>
          </a:p>
          <a:p>
            <a:pPr algn="l">
              <a:buFont typeface="Arial" panose="020B0604020202020204" pitchFamily="34" charset="0"/>
              <a:buChar char="•"/>
            </a:pPr>
            <a:r>
              <a:rPr lang="en-US" sz="2400" b="0" i="0" dirty="0">
                <a:solidFill>
                  <a:schemeClr val="tx1"/>
                </a:solidFill>
                <a:effectLst/>
                <a:latin typeface="Google Sans"/>
              </a:rPr>
              <a:t>Time inefficiencies in browsing multiple news websites</a:t>
            </a:r>
          </a:p>
          <a:p>
            <a:pPr algn="l">
              <a:buFont typeface="Arial" panose="020B0604020202020204" pitchFamily="34" charset="0"/>
              <a:buChar char="•"/>
            </a:pPr>
            <a:r>
              <a:rPr lang="en-US" sz="2400" b="0" i="0" dirty="0">
                <a:solidFill>
                  <a:schemeClr val="tx1"/>
                </a:solidFill>
                <a:effectLst/>
                <a:latin typeface="Google Sans"/>
              </a:rPr>
              <a:t>Lack of a personalized news experience</a:t>
            </a:r>
          </a:p>
          <a:p>
            <a:pPr>
              <a:spcAft>
                <a:spcPts val="800"/>
              </a:spcAft>
            </a:pP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908762"/>
          </a:xfrm>
          <a:prstGeom prst="rect">
            <a:avLst/>
          </a:prstGeom>
          <a:noFill/>
        </p:spPr>
        <p:txBody>
          <a:bodyPr wrap="square" rtlCol="0">
            <a:spAutoFit/>
          </a:bodyPr>
          <a:lstStyle/>
          <a:p>
            <a:pPr algn="l"/>
            <a:r>
              <a:rPr lang="en-US" sz="1800" b="1" i="0" dirty="0">
                <a:solidFill>
                  <a:schemeClr val="tx1"/>
                </a:solidFill>
                <a:effectLst/>
                <a:latin typeface="Google Sans"/>
              </a:rPr>
              <a:t>Objective: </a:t>
            </a:r>
            <a:r>
              <a:rPr lang="en-US" sz="1800" i="0" dirty="0">
                <a:solidFill>
                  <a:schemeClr val="tx1"/>
                </a:solidFill>
                <a:effectLst/>
                <a:latin typeface="Google Sans"/>
              </a:rPr>
              <a:t>Develop a user-friendly web application for news aggregation</a:t>
            </a:r>
          </a:p>
          <a:p>
            <a:pPr algn="l"/>
            <a:r>
              <a:rPr lang="en-US" sz="1800" b="1" i="0" dirty="0">
                <a:solidFill>
                  <a:schemeClr val="tx1"/>
                </a:solidFill>
                <a:effectLst/>
                <a:latin typeface="Google Sans"/>
              </a:rPr>
              <a:t>Target audience: </a:t>
            </a:r>
            <a:r>
              <a:rPr lang="en-US" sz="1800" i="0" dirty="0">
                <a:solidFill>
                  <a:schemeClr val="tx1"/>
                </a:solidFill>
                <a:effectLst/>
                <a:latin typeface="Google Sans"/>
              </a:rPr>
              <a:t>Anyone interested in staying informed about current events</a:t>
            </a:r>
          </a:p>
          <a:p>
            <a:pPr algn="l"/>
            <a:r>
              <a:rPr lang="en-US" sz="1800" b="1" i="0" dirty="0">
                <a:solidFill>
                  <a:schemeClr val="tx1"/>
                </a:solidFill>
                <a:effectLst/>
                <a:latin typeface="Google Sans"/>
              </a:rPr>
              <a:t>Functionality overview:</a:t>
            </a:r>
          </a:p>
          <a:p>
            <a:pPr marL="742950" lvl="1" indent="-285750" algn="l">
              <a:buFont typeface="Arial" panose="020B0604020202020204" pitchFamily="34" charset="0"/>
              <a:buChar char="•"/>
            </a:pPr>
            <a:r>
              <a:rPr lang="en-US" sz="1800" i="0" dirty="0">
                <a:solidFill>
                  <a:schemeClr val="tx1"/>
                </a:solidFill>
                <a:effectLst/>
                <a:latin typeface="Google Sans"/>
              </a:rPr>
              <a:t>Ability to search for news by keyword or topic</a:t>
            </a:r>
          </a:p>
          <a:p>
            <a:pPr marL="742950" lvl="1" indent="-285750" algn="l">
              <a:buFont typeface="Arial" panose="020B0604020202020204" pitchFamily="34" charset="0"/>
              <a:buChar char="•"/>
            </a:pPr>
            <a:r>
              <a:rPr lang="en-US" sz="1800" i="0" dirty="0">
                <a:solidFill>
                  <a:schemeClr val="tx1"/>
                </a:solidFill>
                <a:effectLst/>
                <a:latin typeface="Google Sans"/>
              </a:rPr>
              <a:t>Display of headlines and short snippets from various sources</a:t>
            </a:r>
          </a:p>
          <a:p>
            <a:pPr marL="742950" lvl="1" indent="-285750" algn="l">
              <a:buFont typeface="Arial" panose="020B0604020202020204" pitchFamily="34" charset="0"/>
              <a:buChar char="•"/>
            </a:pPr>
            <a:r>
              <a:rPr lang="en-US" sz="1800" i="0" dirty="0">
                <a:solidFill>
                  <a:schemeClr val="tx1"/>
                </a:solidFill>
                <a:effectLst/>
                <a:latin typeface="Google Sans"/>
              </a:rPr>
              <a:t>Option to navigate to the original source for full articles</a:t>
            </a:r>
          </a:p>
          <a:p>
            <a:pPr marL="742950" lvl="1" indent="-285750" algn="l">
              <a:buFont typeface="Arial" panose="020B0604020202020204" pitchFamily="34" charset="0"/>
              <a:buChar char="•"/>
            </a:pPr>
            <a:r>
              <a:rPr lang="en-US" sz="1800" i="0" dirty="0">
                <a:solidFill>
                  <a:schemeClr val="tx1"/>
                </a:solidFill>
                <a:effectLst/>
                <a:latin typeface="Google Sans"/>
              </a:rPr>
              <a:t>Potential for personalization features (future development)</a:t>
            </a:r>
          </a:p>
          <a:p>
            <a:pPr>
              <a:spcAft>
                <a:spcPts val="800"/>
              </a:spcAft>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262432"/>
          </a:xfrm>
          <a:prstGeom prst="rect">
            <a:avLst/>
          </a:prstGeom>
          <a:noFill/>
        </p:spPr>
        <p:txBody>
          <a:bodyPr wrap="square" rtlCol="0">
            <a:spAutoFit/>
          </a:bodyPr>
          <a:lstStyle/>
          <a:p>
            <a:pPr algn="l">
              <a:buFont typeface="Arial" panose="020B0604020202020204" pitchFamily="34" charset="0"/>
              <a:buChar char="•"/>
            </a:pPr>
            <a:r>
              <a:rPr lang="en-IN" sz="2400" b="1" i="0" dirty="0">
                <a:solidFill>
                  <a:schemeClr val="tx1"/>
                </a:solidFill>
                <a:effectLst/>
                <a:latin typeface="Google Sans"/>
              </a:rPr>
              <a:t>Django Framework: Benefits for building web applications (rapid development, security, scalability)</a:t>
            </a:r>
          </a:p>
          <a:p>
            <a:pPr algn="l">
              <a:buFont typeface="Arial" panose="020B0604020202020204" pitchFamily="34" charset="0"/>
              <a:buChar char="•"/>
            </a:pPr>
            <a:r>
              <a:rPr lang="en-IN" sz="2400" b="1" i="0" dirty="0">
                <a:solidFill>
                  <a:schemeClr val="tx1"/>
                </a:solidFill>
                <a:effectLst/>
                <a:latin typeface="Google Sans"/>
              </a:rPr>
              <a:t>Model-View-Template (MVT) architecture: Data organization and presentation separation</a:t>
            </a:r>
          </a:p>
          <a:p>
            <a:pPr algn="l">
              <a:buFont typeface="Arial" panose="020B0604020202020204" pitchFamily="34" charset="0"/>
              <a:buChar char="•"/>
            </a:pPr>
            <a:r>
              <a:rPr lang="en-IN" sz="2400" b="1" i="0" dirty="0">
                <a:solidFill>
                  <a:schemeClr val="tx1"/>
                </a:solidFill>
                <a:effectLst/>
                <a:latin typeface="Google Sans"/>
              </a:rPr>
              <a:t>Data fetching using web scraping or APIs (ethical considerations for scraping)</a:t>
            </a:r>
          </a:p>
          <a:p>
            <a:pPr algn="l">
              <a:buFont typeface="Arial" panose="020B0604020202020204" pitchFamily="34" charset="0"/>
              <a:buChar char="•"/>
            </a:pPr>
            <a:r>
              <a:rPr lang="en-IN" sz="2400" b="1" i="0" dirty="0">
                <a:solidFill>
                  <a:schemeClr val="tx1"/>
                </a:solidFill>
                <a:effectLst/>
                <a:latin typeface="Google Sans"/>
              </a:rPr>
              <a:t>User interface (UI) design for intuitive navigation and information display</a:t>
            </a:r>
          </a:p>
          <a:p>
            <a:pPr>
              <a:spcAft>
                <a:spcPts val="800"/>
              </a:spcAft>
            </a:pP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750054" cy="3631763"/>
          </a:xfrm>
          <a:prstGeom prst="rect">
            <a:avLst/>
          </a:prstGeom>
          <a:noFill/>
        </p:spPr>
        <p:txBody>
          <a:bodyPr wrap="square" rtlCol="0">
            <a:spAutoFit/>
          </a:bodyPr>
          <a:lstStyle/>
          <a:p>
            <a:pPr algn="l">
              <a:buFont typeface="Arial" panose="020B0604020202020204" pitchFamily="34" charset="0"/>
              <a:buChar char="•"/>
            </a:pPr>
            <a:r>
              <a:rPr lang="en-IN" sz="1800" b="1" i="0" dirty="0">
                <a:solidFill>
                  <a:schemeClr val="tx1"/>
                </a:solidFill>
                <a:effectLst/>
                <a:latin typeface="Google Sans"/>
              </a:rPr>
              <a:t>Programming Language: Python (benefits for readability, large developer community)</a:t>
            </a:r>
          </a:p>
          <a:p>
            <a:pPr algn="l">
              <a:buFont typeface="Arial" panose="020B0604020202020204" pitchFamily="34" charset="0"/>
              <a:buChar char="•"/>
            </a:pPr>
            <a:r>
              <a:rPr lang="en-IN" sz="1800" b="1" i="0" dirty="0">
                <a:solidFill>
                  <a:schemeClr val="tx1"/>
                </a:solidFill>
                <a:effectLst/>
                <a:latin typeface="Google Sans"/>
              </a:rPr>
              <a:t>Web Framework: Django (discussed in previous slide)</a:t>
            </a:r>
          </a:p>
          <a:p>
            <a:pPr algn="l">
              <a:buFont typeface="Arial" panose="020B0604020202020204" pitchFamily="34" charset="0"/>
              <a:buChar char="•"/>
            </a:pPr>
            <a:r>
              <a:rPr lang="en-IN" sz="1800" b="1" i="0" dirty="0">
                <a:solidFill>
                  <a:schemeClr val="tx1"/>
                </a:solidFill>
                <a:effectLst/>
                <a:latin typeface="Google Sans"/>
              </a:rPr>
              <a:t>Web Scraping Libraries: Beautiful Soup4, soupsieve,sqlparse,tzdata,urllib3,idna,</a:t>
            </a:r>
          </a:p>
          <a:p>
            <a:pPr algn="l"/>
            <a:r>
              <a:rPr lang="en-IN" sz="1800" b="1" dirty="0">
                <a:solidFill>
                  <a:schemeClr val="tx1"/>
                </a:solidFill>
                <a:latin typeface="Google Sans"/>
              </a:rPr>
              <a:t>gunicorn,packaging,requests,bs4,asgiref,certify,charset-normalizer</a:t>
            </a:r>
            <a:endParaRPr lang="en-IN" sz="1800" b="1" i="0" dirty="0">
              <a:solidFill>
                <a:schemeClr val="tx1"/>
              </a:solidFill>
              <a:effectLst/>
              <a:latin typeface="Google Sans"/>
            </a:endParaRPr>
          </a:p>
          <a:p>
            <a:pPr algn="l">
              <a:buFont typeface="Arial" panose="020B0604020202020204" pitchFamily="34" charset="0"/>
              <a:buChar char="•"/>
            </a:pPr>
            <a:r>
              <a:rPr lang="en-IN" sz="1800" b="1" i="0" dirty="0">
                <a:solidFill>
                  <a:schemeClr val="tx1"/>
                </a:solidFill>
                <a:effectLst/>
                <a:latin typeface="Google Sans"/>
              </a:rPr>
              <a:t>Database: SQLite3 for storing data</a:t>
            </a:r>
          </a:p>
          <a:p>
            <a:pPr algn="l">
              <a:buFont typeface="Arial" panose="020B0604020202020204" pitchFamily="34" charset="0"/>
              <a:buChar char="•"/>
            </a:pPr>
            <a:r>
              <a:rPr lang="en-IN" sz="1800" b="1" i="0" dirty="0">
                <a:solidFill>
                  <a:schemeClr val="tx1"/>
                </a:solidFill>
                <a:effectLst/>
                <a:latin typeface="Google Sans"/>
              </a:rPr>
              <a:t>HTML, CSS, </a:t>
            </a:r>
            <a:r>
              <a:rPr lang="en-IN" sz="1800" b="1" i="0" dirty="0" err="1">
                <a:solidFill>
                  <a:schemeClr val="tx1"/>
                </a:solidFill>
                <a:effectLst/>
                <a:latin typeface="Google Sans"/>
              </a:rPr>
              <a:t>Javascript</a:t>
            </a:r>
            <a:r>
              <a:rPr lang="en-IN" sz="1800" b="1" i="0" dirty="0">
                <a:solidFill>
                  <a:schemeClr val="tx1"/>
                </a:solidFill>
                <a:effectLst/>
                <a:latin typeface="Google Sans"/>
              </a:rPr>
              <a:t> ,Bootstrap and Images : Building the user interface and dynamic functionalities.</a:t>
            </a:r>
          </a:p>
          <a:p>
            <a:pPr>
              <a:spcAft>
                <a:spcPts val="800"/>
              </a:spcAft>
            </a:pP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427220" y="1124263"/>
            <a:ext cx="7577655" cy="3602724"/>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0" dirty="0">
                <a:solidFill>
                  <a:srgbClr val="C586C0"/>
                </a:solidFill>
                <a:effectLst/>
                <a:latin typeface="Consolas" panose="020B0609020204030204" pitchFamily="49" charset="0"/>
              </a:rPr>
              <a:t>from</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django</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db</a:t>
            </a:r>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models</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6A9955"/>
                </a:solidFill>
                <a:effectLst/>
                <a:latin typeface="Consolas" panose="020B0609020204030204" pitchFamily="49" charset="0"/>
              </a:rPr>
              <a:t># Create your models here.</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Headline</a:t>
            </a:r>
            <a:r>
              <a:rPr lang="en-IN" b="0" dirty="0">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models</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Model</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models</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CharField</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max_length</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200</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image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models</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URLField</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null</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blank</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url</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models</a:t>
            </a:r>
            <a:r>
              <a:rPr lang="en-IN" b="0" dirty="0" err="1">
                <a:solidFill>
                  <a:srgbClr val="CCCCCC"/>
                </a:solidFill>
                <a:effectLst/>
                <a:latin typeface="Consolas" panose="020B0609020204030204" pitchFamily="49" charset="0"/>
              </a:rPr>
              <a:t>.</a:t>
            </a:r>
            <a:r>
              <a:rPr lang="en-IN" b="0" dirty="0" err="1">
                <a:solidFill>
                  <a:srgbClr val="4EC9B0"/>
                </a:solidFill>
                <a:effectLst/>
                <a:latin typeface="Consolas" panose="020B0609020204030204" pitchFamily="49" charset="0"/>
              </a:rPr>
              <a:t>TextField</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def</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__str__</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self</a:t>
            </a:r>
            <a:r>
              <a:rPr lang="en-IN" b="0" dirty="0">
                <a:solidFill>
                  <a:srgbClr val="CCCCCC"/>
                </a:solidFill>
                <a:effectLst/>
                <a:latin typeface="Consolas" panose="020B0609020204030204" pitchFamily="49" charset="0"/>
              </a:rPr>
              <a:t>):</a:t>
            </a:r>
          </a:p>
          <a:p>
            <a:r>
              <a:rPr lang="en-IN" b="0" dirty="0">
                <a:solidFill>
                  <a:srgbClr val="CCCCCC"/>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self</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title</a:t>
            </a:r>
            <a:endParaRPr lang="en-I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254833" y="1086787"/>
            <a:ext cx="8372006" cy="3640199"/>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88FAF35-2BA1-7EDE-04DC-4BC1B124C6C3}"/>
              </a:ext>
            </a:extLst>
          </p:cNvPr>
          <p:cNvSpPr txBox="1"/>
          <p:nvPr/>
        </p:nvSpPr>
        <p:spPr>
          <a:xfrm>
            <a:off x="254833" y="1169233"/>
            <a:ext cx="8372006" cy="307776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News Source: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model will store information about the news websites your aggregator gathers content from.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Attributes might include: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Onion News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url</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https://www.theonion.com/</a:t>
            </a:r>
          </a:p>
          <a:p>
            <a:pPr marL="914400" marR="0" lvl="2"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solidFill>
                <a:latin typeface="Times New Roman" panose="02020603050405020304" pitchFamily="18" charset="0"/>
                <a:cs typeface="Times New Roman" panose="02020603050405020304" pitchFamily="18" charset="0"/>
              </a:rPr>
              <a:t>image l</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ogo</a:t>
            </a:r>
            <a:r>
              <a:rPr lang="en-US" altLang="en-US" sz="2000" b="1" dirty="0">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url</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https://i.kinja-img.com/image/upload/c_fit,q_60,w_1315/e433d4b002417c789c203505f471a382.jpg</a:t>
            </a:r>
          </a:p>
          <a:p>
            <a:endParaRPr lang="en-IN" dirty="0"/>
          </a:p>
        </p:txBody>
      </p:sp>
      <p:sp>
        <p:nvSpPr>
          <p:cNvPr id="7" name="Rectangle 3">
            <a:extLst>
              <a:ext uri="{FF2B5EF4-FFF2-40B4-BE49-F238E27FC236}">
                <a16:creationId xmlns:a16="http://schemas.microsoft.com/office/drawing/2014/main" id="{F119FB2D-30CE-F2F6-5466-1CCF0A286466}"/>
              </a:ext>
            </a:extLst>
          </p:cNvPr>
          <p:cNvSpPr>
            <a:spLocks noChangeArrowheads="1"/>
          </p:cNvSpPr>
          <p:nvPr/>
        </p:nvSpPr>
        <p:spPr bwMode="auto">
          <a:xfrm>
            <a:off x="0" y="-296229"/>
            <a:ext cx="65" cy="592458"/>
          </a:xfrm>
          <a:prstGeom prst="rect">
            <a:avLst/>
          </a:prstGeom>
          <a:solidFill>
            <a:srgbClr val="1313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2827</TotalTime>
  <Words>705</Words>
  <Application>Microsoft Office PowerPoint</Application>
  <PresentationFormat>On-screen Show (16:9)</PresentationFormat>
  <Paragraphs>78</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Consolas</vt:lpstr>
      <vt:lpstr>Google Sans</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ANKIT  SHARAN</cp:lastModifiedBy>
  <cp:revision>56</cp:revision>
  <dcterms:modified xsi:type="dcterms:W3CDTF">2024-03-30T22:34:19Z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