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fcdb0faf4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fcdb0faf4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fcdb0faf4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fcdb0faf4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fcdb0faf4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fcdb0faf4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fcdb0faf4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fcdb0faf4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fcdb0faf4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fcdb0faf4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fcdb0faf4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fcdb0faf4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fcdb0faf4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fcdb0faf4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fcdb0faf4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fcdb0faf4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fcdb0faf4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afcdb0faf4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fcdb0faf4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fcdb0faf4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fcdb0faf4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fcdb0faf4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fcdb0faf4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afcdb0faf4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fcdb0faf4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fcdb0faf4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fcdb0faf4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fcdb0faf4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fcdb0faf4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fcdb0faf4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fcdb0faf4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fcdb0faf4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fcdb0faf4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fcdb0faf4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fcdb0faf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fcdb0faf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fcdb0faf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fcdb0faf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fcdb0faf4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fcdb0faf4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fcdb0faf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fcdb0faf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fcdb0faf4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fcdb0faf4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03650" y="2060539"/>
            <a:ext cx="7136700" cy="102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latin typeface="Times New Roman"/>
                <a:ea typeface="Times New Roman"/>
                <a:cs typeface="Times New Roman"/>
                <a:sym typeface="Times New Roman"/>
              </a:rPr>
              <a:t>JavaScript</a:t>
            </a:r>
            <a:endParaRPr sz="6300">
              <a:latin typeface="Times New Roman"/>
              <a:ea typeface="Times New Roman"/>
              <a:cs typeface="Times New Roman"/>
              <a:sym typeface="Times New Roman"/>
            </a:endParaRPr>
          </a:p>
        </p:txBody>
      </p:sp>
      <p:sp>
        <p:nvSpPr>
          <p:cNvPr id="129" name="Google Shape;129;p13"/>
          <p:cNvSpPr txBox="1"/>
          <p:nvPr/>
        </p:nvSpPr>
        <p:spPr>
          <a:xfrm>
            <a:off x="5367575" y="3543650"/>
            <a:ext cx="3111300" cy="10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Calibri"/>
                <a:ea typeface="Calibri"/>
                <a:cs typeface="Calibri"/>
                <a:sym typeface="Calibri"/>
              </a:rPr>
              <a:t>Presented By:</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Ankit Singh (0801IT211015)</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Animesh Shrivastava (0801IT211013)</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Ashmit Sharma (0801IT211022)</a:t>
            </a:r>
            <a:endParaRPr sz="15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2277150" y="352125"/>
            <a:ext cx="4589700" cy="61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in JavaScript</a:t>
            </a:r>
            <a:endParaRPr/>
          </a:p>
        </p:txBody>
      </p:sp>
      <p:sp>
        <p:nvSpPr>
          <p:cNvPr id="196" name="Google Shape;196;p22"/>
          <p:cNvSpPr txBox="1"/>
          <p:nvPr>
            <p:ph idx="1" type="body"/>
          </p:nvPr>
        </p:nvSpPr>
        <p:spPr>
          <a:xfrm>
            <a:off x="738825" y="1141525"/>
            <a:ext cx="3686100" cy="33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1. Arithmetic Operators:</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Definition: Perform basic mathematical operations.</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97" name="Google Shape;197;p22"/>
          <p:cNvSpPr txBox="1"/>
          <p:nvPr>
            <p:ph idx="2" type="body"/>
          </p:nvPr>
        </p:nvSpPr>
        <p:spPr>
          <a:xfrm>
            <a:off x="4627200" y="1141525"/>
            <a:ext cx="36861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2. Assignment Operators: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Definition: Assign values to variables.</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98" name="Google Shape;198;p22"/>
          <p:cNvPicPr preferRelativeResize="0"/>
          <p:nvPr/>
        </p:nvPicPr>
        <p:blipFill>
          <a:blip r:embed="rId3">
            <a:alphaModFix/>
          </a:blip>
          <a:stretch>
            <a:fillRect/>
          </a:stretch>
        </p:blipFill>
        <p:spPr>
          <a:xfrm>
            <a:off x="738825" y="2571750"/>
            <a:ext cx="3352800" cy="1781175"/>
          </a:xfrm>
          <a:prstGeom prst="rect">
            <a:avLst/>
          </a:prstGeom>
          <a:noFill/>
          <a:ln>
            <a:noFill/>
          </a:ln>
        </p:spPr>
      </p:pic>
      <p:pic>
        <p:nvPicPr>
          <p:cNvPr id="199" name="Google Shape;199;p22"/>
          <p:cNvPicPr preferRelativeResize="0"/>
          <p:nvPr/>
        </p:nvPicPr>
        <p:blipFill>
          <a:blip r:embed="rId4">
            <a:alphaModFix/>
          </a:blip>
          <a:stretch>
            <a:fillRect/>
          </a:stretch>
        </p:blipFill>
        <p:spPr>
          <a:xfrm>
            <a:off x="4686000" y="2399625"/>
            <a:ext cx="3605625" cy="195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2277150" y="352125"/>
            <a:ext cx="4589700" cy="61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in JavaScript</a:t>
            </a:r>
            <a:endParaRPr/>
          </a:p>
        </p:txBody>
      </p:sp>
      <p:sp>
        <p:nvSpPr>
          <p:cNvPr id="205" name="Google Shape;205;p23"/>
          <p:cNvSpPr txBox="1"/>
          <p:nvPr>
            <p:ph idx="1" type="body"/>
          </p:nvPr>
        </p:nvSpPr>
        <p:spPr>
          <a:xfrm>
            <a:off x="738825" y="1141525"/>
            <a:ext cx="3686100" cy="33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3. Comparison Operators:</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Definition: Compare values and return a boolean result.</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
        <p:nvSpPr>
          <p:cNvPr id="206" name="Google Shape;206;p23"/>
          <p:cNvSpPr txBox="1"/>
          <p:nvPr>
            <p:ph idx="2" type="body"/>
          </p:nvPr>
        </p:nvSpPr>
        <p:spPr>
          <a:xfrm>
            <a:off x="4627200" y="1141525"/>
            <a:ext cx="3686100" cy="337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4. Logical Operators: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Definition: Perform logical operations and return boolean values.</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sz="1800">
              <a:solidFill>
                <a:srgbClr val="595959"/>
              </a:solidFill>
              <a:latin typeface="Arial"/>
              <a:ea typeface="Arial"/>
              <a:cs typeface="Arial"/>
              <a:sym typeface="Arial"/>
            </a:endParaRPr>
          </a:p>
        </p:txBody>
      </p:sp>
      <p:pic>
        <p:nvPicPr>
          <p:cNvPr id="207" name="Google Shape;207;p23"/>
          <p:cNvPicPr preferRelativeResize="0"/>
          <p:nvPr/>
        </p:nvPicPr>
        <p:blipFill>
          <a:blip r:embed="rId3">
            <a:alphaModFix/>
          </a:blip>
          <a:stretch>
            <a:fillRect/>
          </a:stretch>
        </p:blipFill>
        <p:spPr>
          <a:xfrm>
            <a:off x="886425" y="2480675"/>
            <a:ext cx="2915925" cy="2039500"/>
          </a:xfrm>
          <a:prstGeom prst="rect">
            <a:avLst/>
          </a:prstGeom>
          <a:noFill/>
          <a:ln>
            <a:noFill/>
          </a:ln>
        </p:spPr>
      </p:pic>
      <p:pic>
        <p:nvPicPr>
          <p:cNvPr id="208" name="Google Shape;208;p23"/>
          <p:cNvPicPr preferRelativeResize="0"/>
          <p:nvPr/>
        </p:nvPicPr>
        <p:blipFill>
          <a:blip r:embed="rId4">
            <a:alphaModFix/>
          </a:blip>
          <a:stretch>
            <a:fillRect/>
          </a:stretch>
        </p:blipFill>
        <p:spPr>
          <a:xfrm>
            <a:off x="4495150" y="2480675"/>
            <a:ext cx="4094775" cy="203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2277150" y="352125"/>
            <a:ext cx="4589700" cy="61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in JavaScript</a:t>
            </a:r>
            <a:endParaRPr/>
          </a:p>
        </p:txBody>
      </p:sp>
      <p:sp>
        <p:nvSpPr>
          <p:cNvPr id="214" name="Google Shape;214;p24"/>
          <p:cNvSpPr txBox="1"/>
          <p:nvPr>
            <p:ph idx="1" type="body"/>
          </p:nvPr>
        </p:nvSpPr>
        <p:spPr>
          <a:xfrm>
            <a:off x="738825" y="1141525"/>
            <a:ext cx="3686100" cy="3322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800">
                <a:solidFill>
                  <a:srgbClr val="000000"/>
                </a:solidFill>
                <a:latin typeface="Arial"/>
                <a:ea typeface="Arial"/>
                <a:cs typeface="Arial"/>
                <a:sym typeface="Arial"/>
              </a:rPr>
              <a:t>5. Unary Operators:</a:t>
            </a:r>
            <a:endParaRPr sz="18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800">
                <a:solidFill>
                  <a:srgbClr val="000000"/>
                </a:solidFill>
                <a:latin typeface="Arial"/>
                <a:ea typeface="Arial"/>
                <a:cs typeface="Arial"/>
                <a:sym typeface="Arial"/>
              </a:rPr>
              <a:t>Definition: Operate on a single operand.</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
        <p:nvSpPr>
          <p:cNvPr id="215" name="Google Shape;215;p24"/>
          <p:cNvSpPr txBox="1"/>
          <p:nvPr>
            <p:ph idx="2" type="body"/>
          </p:nvPr>
        </p:nvSpPr>
        <p:spPr>
          <a:xfrm>
            <a:off x="4627200" y="1141525"/>
            <a:ext cx="3686100" cy="337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6. Conditional (Ternary) Operator:</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Definition: A concise way to write conditional statements.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sz="1800">
              <a:solidFill>
                <a:srgbClr val="595959"/>
              </a:solidFill>
              <a:latin typeface="Arial"/>
              <a:ea typeface="Arial"/>
              <a:cs typeface="Arial"/>
              <a:sym typeface="Arial"/>
            </a:endParaRPr>
          </a:p>
        </p:txBody>
      </p:sp>
      <p:pic>
        <p:nvPicPr>
          <p:cNvPr id="216" name="Google Shape;216;p24"/>
          <p:cNvPicPr preferRelativeResize="0"/>
          <p:nvPr/>
        </p:nvPicPr>
        <p:blipFill>
          <a:blip r:embed="rId3">
            <a:alphaModFix/>
          </a:blip>
          <a:stretch>
            <a:fillRect/>
          </a:stretch>
        </p:blipFill>
        <p:spPr>
          <a:xfrm>
            <a:off x="738825" y="2467050"/>
            <a:ext cx="3553575" cy="1996975"/>
          </a:xfrm>
          <a:prstGeom prst="rect">
            <a:avLst/>
          </a:prstGeom>
          <a:noFill/>
          <a:ln>
            <a:noFill/>
          </a:ln>
        </p:spPr>
      </p:pic>
      <p:pic>
        <p:nvPicPr>
          <p:cNvPr id="217" name="Google Shape;217;p24"/>
          <p:cNvPicPr preferRelativeResize="0"/>
          <p:nvPr/>
        </p:nvPicPr>
        <p:blipFill>
          <a:blip r:embed="rId4">
            <a:alphaModFix/>
          </a:blip>
          <a:stretch>
            <a:fillRect/>
          </a:stretch>
        </p:blipFill>
        <p:spPr>
          <a:xfrm>
            <a:off x="4463625" y="2467040"/>
            <a:ext cx="4013250" cy="8305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2258363" y="264675"/>
            <a:ext cx="4589700" cy="48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t>Control Flow</a:t>
            </a:r>
            <a:endParaRPr sz="2400"/>
          </a:p>
        </p:txBody>
      </p:sp>
      <p:sp>
        <p:nvSpPr>
          <p:cNvPr id="223" name="Google Shape;223;p25"/>
          <p:cNvSpPr txBox="1"/>
          <p:nvPr>
            <p:ph idx="1" type="body"/>
          </p:nvPr>
        </p:nvSpPr>
        <p:spPr>
          <a:xfrm>
            <a:off x="765938" y="2146425"/>
            <a:ext cx="3686100" cy="10788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if Statement:</a:t>
            </a:r>
            <a:endParaRPr sz="16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600">
                <a:solidFill>
                  <a:srgbClr val="000000"/>
                </a:solidFill>
                <a:latin typeface="Arial"/>
                <a:ea typeface="Arial"/>
                <a:cs typeface="Arial"/>
                <a:sym typeface="Arial"/>
              </a:rPr>
              <a:t>Executes a block of code if a specified condition is true.</a:t>
            </a:r>
            <a:endParaRPr sz="1600">
              <a:solidFill>
                <a:srgbClr val="000000"/>
              </a:solidFill>
            </a:endParaRPr>
          </a:p>
        </p:txBody>
      </p:sp>
      <p:sp>
        <p:nvSpPr>
          <p:cNvPr id="224" name="Google Shape;224;p25"/>
          <p:cNvSpPr txBox="1"/>
          <p:nvPr>
            <p:ph idx="2" type="body"/>
          </p:nvPr>
        </p:nvSpPr>
        <p:spPr>
          <a:xfrm>
            <a:off x="4553213" y="2146425"/>
            <a:ext cx="3686100" cy="1078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en" sz="1595">
                <a:solidFill>
                  <a:srgbClr val="000000"/>
                </a:solidFill>
                <a:latin typeface="Arial"/>
                <a:ea typeface="Arial"/>
                <a:cs typeface="Arial"/>
                <a:sym typeface="Arial"/>
              </a:rPr>
              <a:t>b. else if Statement:</a:t>
            </a:r>
            <a:endParaRPr sz="1595">
              <a:solidFill>
                <a:srgbClr val="000000"/>
              </a:solidFill>
              <a:latin typeface="Arial"/>
              <a:ea typeface="Arial"/>
              <a:cs typeface="Arial"/>
              <a:sym typeface="Arial"/>
            </a:endParaRPr>
          </a:p>
          <a:p>
            <a:pPr indent="0" lvl="0" marL="0" rtl="0" algn="l">
              <a:lnSpc>
                <a:spcPct val="80000"/>
              </a:lnSpc>
              <a:spcBef>
                <a:spcPts val="0"/>
              </a:spcBef>
              <a:spcAft>
                <a:spcPts val="0"/>
              </a:spcAft>
              <a:buSzPts val="852"/>
              <a:buNone/>
            </a:pPr>
            <a:r>
              <a:rPr lang="en" sz="1595">
                <a:solidFill>
                  <a:srgbClr val="000000"/>
                </a:solidFill>
                <a:latin typeface="Arial"/>
                <a:ea typeface="Arial"/>
                <a:cs typeface="Arial"/>
                <a:sym typeface="Arial"/>
              </a:rPr>
              <a:t>Adds additional conditions to be checked if the preceding if or else if statements are false.</a:t>
            </a:r>
            <a:endParaRPr sz="1595">
              <a:solidFill>
                <a:srgbClr val="000000"/>
              </a:solidFill>
              <a:latin typeface="Arial"/>
              <a:ea typeface="Arial"/>
              <a:cs typeface="Arial"/>
              <a:sym typeface="Arial"/>
            </a:endParaRPr>
          </a:p>
          <a:p>
            <a:pPr indent="0" lvl="0" marL="0" rtl="0" algn="l">
              <a:lnSpc>
                <a:spcPct val="80000"/>
              </a:lnSpc>
              <a:spcBef>
                <a:spcPts val="0"/>
              </a:spcBef>
              <a:spcAft>
                <a:spcPts val="0"/>
              </a:spcAft>
              <a:buSzPts val="852"/>
              <a:buNone/>
            </a:pPr>
            <a:r>
              <a:t/>
            </a:r>
            <a:endParaRPr sz="1395">
              <a:solidFill>
                <a:srgbClr val="595959"/>
              </a:solidFill>
              <a:latin typeface="Arial"/>
              <a:ea typeface="Arial"/>
              <a:cs typeface="Arial"/>
              <a:sym typeface="Arial"/>
            </a:endParaRPr>
          </a:p>
        </p:txBody>
      </p:sp>
      <p:sp>
        <p:nvSpPr>
          <p:cNvPr id="225" name="Google Shape;225;p25"/>
          <p:cNvSpPr txBox="1"/>
          <p:nvPr/>
        </p:nvSpPr>
        <p:spPr>
          <a:xfrm>
            <a:off x="1362138" y="746475"/>
            <a:ext cx="6254400" cy="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500"/>
              <a:t>Control flow in JavaScript refers to the order in which statements are executed in a program.</a:t>
            </a:r>
            <a:endParaRPr sz="1700">
              <a:latin typeface="Calibri"/>
              <a:ea typeface="Calibri"/>
              <a:cs typeface="Calibri"/>
              <a:sym typeface="Calibri"/>
            </a:endParaRPr>
          </a:p>
        </p:txBody>
      </p:sp>
      <p:pic>
        <p:nvPicPr>
          <p:cNvPr id="226" name="Google Shape;226;p25"/>
          <p:cNvPicPr preferRelativeResize="0"/>
          <p:nvPr/>
        </p:nvPicPr>
        <p:blipFill>
          <a:blip r:embed="rId3">
            <a:alphaModFix/>
          </a:blip>
          <a:stretch>
            <a:fillRect/>
          </a:stretch>
        </p:blipFill>
        <p:spPr>
          <a:xfrm>
            <a:off x="708563" y="3225225"/>
            <a:ext cx="3686101" cy="1653600"/>
          </a:xfrm>
          <a:prstGeom prst="rect">
            <a:avLst/>
          </a:prstGeom>
          <a:noFill/>
          <a:ln>
            <a:noFill/>
          </a:ln>
        </p:spPr>
      </p:pic>
      <p:pic>
        <p:nvPicPr>
          <p:cNvPr id="227" name="Google Shape;227;p25"/>
          <p:cNvPicPr preferRelativeResize="0"/>
          <p:nvPr/>
        </p:nvPicPr>
        <p:blipFill>
          <a:blip r:embed="rId4">
            <a:alphaModFix/>
          </a:blip>
          <a:stretch>
            <a:fillRect/>
          </a:stretch>
        </p:blipFill>
        <p:spPr>
          <a:xfrm>
            <a:off x="4688062" y="3225225"/>
            <a:ext cx="3747367" cy="1653600"/>
          </a:xfrm>
          <a:prstGeom prst="rect">
            <a:avLst/>
          </a:prstGeom>
          <a:noFill/>
          <a:ln>
            <a:noFill/>
          </a:ln>
        </p:spPr>
      </p:pic>
      <p:sp>
        <p:nvSpPr>
          <p:cNvPr id="228" name="Google Shape;228;p25"/>
          <p:cNvSpPr txBox="1"/>
          <p:nvPr/>
        </p:nvSpPr>
        <p:spPr>
          <a:xfrm>
            <a:off x="1528488" y="1469450"/>
            <a:ext cx="5921700" cy="424500"/>
          </a:xfrm>
          <a:prstGeom prst="rect">
            <a:avLst/>
          </a:prstGeom>
          <a:noFill/>
          <a:ln>
            <a:noFill/>
          </a:ln>
        </p:spPr>
        <p:txBody>
          <a:bodyPr anchorCtr="0" anchor="t" bIns="91425" lIns="91425" spcFirstLastPara="1" rIns="91425" wrap="square" tIns="91425">
            <a:noAutofit/>
          </a:bodyPr>
          <a:lstStyle/>
          <a:p>
            <a:pPr indent="-342900" lvl="0" marL="457200" rtl="0" algn="ctr">
              <a:spcBef>
                <a:spcPts val="0"/>
              </a:spcBef>
              <a:spcAft>
                <a:spcPts val="0"/>
              </a:spcAft>
              <a:buClr>
                <a:schemeClr val="dk2"/>
              </a:buClr>
              <a:buSzPts val="1800"/>
              <a:buFont typeface="Calibri"/>
              <a:buAutoNum type="arabicPeriod"/>
            </a:pPr>
            <a:r>
              <a:rPr lang="en" sz="1800">
                <a:solidFill>
                  <a:schemeClr val="dk2"/>
                </a:solidFill>
                <a:latin typeface="Calibri"/>
                <a:ea typeface="Calibri"/>
                <a:cs typeface="Calibri"/>
                <a:sym typeface="Calibri"/>
              </a:rPr>
              <a:t>Conditional Statements</a:t>
            </a:r>
            <a:endParaRPr sz="1800">
              <a:solidFill>
                <a:schemeClr val="dk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2317200" y="329175"/>
            <a:ext cx="4509600" cy="67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Control Flow</a:t>
            </a:r>
            <a:endParaRPr/>
          </a:p>
        </p:txBody>
      </p:sp>
      <p:sp>
        <p:nvSpPr>
          <p:cNvPr id="234" name="Google Shape;234;p26"/>
          <p:cNvSpPr txBox="1"/>
          <p:nvPr>
            <p:ph idx="1" type="body"/>
          </p:nvPr>
        </p:nvSpPr>
        <p:spPr>
          <a:xfrm>
            <a:off x="830625" y="1175950"/>
            <a:ext cx="36861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232"/>
              <a:t>2. Switch Statement</a:t>
            </a:r>
            <a:endParaRPr sz="3032">
              <a:solidFill>
                <a:srgbClr val="595959"/>
              </a:solidFill>
              <a:latin typeface="Arial"/>
              <a:ea typeface="Arial"/>
              <a:cs typeface="Arial"/>
              <a:sym typeface="Arial"/>
            </a:endParaRPr>
          </a:p>
          <a:p>
            <a:pPr indent="0" lvl="0" marL="0" rtl="0" algn="l">
              <a:spcBef>
                <a:spcPts val="1200"/>
              </a:spcBef>
              <a:spcAft>
                <a:spcPts val="0"/>
              </a:spcAft>
              <a:buNone/>
            </a:pPr>
            <a:r>
              <a:rPr lang="en" sz="1891">
                <a:solidFill>
                  <a:srgbClr val="000000"/>
                </a:solidFill>
                <a:latin typeface="Arial"/>
                <a:ea typeface="Arial"/>
                <a:cs typeface="Arial"/>
                <a:sym typeface="Arial"/>
              </a:rPr>
              <a:t>Evaluates an expression against multiple possible case values and executes the corresponding block of code.</a:t>
            </a:r>
            <a:endParaRPr sz="1891">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35" name="Google Shape;235;p26"/>
          <p:cNvPicPr preferRelativeResize="0"/>
          <p:nvPr/>
        </p:nvPicPr>
        <p:blipFill>
          <a:blip r:embed="rId3">
            <a:alphaModFix/>
          </a:blip>
          <a:stretch>
            <a:fillRect/>
          </a:stretch>
        </p:blipFill>
        <p:spPr>
          <a:xfrm>
            <a:off x="4577400" y="1005975"/>
            <a:ext cx="3769400" cy="345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2258363" y="264675"/>
            <a:ext cx="4589700" cy="48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t>Control Flow</a:t>
            </a:r>
            <a:endParaRPr sz="2400"/>
          </a:p>
        </p:txBody>
      </p:sp>
      <p:sp>
        <p:nvSpPr>
          <p:cNvPr id="241" name="Google Shape;241;p27"/>
          <p:cNvSpPr txBox="1"/>
          <p:nvPr>
            <p:ph idx="1" type="body"/>
          </p:nvPr>
        </p:nvSpPr>
        <p:spPr>
          <a:xfrm>
            <a:off x="765954" y="2146425"/>
            <a:ext cx="4895400" cy="14265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a) for Loop:</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The for loop is used to iterate over a sequence (that is either numeric or can be converted to numeric) for a specified number of times.</a:t>
            </a:r>
            <a:endParaRPr sz="18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600">
              <a:solidFill>
                <a:srgbClr val="595959"/>
              </a:solidFill>
              <a:latin typeface="Arial"/>
              <a:ea typeface="Arial"/>
              <a:cs typeface="Arial"/>
              <a:sym typeface="Arial"/>
            </a:endParaRPr>
          </a:p>
        </p:txBody>
      </p:sp>
      <p:sp>
        <p:nvSpPr>
          <p:cNvPr id="242" name="Google Shape;242;p27"/>
          <p:cNvSpPr txBox="1"/>
          <p:nvPr/>
        </p:nvSpPr>
        <p:spPr>
          <a:xfrm>
            <a:off x="765950" y="746475"/>
            <a:ext cx="4589700" cy="10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3. Loops: Loops in JavaScript are used to repeatedly execute a block of code until a specified condition is met.</a:t>
            </a:r>
            <a:endParaRPr sz="1800"/>
          </a:p>
          <a:p>
            <a:pPr indent="0" lvl="0" marL="0" rtl="0" algn="l">
              <a:lnSpc>
                <a:spcPct val="115000"/>
              </a:lnSpc>
              <a:spcBef>
                <a:spcPts val="1200"/>
              </a:spcBef>
              <a:spcAft>
                <a:spcPts val="1200"/>
              </a:spcAft>
              <a:buNone/>
            </a:pPr>
            <a:r>
              <a:t/>
            </a:r>
            <a:endParaRPr sz="1500">
              <a:solidFill>
                <a:srgbClr val="595959"/>
              </a:solidFill>
            </a:endParaRPr>
          </a:p>
        </p:txBody>
      </p:sp>
      <p:pic>
        <p:nvPicPr>
          <p:cNvPr id="243" name="Google Shape;243;p27"/>
          <p:cNvPicPr preferRelativeResize="0"/>
          <p:nvPr/>
        </p:nvPicPr>
        <p:blipFill rotWithShape="1">
          <a:blip r:embed="rId3">
            <a:alphaModFix/>
          </a:blip>
          <a:srcRect b="0" l="0" r="-53045" t="0"/>
          <a:stretch/>
        </p:blipFill>
        <p:spPr>
          <a:xfrm>
            <a:off x="5904025" y="569838"/>
            <a:ext cx="2591975" cy="1371175"/>
          </a:xfrm>
          <a:prstGeom prst="rect">
            <a:avLst/>
          </a:prstGeom>
          <a:noFill/>
          <a:ln>
            <a:noFill/>
          </a:ln>
        </p:spPr>
      </p:pic>
      <p:pic>
        <p:nvPicPr>
          <p:cNvPr id="244" name="Google Shape;244;p27"/>
          <p:cNvPicPr preferRelativeResize="0"/>
          <p:nvPr/>
        </p:nvPicPr>
        <p:blipFill>
          <a:blip r:embed="rId4">
            <a:alphaModFix/>
          </a:blip>
          <a:stretch>
            <a:fillRect/>
          </a:stretch>
        </p:blipFill>
        <p:spPr>
          <a:xfrm>
            <a:off x="5419810" y="2390825"/>
            <a:ext cx="3260139" cy="137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2937300" y="352125"/>
            <a:ext cx="3269400" cy="619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Control Flow</a:t>
            </a:r>
            <a:endParaRPr/>
          </a:p>
        </p:txBody>
      </p:sp>
      <p:sp>
        <p:nvSpPr>
          <p:cNvPr id="250" name="Google Shape;250;p28"/>
          <p:cNvSpPr txBox="1"/>
          <p:nvPr>
            <p:ph idx="1" type="body"/>
          </p:nvPr>
        </p:nvSpPr>
        <p:spPr>
          <a:xfrm>
            <a:off x="738825" y="1141525"/>
            <a:ext cx="3686100" cy="1754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solidFill>
                  <a:srgbClr val="000000"/>
                </a:solidFill>
                <a:latin typeface="Arial"/>
                <a:ea typeface="Arial"/>
                <a:cs typeface="Arial"/>
                <a:sym typeface="Arial"/>
              </a:rPr>
              <a:t>b) while Loop:</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The while loop continues to execute a block of code as long as the specified condition is true.</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
        <p:nvSpPr>
          <p:cNvPr id="251" name="Google Shape;251;p28"/>
          <p:cNvSpPr txBox="1"/>
          <p:nvPr>
            <p:ph idx="2" type="body"/>
          </p:nvPr>
        </p:nvSpPr>
        <p:spPr>
          <a:xfrm>
            <a:off x="4627200" y="1141525"/>
            <a:ext cx="3849600" cy="175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50">
                <a:solidFill>
                  <a:srgbClr val="000000"/>
                </a:solidFill>
                <a:latin typeface="Arial"/>
                <a:ea typeface="Arial"/>
                <a:cs typeface="Arial"/>
                <a:sym typeface="Arial"/>
              </a:rPr>
              <a:t>c) do-while Loop:</a:t>
            </a:r>
            <a:endParaRPr sz="16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50">
                <a:solidFill>
                  <a:srgbClr val="000000"/>
                </a:solidFill>
                <a:latin typeface="Arial"/>
                <a:ea typeface="Arial"/>
                <a:cs typeface="Arial"/>
                <a:sym typeface="Arial"/>
              </a:rPr>
              <a:t>The do-while loop is similar to the while loop, but it guarantees that the block of code is executed at least once before checking the condition.</a:t>
            </a:r>
            <a:endParaRPr sz="16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50">
              <a:solidFill>
                <a:srgbClr val="595959"/>
              </a:solidFill>
              <a:latin typeface="Arial"/>
              <a:ea typeface="Arial"/>
              <a:cs typeface="Arial"/>
              <a:sym typeface="Arial"/>
            </a:endParaRPr>
          </a:p>
          <a:p>
            <a:pPr indent="0" lvl="0" marL="0" rtl="0" algn="l">
              <a:spcBef>
                <a:spcPts val="0"/>
              </a:spcBef>
              <a:spcAft>
                <a:spcPts val="1200"/>
              </a:spcAft>
              <a:buNone/>
            </a:pPr>
            <a:r>
              <a:t/>
            </a:r>
            <a:endParaRPr sz="1800">
              <a:solidFill>
                <a:srgbClr val="595959"/>
              </a:solidFill>
              <a:latin typeface="Arial"/>
              <a:ea typeface="Arial"/>
              <a:cs typeface="Arial"/>
              <a:sym typeface="Arial"/>
            </a:endParaRPr>
          </a:p>
        </p:txBody>
      </p:sp>
      <p:pic>
        <p:nvPicPr>
          <p:cNvPr id="252" name="Google Shape;252;p28"/>
          <p:cNvPicPr preferRelativeResize="0"/>
          <p:nvPr/>
        </p:nvPicPr>
        <p:blipFill>
          <a:blip r:embed="rId3">
            <a:alphaModFix/>
          </a:blip>
          <a:stretch>
            <a:fillRect/>
          </a:stretch>
        </p:blipFill>
        <p:spPr>
          <a:xfrm>
            <a:off x="821825" y="2514850"/>
            <a:ext cx="3089525" cy="1697400"/>
          </a:xfrm>
          <a:prstGeom prst="rect">
            <a:avLst/>
          </a:prstGeom>
          <a:noFill/>
          <a:ln>
            <a:noFill/>
          </a:ln>
        </p:spPr>
      </p:pic>
      <p:pic>
        <p:nvPicPr>
          <p:cNvPr id="253" name="Google Shape;253;p28"/>
          <p:cNvPicPr preferRelativeResize="0"/>
          <p:nvPr/>
        </p:nvPicPr>
        <p:blipFill>
          <a:blip r:embed="rId4">
            <a:alphaModFix/>
          </a:blip>
          <a:stretch>
            <a:fillRect/>
          </a:stretch>
        </p:blipFill>
        <p:spPr>
          <a:xfrm>
            <a:off x="4627200" y="2571750"/>
            <a:ext cx="3297125" cy="169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2937300" y="352125"/>
            <a:ext cx="3269400" cy="619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Control Flow</a:t>
            </a:r>
            <a:endParaRPr/>
          </a:p>
        </p:txBody>
      </p:sp>
      <p:sp>
        <p:nvSpPr>
          <p:cNvPr id="259" name="Google Shape;259;p29"/>
          <p:cNvSpPr txBox="1"/>
          <p:nvPr>
            <p:ph idx="1" type="body"/>
          </p:nvPr>
        </p:nvSpPr>
        <p:spPr>
          <a:xfrm>
            <a:off x="807675" y="971625"/>
            <a:ext cx="3686100" cy="17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d) for in Loop:</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The for...in loop in JavaScript is used to iterate over the enumerable properties of an object. It provides an easy way to access each key (property) of an object</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
        <p:nvSpPr>
          <p:cNvPr id="260" name="Google Shape;260;p29"/>
          <p:cNvSpPr txBox="1"/>
          <p:nvPr>
            <p:ph idx="2" type="body"/>
          </p:nvPr>
        </p:nvSpPr>
        <p:spPr>
          <a:xfrm>
            <a:off x="4627200" y="971625"/>
            <a:ext cx="3849600" cy="17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e</a:t>
            </a:r>
            <a:r>
              <a:rPr lang="en" sz="1600">
                <a:solidFill>
                  <a:srgbClr val="000000"/>
                </a:solidFill>
                <a:latin typeface="Arial"/>
                <a:ea typeface="Arial"/>
                <a:cs typeface="Arial"/>
                <a:sym typeface="Arial"/>
              </a:rPr>
              <a:t>) for of Loop:</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The for...in loop in JavaScript is used to iterate over the enumerable properties of an object. It provides an easy way to access each key (property) of an object.</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650">
              <a:solidFill>
                <a:srgbClr val="595959"/>
              </a:solidFill>
              <a:latin typeface="Arial"/>
              <a:ea typeface="Arial"/>
              <a:cs typeface="Arial"/>
              <a:sym typeface="Arial"/>
            </a:endParaRPr>
          </a:p>
          <a:p>
            <a:pPr indent="0" lvl="0" marL="0" rtl="0" algn="l">
              <a:spcBef>
                <a:spcPts val="0"/>
              </a:spcBef>
              <a:spcAft>
                <a:spcPts val="1200"/>
              </a:spcAft>
              <a:buNone/>
            </a:pPr>
            <a:r>
              <a:t/>
            </a:r>
            <a:endParaRPr sz="1800">
              <a:solidFill>
                <a:srgbClr val="595959"/>
              </a:solidFill>
              <a:latin typeface="Arial"/>
              <a:ea typeface="Arial"/>
              <a:cs typeface="Arial"/>
              <a:sym typeface="Arial"/>
            </a:endParaRPr>
          </a:p>
        </p:txBody>
      </p:sp>
      <p:pic>
        <p:nvPicPr>
          <p:cNvPr id="261" name="Google Shape;261;p29"/>
          <p:cNvPicPr preferRelativeResize="0"/>
          <p:nvPr/>
        </p:nvPicPr>
        <p:blipFill>
          <a:blip r:embed="rId3">
            <a:alphaModFix/>
          </a:blip>
          <a:stretch>
            <a:fillRect/>
          </a:stretch>
        </p:blipFill>
        <p:spPr>
          <a:xfrm>
            <a:off x="807675" y="3122225"/>
            <a:ext cx="3700125" cy="1398550"/>
          </a:xfrm>
          <a:prstGeom prst="rect">
            <a:avLst/>
          </a:prstGeom>
          <a:noFill/>
          <a:ln>
            <a:noFill/>
          </a:ln>
        </p:spPr>
      </p:pic>
      <p:pic>
        <p:nvPicPr>
          <p:cNvPr id="262" name="Google Shape;262;p29"/>
          <p:cNvPicPr preferRelativeResize="0"/>
          <p:nvPr/>
        </p:nvPicPr>
        <p:blipFill>
          <a:blip r:embed="rId4">
            <a:alphaModFix/>
          </a:blip>
          <a:stretch>
            <a:fillRect/>
          </a:stretch>
        </p:blipFill>
        <p:spPr>
          <a:xfrm>
            <a:off x="4917875" y="3168675"/>
            <a:ext cx="4005400" cy="107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2581200" y="340650"/>
            <a:ext cx="3981600" cy="71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 Order Functions</a:t>
            </a:r>
            <a:endParaRPr/>
          </a:p>
        </p:txBody>
      </p:sp>
      <p:sp>
        <p:nvSpPr>
          <p:cNvPr id="268" name="Google Shape;268;p30"/>
          <p:cNvSpPr txBox="1"/>
          <p:nvPr>
            <p:ph idx="1" type="body"/>
          </p:nvPr>
        </p:nvSpPr>
        <p:spPr>
          <a:xfrm>
            <a:off x="819150" y="1990725"/>
            <a:ext cx="34773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1. map():</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The map function creates a new array by applying a provided function to each element in the existing array.</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269" name="Google Shape;269;p30"/>
          <p:cNvSpPr txBox="1"/>
          <p:nvPr/>
        </p:nvSpPr>
        <p:spPr>
          <a:xfrm>
            <a:off x="1266900" y="1013700"/>
            <a:ext cx="6610200" cy="78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Higher-order functions are functions in JavaScript that can take other functions as arguments or return functions as results. </a:t>
            </a:r>
            <a:endParaRPr sz="1800"/>
          </a:p>
          <a:p>
            <a:pPr indent="0" lvl="0" marL="0" rtl="0" algn="l">
              <a:spcBef>
                <a:spcPts val="1200"/>
              </a:spcBef>
              <a:spcAft>
                <a:spcPts val="0"/>
              </a:spcAft>
              <a:buNone/>
            </a:pPr>
            <a:r>
              <a:t/>
            </a:r>
            <a:endParaRPr sz="1300">
              <a:solidFill>
                <a:schemeClr val="dk2"/>
              </a:solidFill>
              <a:latin typeface="Calibri"/>
              <a:ea typeface="Calibri"/>
              <a:cs typeface="Calibri"/>
              <a:sym typeface="Calibri"/>
            </a:endParaRPr>
          </a:p>
        </p:txBody>
      </p:sp>
      <p:pic>
        <p:nvPicPr>
          <p:cNvPr id="270" name="Google Shape;270;p30"/>
          <p:cNvPicPr preferRelativeResize="0"/>
          <p:nvPr/>
        </p:nvPicPr>
        <p:blipFill>
          <a:blip r:embed="rId3">
            <a:alphaModFix/>
          </a:blip>
          <a:stretch>
            <a:fillRect/>
          </a:stretch>
        </p:blipFill>
        <p:spPr>
          <a:xfrm>
            <a:off x="4296450" y="2766849"/>
            <a:ext cx="4153500" cy="59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2431950" y="329175"/>
            <a:ext cx="4280100" cy="66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Higher Order Functions</a:t>
            </a:r>
            <a:endParaRPr/>
          </a:p>
        </p:txBody>
      </p:sp>
      <p:sp>
        <p:nvSpPr>
          <p:cNvPr id="276" name="Google Shape;276;p31"/>
          <p:cNvSpPr txBox="1"/>
          <p:nvPr>
            <p:ph idx="1" type="body"/>
          </p:nvPr>
        </p:nvSpPr>
        <p:spPr>
          <a:xfrm>
            <a:off x="819150" y="1139950"/>
            <a:ext cx="3686100" cy="329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2</a:t>
            </a:r>
            <a:r>
              <a:rPr lang="en" sz="1600">
                <a:solidFill>
                  <a:srgbClr val="000000"/>
                </a:solidFill>
                <a:latin typeface="Arial"/>
                <a:ea typeface="Arial"/>
                <a:cs typeface="Arial"/>
                <a:sym typeface="Arial"/>
              </a:rPr>
              <a:t>. filter():</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The filter function creates a new array containing only the elements that satisfy a given condition specified by a provided function.</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595959"/>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595959"/>
              </a:solidFill>
              <a:latin typeface="Arial"/>
              <a:ea typeface="Arial"/>
              <a:cs typeface="Arial"/>
              <a:sym typeface="Arial"/>
            </a:endParaRPr>
          </a:p>
        </p:txBody>
      </p:sp>
      <p:sp>
        <p:nvSpPr>
          <p:cNvPr id="277" name="Google Shape;277;p31"/>
          <p:cNvSpPr txBox="1"/>
          <p:nvPr>
            <p:ph idx="2" type="body"/>
          </p:nvPr>
        </p:nvSpPr>
        <p:spPr>
          <a:xfrm>
            <a:off x="4638675" y="1139925"/>
            <a:ext cx="3686100" cy="329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3. reduce():</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The reduce function is used to accumulate a single result by applying a function to each element of an array. It reduces the array to a single value.</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78" name="Google Shape;278;p31"/>
          <p:cNvPicPr preferRelativeResize="0"/>
          <p:nvPr/>
        </p:nvPicPr>
        <p:blipFill>
          <a:blip r:embed="rId3">
            <a:alphaModFix/>
          </a:blip>
          <a:stretch>
            <a:fillRect/>
          </a:stretch>
        </p:blipFill>
        <p:spPr>
          <a:xfrm>
            <a:off x="422873" y="3033535"/>
            <a:ext cx="4082375" cy="535262"/>
          </a:xfrm>
          <a:prstGeom prst="rect">
            <a:avLst/>
          </a:prstGeom>
          <a:noFill/>
          <a:ln>
            <a:noFill/>
          </a:ln>
        </p:spPr>
      </p:pic>
      <p:pic>
        <p:nvPicPr>
          <p:cNvPr id="279" name="Google Shape;279;p31"/>
          <p:cNvPicPr preferRelativeResize="0"/>
          <p:nvPr/>
        </p:nvPicPr>
        <p:blipFill>
          <a:blip r:embed="rId4">
            <a:alphaModFix/>
          </a:blip>
          <a:stretch>
            <a:fillRect/>
          </a:stretch>
        </p:blipFill>
        <p:spPr>
          <a:xfrm>
            <a:off x="4827208" y="2968463"/>
            <a:ext cx="3666492" cy="66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305250" y="265675"/>
            <a:ext cx="25335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What is JavaScript</a:t>
            </a:r>
            <a:endParaRPr sz="2200"/>
          </a:p>
        </p:txBody>
      </p:sp>
      <p:sp>
        <p:nvSpPr>
          <p:cNvPr id="135" name="Google Shape;135;p14"/>
          <p:cNvSpPr txBox="1"/>
          <p:nvPr/>
        </p:nvSpPr>
        <p:spPr>
          <a:xfrm>
            <a:off x="890325" y="910675"/>
            <a:ext cx="5647200" cy="29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JavaScript is a scripting or programming language that allows you to implement complex features on web pages.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JavaScript is dynamic, and widely-used programming language for web development.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It enables interactive and dynamic content creation, user interaction and manipulation of web page elements.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It can be operated in both browser and server environments.</a:t>
            </a:r>
            <a:endParaRPr sz="1800"/>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p:txBody>
      </p:sp>
      <p:pic>
        <p:nvPicPr>
          <p:cNvPr id="136" name="Google Shape;136;p14"/>
          <p:cNvPicPr preferRelativeResize="0"/>
          <p:nvPr/>
        </p:nvPicPr>
        <p:blipFill>
          <a:blip r:embed="rId3">
            <a:alphaModFix/>
          </a:blip>
          <a:stretch>
            <a:fillRect/>
          </a:stretch>
        </p:blipFill>
        <p:spPr>
          <a:xfrm>
            <a:off x="6875400" y="1826425"/>
            <a:ext cx="1691999" cy="18315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1926750" y="294600"/>
            <a:ext cx="5290500" cy="71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Asynchronous JavaScript</a:t>
            </a:r>
            <a:endParaRPr sz="2500"/>
          </a:p>
        </p:txBody>
      </p:sp>
      <p:sp>
        <p:nvSpPr>
          <p:cNvPr id="285" name="Google Shape;285;p32"/>
          <p:cNvSpPr txBox="1"/>
          <p:nvPr/>
        </p:nvSpPr>
        <p:spPr>
          <a:xfrm>
            <a:off x="726800" y="822450"/>
            <a:ext cx="7723200" cy="115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Asynchronous JavaScript is a programming paradigm that allows certain operations to be executed independently of the main program flow, allowing non-blocking behavior. Asynchronous operations are common in scenarios like fetching data from a server, reading files, or handling user input.</a:t>
            </a:r>
            <a:endParaRPr sz="1500"/>
          </a:p>
          <a:p>
            <a:pPr indent="0" lvl="0" marL="0" rtl="0" algn="l">
              <a:spcBef>
                <a:spcPts val="1200"/>
              </a:spcBef>
              <a:spcAft>
                <a:spcPts val="0"/>
              </a:spcAft>
              <a:buNone/>
            </a:pPr>
            <a:r>
              <a:t/>
            </a:r>
            <a:endParaRPr sz="1800">
              <a:solidFill>
                <a:srgbClr val="595959"/>
              </a:solidFill>
            </a:endParaRPr>
          </a:p>
        </p:txBody>
      </p:sp>
      <p:sp>
        <p:nvSpPr>
          <p:cNvPr id="286" name="Google Shape;286;p32"/>
          <p:cNvSpPr txBox="1"/>
          <p:nvPr/>
        </p:nvSpPr>
        <p:spPr>
          <a:xfrm>
            <a:off x="726800" y="2115400"/>
            <a:ext cx="3810900" cy="10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1. </a:t>
            </a:r>
            <a:r>
              <a:rPr lang="en">
                <a:latin typeface="Calibri"/>
                <a:ea typeface="Calibri"/>
                <a:cs typeface="Calibri"/>
                <a:sym typeface="Calibri"/>
              </a:rPr>
              <a:t>Callbacks: Callbacks are functions passed as arguments to other functions, to be executed later, often after an asynchronous operation completes.</a:t>
            </a:r>
            <a:endParaRPr>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p:txBody>
      </p:sp>
      <p:sp>
        <p:nvSpPr>
          <p:cNvPr id="287" name="Google Shape;287;p32"/>
          <p:cNvSpPr txBox="1"/>
          <p:nvPr/>
        </p:nvSpPr>
        <p:spPr>
          <a:xfrm>
            <a:off x="4572000" y="2103988"/>
            <a:ext cx="3966000" cy="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2. Promises: Promises provide a cleaner way to handle asynchronous operations, allowing better error handling and chaining.</a:t>
            </a:r>
            <a:endParaRPr>
              <a:latin typeface="Calibri"/>
              <a:ea typeface="Calibri"/>
              <a:cs typeface="Calibri"/>
              <a:sym typeface="Calibri"/>
            </a:endParaRPr>
          </a:p>
          <a:p>
            <a:pPr indent="0" lvl="0" marL="0" rtl="0" algn="l">
              <a:spcBef>
                <a:spcPts val="0"/>
              </a:spcBef>
              <a:spcAft>
                <a:spcPts val="0"/>
              </a:spcAft>
              <a:buNone/>
            </a:pPr>
            <a:r>
              <a:t/>
            </a:r>
            <a:endParaRPr>
              <a:solidFill>
                <a:srgbClr val="595959"/>
              </a:solidFill>
              <a:latin typeface="Calibri"/>
              <a:ea typeface="Calibri"/>
              <a:cs typeface="Calibri"/>
              <a:sym typeface="Calibri"/>
            </a:endParaRPr>
          </a:p>
          <a:p>
            <a:pPr indent="0" lvl="0" marL="0" rtl="0" algn="l">
              <a:spcBef>
                <a:spcPts val="0"/>
              </a:spcBef>
              <a:spcAft>
                <a:spcPts val="0"/>
              </a:spcAft>
              <a:buNone/>
            </a:pPr>
            <a:r>
              <a:t/>
            </a:r>
            <a:endParaRPr>
              <a:solidFill>
                <a:srgbClr val="595959"/>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p:txBody>
      </p:sp>
      <p:pic>
        <p:nvPicPr>
          <p:cNvPr id="288" name="Google Shape;288;p32"/>
          <p:cNvPicPr preferRelativeResize="0"/>
          <p:nvPr/>
        </p:nvPicPr>
        <p:blipFill>
          <a:blip r:embed="rId3">
            <a:alphaModFix/>
          </a:blip>
          <a:stretch>
            <a:fillRect/>
          </a:stretch>
        </p:blipFill>
        <p:spPr>
          <a:xfrm>
            <a:off x="726800" y="3148300"/>
            <a:ext cx="2684510" cy="1758825"/>
          </a:xfrm>
          <a:prstGeom prst="rect">
            <a:avLst/>
          </a:prstGeom>
          <a:noFill/>
          <a:ln>
            <a:noFill/>
          </a:ln>
        </p:spPr>
      </p:pic>
      <p:pic>
        <p:nvPicPr>
          <p:cNvPr id="289" name="Google Shape;289;p32"/>
          <p:cNvPicPr preferRelativeResize="0"/>
          <p:nvPr/>
        </p:nvPicPr>
        <p:blipFill>
          <a:blip r:embed="rId4">
            <a:alphaModFix/>
          </a:blip>
          <a:stretch>
            <a:fillRect/>
          </a:stretch>
        </p:blipFill>
        <p:spPr>
          <a:xfrm>
            <a:off x="4887625" y="3090925"/>
            <a:ext cx="2822561" cy="17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2431950" y="329175"/>
            <a:ext cx="4280100" cy="66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500"/>
              <a:t>Asynchronous JavaScript</a:t>
            </a:r>
            <a:endParaRPr sz="2500"/>
          </a:p>
        </p:txBody>
      </p:sp>
      <p:sp>
        <p:nvSpPr>
          <p:cNvPr id="295" name="Google Shape;295;p33"/>
          <p:cNvSpPr txBox="1"/>
          <p:nvPr>
            <p:ph idx="1" type="body"/>
          </p:nvPr>
        </p:nvSpPr>
        <p:spPr>
          <a:xfrm>
            <a:off x="819150" y="1139950"/>
            <a:ext cx="3686100" cy="16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3</a:t>
            </a:r>
            <a:r>
              <a:rPr lang="en" sz="1500">
                <a:solidFill>
                  <a:srgbClr val="000000"/>
                </a:solidFill>
                <a:latin typeface="Arial"/>
                <a:ea typeface="Arial"/>
                <a:cs typeface="Arial"/>
                <a:sym typeface="Arial"/>
              </a:rPr>
              <a:t>. async/await:</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async functions and await expressions simplify working with Promises, making asynchronous code appear more like synchronous code.</a:t>
            </a:r>
            <a:endParaRPr sz="1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600">
              <a:solidFill>
                <a:srgbClr val="595959"/>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595959"/>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595959"/>
              </a:solidFill>
              <a:latin typeface="Arial"/>
              <a:ea typeface="Arial"/>
              <a:cs typeface="Arial"/>
              <a:sym typeface="Arial"/>
            </a:endParaRPr>
          </a:p>
        </p:txBody>
      </p:sp>
      <p:sp>
        <p:nvSpPr>
          <p:cNvPr id="296" name="Google Shape;296;p33"/>
          <p:cNvSpPr txBox="1"/>
          <p:nvPr>
            <p:ph idx="2" type="body"/>
          </p:nvPr>
        </p:nvSpPr>
        <p:spPr>
          <a:xfrm>
            <a:off x="4638675" y="1139925"/>
            <a:ext cx="3686100" cy="16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4</a:t>
            </a:r>
            <a:r>
              <a:rPr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Fetch API</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The Fetch API is a modern alternative to XMLHttpRequest, providing a more powerful and flexible way to make asynchronous requests.</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595959"/>
              </a:solidFill>
              <a:latin typeface="Arial"/>
              <a:ea typeface="Arial"/>
              <a:cs typeface="Arial"/>
              <a:sym typeface="Arial"/>
            </a:endParaRPr>
          </a:p>
          <a:p>
            <a:pPr indent="0" lvl="0" marL="0" rtl="0" algn="l">
              <a:spcBef>
                <a:spcPts val="1200"/>
              </a:spcBef>
              <a:spcAft>
                <a:spcPts val="1200"/>
              </a:spcAft>
              <a:buNone/>
            </a:pPr>
            <a:r>
              <a:t/>
            </a:r>
            <a:endParaRPr sz="1400"/>
          </a:p>
        </p:txBody>
      </p:sp>
      <p:pic>
        <p:nvPicPr>
          <p:cNvPr id="297" name="Google Shape;297;p33"/>
          <p:cNvPicPr preferRelativeResize="0"/>
          <p:nvPr/>
        </p:nvPicPr>
        <p:blipFill>
          <a:blip r:embed="rId3">
            <a:alphaModFix/>
          </a:blip>
          <a:stretch>
            <a:fillRect/>
          </a:stretch>
        </p:blipFill>
        <p:spPr>
          <a:xfrm>
            <a:off x="819150" y="2709096"/>
            <a:ext cx="3005925" cy="2150675"/>
          </a:xfrm>
          <a:prstGeom prst="rect">
            <a:avLst/>
          </a:prstGeom>
          <a:noFill/>
          <a:ln>
            <a:noFill/>
          </a:ln>
        </p:spPr>
      </p:pic>
      <p:pic>
        <p:nvPicPr>
          <p:cNvPr id="298" name="Google Shape;298;p33"/>
          <p:cNvPicPr preferRelativeResize="0"/>
          <p:nvPr/>
        </p:nvPicPr>
        <p:blipFill>
          <a:blip r:embed="rId4">
            <a:alphaModFix/>
          </a:blip>
          <a:stretch>
            <a:fillRect/>
          </a:stretch>
        </p:blipFill>
        <p:spPr>
          <a:xfrm>
            <a:off x="4572000" y="2758150"/>
            <a:ext cx="4159800" cy="135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819150" y="432450"/>
            <a:ext cx="7505700" cy="58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How to Call API Using JavaScript</a:t>
            </a:r>
            <a:endParaRPr sz="2500"/>
          </a:p>
        </p:txBody>
      </p:sp>
      <p:sp>
        <p:nvSpPr>
          <p:cNvPr id="304" name="Google Shape;304;p34"/>
          <p:cNvSpPr txBox="1"/>
          <p:nvPr>
            <p:ph idx="1" type="body"/>
          </p:nvPr>
        </p:nvSpPr>
        <p:spPr>
          <a:xfrm>
            <a:off x="819150" y="1221850"/>
            <a:ext cx="33849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Calling an API using JavaScript is commonly done using the fetch function, which is a modern and powerful way to make asynchronous HTTP requests.</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solidFill>
                <a:srgbClr val="000000"/>
              </a:solidFill>
            </a:endParaRPr>
          </a:p>
        </p:txBody>
      </p:sp>
      <p:pic>
        <p:nvPicPr>
          <p:cNvPr id="305" name="Google Shape;305;p34"/>
          <p:cNvPicPr preferRelativeResize="0"/>
          <p:nvPr/>
        </p:nvPicPr>
        <p:blipFill>
          <a:blip r:embed="rId3">
            <a:alphaModFix/>
          </a:blip>
          <a:stretch>
            <a:fillRect/>
          </a:stretch>
        </p:blipFill>
        <p:spPr>
          <a:xfrm>
            <a:off x="4265025" y="1099400"/>
            <a:ext cx="4230975" cy="3081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819150" y="432450"/>
            <a:ext cx="7505700" cy="58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Form Validation Using JavaScript</a:t>
            </a:r>
            <a:endParaRPr sz="2500"/>
          </a:p>
        </p:txBody>
      </p:sp>
      <p:pic>
        <p:nvPicPr>
          <p:cNvPr id="311" name="Google Shape;311;p35"/>
          <p:cNvPicPr preferRelativeResize="0"/>
          <p:nvPr/>
        </p:nvPicPr>
        <p:blipFill>
          <a:blip r:embed="rId3">
            <a:alphaModFix/>
          </a:blip>
          <a:stretch>
            <a:fillRect/>
          </a:stretch>
        </p:blipFill>
        <p:spPr>
          <a:xfrm>
            <a:off x="381275" y="1017450"/>
            <a:ext cx="4354822" cy="3329950"/>
          </a:xfrm>
          <a:prstGeom prst="rect">
            <a:avLst/>
          </a:prstGeom>
          <a:noFill/>
          <a:ln>
            <a:noFill/>
          </a:ln>
        </p:spPr>
      </p:pic>
      <p:pic>
        <p:nvPicPr>
          <p:cNvPr id="312" name="Google Shape;312;p35"/>
          <p:cNvPicPr preferRelativeResize="0"/>
          <p:nvPr/>
        </p:nvPicPr>
        <p:blipFill>
          <a:blip r:embed="rId4">
            <a:alphaModFix/>
          </a:blip>
          <a:stretch>
            <a:fillRect/>
          </a:stretch>
        </p:blipFill>
        <p:spPr>
          <a:xfrm>
            <a:off x="4572000" y="1017450"/>
            <a:ext cx="4009950" cy="33623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3305250" y="265675"/>
            <a:ext cx="25335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t>History of JavaScript</a:t>
            </a:r>
            <a:endParaRPr sz="2200"/>
          </a:p>
        </p:txBody>
      </p:sp>
      <p:sp>
        <p:nvSpPr>
          <p:cNvPr id="142" name="Google Shape;142;p15"/>
          <p:cNvSpPr txBox="1"/>
          <p:nvPr/>
        </p:nvSpPr>
        <p:spPr>
          <a:xfrm>
            <a:off x="890325" y="910675"/>
            <a:ext cx="5647200" cy="3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JavaScript, created by Brendan Eich in 1995, was initially developed for Netscape Navigator. Originally named "Mocha," it aimed to add dynamic content to static web pages. Renamed JavaScript, it gained popularity due to its integration with Microsoft Internet Explorer and eventual standardization as ECMAScript. Today, it's vital in web development for both client and server-side applications.</a:t>
            </a:r>
            <a:endParaRPr sz="1800"/>
          </a:p>
        </p:txBody>
      </p:sp>
      <p:pic>
        <p:nvPicPr>
          <p:cNvPr id="143" name="Google Shape;143;p15"/>
          <p:cNvPicPr preferRelativeResize="0"/>
          <p:nvPr/>
        </p:nvPicPr>
        <p:blipFill>
          <a:blip r:embed="rId3">
            <a:alphaModFix/>
          </a:blip>
          <a:stretch>
            <a:fillRect/>
          </a:stretch>
        </p:blipFill>
        <p:spPr>
          <a:xfrm>
            <a:off x="6537526" y="1037625"/>
            <a:ext cx="2025073" cy="2025073"/>
          </a:xfrm>
          <a:prstGeom prst="rect">
            <a:avLst/>
          </a:prstGeom>
          <a:noFill/>
          <a:ln>
            <a:noFill/>
          </a:ln>
        </p:spPr>
      </p:pic>
      <p:sp>
        <p:nvSpPr>
          <p:cNvPr id="144" name="Google Shape;144;p15"/>
          <p:cNvSpPr txBox="1"/>
          <p:nvPr/>
        </p:nvSpPr>
        <p:spPr>
          <a:xfrm>
            <a:off x="6644325" y="3200050"/>
            <a:ext cx="1755300" cy="3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Calibri"/>
                <a:ea typeface="Calibri"/>
                <a:cs typeface="Calibri"/>
                <a:sym typeface="Calibri"/>
              </a:rPr>
              <a:t>Brendan Eich</a:t>
            </a:r>
            <a:endParaRPr sz="17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2540000" y="265675"/>
            <a:ext cx="40713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Where to Run JavaScript Code</a:t>
            </a:r>
            <a:endParaRPr sz="2200"/>
          </a:p>
        </p:txBody>
      </p:sp>
      <p:sp>
        <p:nvSpPr>
          <p:cNvPr id="150" name="Google Shape;150;p16"/>
          <p:cNvSpPr txBox="1"/>
          <p:nvPr/>
        </p:nvSpPr>
        <p:spPr>
          <a:xfrm>
            <a:off x="890325" y="763025"/>
            <a:ext cx="7687200" cy="2289000"/>
          </a:xfrm>
          <a:prstGeom prst="rect">
            <a:avLst/>
          </a:prstGeom>
          <a:solidFill>
            <a:schemeClr val="dk1"/>
          </a:solid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000000"/>
              </a:buClr>
              <a:buSzPts val="1200"/>
              <a:buFont typeface="Roboto"/>
              <a:buChar char="●"/>
            </a:pPr>
            <a:r>
              <a:rPr lang="en" sz="1200">
                <a:highlight>
                  <a:schemeClr val="dk1"/>
                </a:highlight>
                <a:latin typeface="Roboto"/>
                <a:ea typeface="Roboto"/>
                <a:cs typeface="Roboto"/>
                <a:sym typeface="Roboto"/>
              </a:rPr>
              <a:t>Web Browsers:</a:t>
            </a:r>
            <a:endParaRPr sz="1200">
              <a:highlight>
                <a:schemeClr val="dk1"/>
              </a:highlight>
              <a:latin typeface="Roboto"/>
              <a:ea typeface="Roboto"/>
              <a:cs typeface="Roboto"/>
              <a:sym typeface="Roboto"/>
            </a:endParaRPr>
          </a:p>
          <a:p>
            <a:pPr indent="-304800" lvl="1" marL="914400" rtl="0" algn="l">
              <a:lnSpc>
                <a:spcPct val="115000"/>
              </a:lnSpc>
              <a:spcBef>
                <a:spcPts val="0"/>
              </a:spcBef>
              <a:spcAft>
                <a:spcPts val="0"/>
              </a:spcAft>
              <a:buClr>
                <a:srgbClr val="000000"/>
              </a:buClr>
              <a:buSzPts val="1200"/>
              <a:buFont typeface="Roboto"/>
              <a:buChar char="○"/>
            </a:pPr>
            <a:r>
              <a:rPr lang="en" sz="1200">
                <a:highlight>
                  <a:schemeClr val="dk1"/>
                </a:highlight>
                <a:latin typeface="Roboto"/>
                <a:ea typeface="Roboto"/>
                <a:cs typeface="Roboto"/>
                <a:sym typeface="Roboto"/>
              </a:rPr>
              <a:t>Browser Console: Every major web browser (like Chrome, Firefox, Safari, and Edge) provides a developer console where you can directly run JavaScript code. Just open the browser, right-click on the page, select "Inspect" or "Inspect Element," and navigate to the "Console" tab.</a:t>
            </a:r>
            <a:endParaRPr sz="1200">
              <a:highlight>
                <a:schemeClr val="dk1"/>
              </a:highlight>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lang="en" sz="1200">
                <a:highlight>
                  <a:schemeClr val="dk1"/>
                </a:highlight>
                <a:latin typeface="Roboto"/>
                <a:ea typeface="Roboto"/>
                <a:cs typeface="Roboto"/>
                <a:sym typeface="Roboto"/>
              </a:rPr>
              <a:t>Integrated Development Environments (IDEs):</a:t>
            </a:r>
            <a:endParaRPr sz="1200">
              <a:highlight>
                <a:schemeClr val="dk1"/>
              </a:highlight>
              <a:latin typeface="Roboto"/>
              <a:ea typeface="Roboto"/>
              <a:cs typeface="Roboto"/>
              <a:sym typeface="Roboto"/>
            </a:endParaRPr>
          </a:p>
          <a:p>
            <a:pPr indent="-304800" lvl="1" marL="914400" rtl="0" algn="l">
              <a:lnSpc>
                <a:spcPct val="115000"/>
              </a:lnSpc>
              <a:spcBef>
                <a:spcPts val="0"/>
              </a:spcBef>
              <a:spcAft>
                <a:spcPts val="0"/>
              </a:spcAft>
              <a:buClr>
                <a:srgbClr val="000000"/>
              </a:buClr>
              <a:buSzPts val="1200"/>
              <a:buFont typeface="Roboto"/>
              <a:buChar char="○"/>
            </a:pPr>
            <a:r>
              <a:rPr lang="en" sz="1200">
                <a:highlight>
                  <a:schemeClr val="dk1"/>
                </a:highlight>
                <a:latin typeface="Roboto"/>
                <a:ea typeface="Roboto"/>
                <a:cs typeface="Roboto"/>
                <a:sym typeface="Roboto"/>
              </a:rPr>
              <a:t>Code Editors: Use code editors like Visual Studio Code, Sublime Text, Atom, or others to write and run JavaScript code. These editors often have extensions or plugins that provide a more convenient development environment.</a:t>
            </a:r>
            <a:endParaRPr sz="1200">
              <a:highlight>
                <a:schemeClr val="dk1"/>
              </a:highlight>
              <a:latin typeface="Roboto"/>
              <a:ea typeface="Roboto"/>
              <a:cs typeface="Roboto"/>
              <a:sym typeface="Roboto"/>
            </a:endParaRPr>
          </a:p>
          <a:p>
            <a:pPr indent="-304800" lvl="1" marL="914400" rtl="0" algn="l">
              <a:lnSpc>
                <a:spcPct val="115000"/>
              </a:lnSpc>
              <a:spcBef>
                <a:spcPts val="0"/>
              </a:spcBef>
              <a:spcAft>
                <a:spcPts val="0"/>
              </a:spcAft>
              <a:buClr>
                <a:srgbClr val="000000"/>
              </a:buClr>
              <a:buSzPts val="1200"/>
              <a:buFont typeface="Roboto"/>
              <a:buChar char="○"/>
            </a:pPr>
            <a:r>
              <a:rPr lang="en" sz="1200">
                <a:highlight>
                  <a:schemeClr val="dk1"/>
                </a:highlight>
                <a:latin typeface="Roboto"/>
                <a:ea typeface="Roboto"/>
                <a:cs typeface="Roboto"/>
                <a:sym typeface="Roboto"/>
              </a:rPr>
              <a:t>Online Editors: There are online code editors like JSFiddle, CodePen, and Repl.it where you can write and run JavaScript code directly in your web browser.</a:t>
            </a:r>
            <a:endParaRPr sz="1800">
              <a:highlight>
                <a:schemeClr val="dk1"/>
              </a:highlight>
            </a:endParaRPr>
          </a:p>
          <a:p>
            <a:pPr indent="0" lvl="0" marL="0" rtl="0" algn="l">
              <a:spcBef>
                <a:spcPts val="1500"/>
              </a:spcBef>
              <a:spcAft>
                <a:spcPts val="0"/>
              </a:spcAft>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p:txBody>
      </p:sp>
      <p:pic>
        <p:nvPicPr>
          <p:cNvPr id="151" name="Google Shape;151;p16"/>
          <p:cNvPicPr preferRelativeResize="0"/>
          <p:nvPr/>
        </p:nvPicPr>
        <p:blipFill>
          <a:blip r:embed="rId3">
            <a:alphaModFix/>
          </a:blip>
          <a:stretch>
            <a:fillRect/>
          </a:stretch>
        </p:blipFill>
        <p:spPr>
          <a:xfrm>
            <a:off x="1879400" y="3135625"/>
            <a:ext cx="4178700" cy="165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507600"/>
            <a:ext cx="36861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JavaScript Engine</a:t>
            </a:r>
            <a:endParaRPr/>
          </a:p>
        </p:txBody>
      </p:sp>
      <p:sp>
        <p:nvSpPr>
          <p:cNvPr id="157" name="Google Shape;157;p17"/>
          <p:cNvSpPr txBox="1"/>
          <p:nvPr>
            <p:ph idx="1" type="body"/>
          </p:nvPr>
        </p:nvSpPr>
        <p:spPr>
          <a:xfrm>
            <a:off x="819150" y="1193175"/>
            <a:ext cx="7505700" cy="115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solidFill>
                  <a:srgbClr val="000000"/>
                </a:solidFill>
                <a:latin typeface="Arial"/>
                <a:ea typeface="Arial"/>
                <a:cs typeface="Arial"/>
                <a:sym typeface="Arial"/>
              </a:rPr>
              <a:t>A JavaScript engine is a program or an integral part of a web browser that interprets and executes JavaScript code. It plays a crucial role in running JavaScript applications on various platforms.</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58" name="Google Shape;158;p17"/>
          <p:cNvSpPr txBox="1"/>
          <p:nvPr>
            <p:ph idx="2" type="body"/>
          </p:nvPr>
        </p:nvSpPr>
        <p:spPr>
          <a:xfrm>
            <a:off x="705750" y="3112400"/>
            <a:ext cx="3686100" cy="13686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Parser:</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Interpreter:</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Memory Heap:</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Call Stack:</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Garbage Collector:</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59" name="Google Shape;159;p17"/>
          <p:cNvSpPr txBox="1"/>
          <p:nvPr>
            <p:ph type="title"/>
          </p:nvPr>
        </p:nvSpPr>
        <p:spPr>
          <a:xfrm>
            <a:off x="4823025" y="2094450"/>
            <a:ext cx="36861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 JavaScript Engines</a:t>
            </a:r>
            <a:endParaRPr/>
          </a:p>
        </p:txBody>
      </p:sp>
      <p:sp>
        <p:nvSpPr>
          <p:cNvPr id="160" name="Google Shape;160;p17"/>
          <p:cNvSpPr txBox="1"/>
          <p:nvPr>
            <p:ph type="title"/>
          </p:nvPr>
        </p:nvSpPr>
        <p:spPr>
          <a:xfrm>
            <a:off x="819150" y="2094450"/>
            <a:ext cx="36861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JavaScript Engines</a:t>
            </a:r>
            <a:endParaRPr/>
          </a:p>
        </p:txBody>
      </p:sp>
      <p:sp>
        <p:nvSpPr>
          <p:cNvPr id="161" name="Google Shape;161;p17"/>
          <p:cNvSpPr txBox="1"/>
          <p:nvPr>
            <p:ph idx="2" type="body"/>
          </p:nvPr>
        </p:nvSpPr>
        <p:spPr>
          <a:xfrm>
            <a:off x="4823025" y="3112400"/>
            <a:ext cx="3686100" cy="13686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V8 (Used in Google Chrome)</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SpiderMonkey (Used in Mozilla Firefox)</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JavaScriptCore (Used in Safari)</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Chakra (Used in older versions of Microsoft Edge)</a:t>
            </a:r>
            <a:endParaRPr sz="18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619650" y="845600"/>
            <a:ext cx="3908700" cy="108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to Connect HTML and JavaScript</a:t>
            </a:r>
            <a:endParaRPr/>
          </a:p>
        </p:txBody>
      </p:sp>
      <p:sp>
        <p:nvSpPr>
          <p:cNvPr id="167" name="Google Shape;167;p18"/>
          <p:cNvSpPr txBox="1"/>
          <p:nvPr>
            <p:ph idx="1" type="body"/>
          </p:nvPr>
        </p:nvSpPr>
        <p:spPr>
          <a:xfrm>
            <a:off x="619625" y="1930700"/>
            <a:ext cx="3908700" cy="15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1. Inline JavaScript:</a:t>
            </a:r>
            <a:endParaRPr sz="1800">
              <a:solidFill>
                <a:srgbClr val="000000"/>
              </a:solidFill>
              <a:latin typeface="Arial"/>
              <a:ea typeface="Arial"/>
              <a:cs typeface="Arial"/>
              <a:sym typeface="Arial"/>
            </a:endParaRPr>
          </a:p>
          <a:p>
            <a:pPr indent="0" lvl="0" marL="0" rtl="0" algn="l">
              <a:spcBef>
                <a:spcPts val="1200"/>
              </a:spcBef>
              <a:spcAft>
                <a:spcPts val="1200"/>
              </a:spcAft>
              <a:buNone/>
            </a:pPr>
            <a:r>
              <a:rPr lang="en" sz="1800">
                <a:solidFill>
                  <a:srgbClr val="000000"/>
                </a:solidFill>
                <a:latin typeface="Arial"/>
                <a:ea typeface="Arial"/>
                <a:cs typeface="Arial"/>
                <a:sym typeface="Arial"/>
              </a:rPr>
              <a:t>You can include JavaScript code directly within your HTML file using the &lt;script&gt; tag</a:t>
            </a:r>
            <a:endParaRPr sz="1800">
              <a:solidFill>
                <a:srgbClr val="000000"/>
              </a:solidFill>
              <a:latin typeface="Arial"/>
              <a:ea typeface="Arial"/>
              <a:cs typeface="Arial"/>
              <a:sym typeface="Arial"/>
            </a:endParaRPr>
          </a:p>
        </p:txBody>
      </p:sp>
      <p:pic>
        <p:nvPicPr>
          <p:cNvPr id="168" name="Google Shape;168;p18"/>
          <p:cNvPicPr preferRelativeResize="0"/>
          <p:nvPr/>
        </p:nvPicPr>
        <p:blipFill>
          <a:blip r:embed="rId3">
            <a:alphaModFix/>
          </a:blip>
          <a:stretch>
            <a:fillRect/>
          </a:stretch>
        </p:blipFill>
        <p:spPr>
          <a:xfrm>
            <a:off x="4451200" y="323301"/>
            <a:ext cx="4326150" cy="449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619650" y="845600"/>
            <a:ext cx="3908700" cy="108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to Connect HTML and JavaScript</a:t>
            </a:r>
            <a:endParaRPr/>
          </a:p>
        </p:txBody>
      </p:sp>
      <p:sp>
        <p:nvSpPr>
          <p:cNvPr id="174" name="Google Shape;174;p19"/>
          <p:cNvSpPr txBox="1"/>
          <p:nvPr>
            <p:ph idx="1" type="body"/>
          </p:nvPr>
        </p:nvSpPr>
        <p:spPr>
          <a:xfrm>
            <a:off x="619625" y="1930700"/>
            <a:ext cx="3908700" cy="1566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800">
                <a:solidFill>
                  <a:srgbClr val="000000"/>
                </a:solidFill>
                <a:latin typeface="Arial"/>
                <a:ea typeface="Arial"/>
                <a:cs typeface="Arial"/>
                <a:sym typeface="Arial"/>
              </a:rPr>
              <a:t>2. External JavaScript File:</a:t>
            </a:r>
            <a:endParaRPr sz="1800">
              <a:solidFill>
                <a:srgbClr val="000000"/>
              </a:solidFill>
              <a:latin typeface="Arial"/>
              <a:ea typeface="Arial"/>
              <a:cs typeface="Arial"/>
              <a:sym typeface="Arial"/>
            </a:endParaRPr>
          </a:p>
          <a:p>
            <a:pPr indent="0" lvl="0" marL="0" rtl="0" algn="l">
              <a:spcBef>
                <a:spcPts val="1200"/>
              </a:spcBef>
              <a:spcAft>
                <a:spcPts val="1200"/>
              </a:spcAft>
              <a:buNone/>
            </a:pPr>
            <a:r>
              <a:rPr lang="en" sz="1800">
                <a:solidFill>
                  <a:srgbClr val="000000"/>
                </a:solidFill>
                <a:latin typeface="Arial"/>
                <a:ea typeface="Arial"/>
                <a:cs typeface="Arial"/>
                <a:sym typeface="Arial"/>
              </a:rPr>
              <a:t>You can also create a separate JavaScript file and link it to your HTML file using the &lt;script&gt; tag's src attribute</a:t>
            </a:r>
            <a:endParaRPr sz="1800">
              <a:solidFill>
                <a:srgbClr val="000000"/>
              </a:solidFill>
              <a:latin typeface="Arial"/>
              <a:ea typeface="Arial"/>
              <a:cs typeface="Arial"/>
              <a:sym typeface="Arial"/>
            </a:endParaRPr>
          </a:p>
        </p:txBody>
      </p:sp>
      <p:pic>
        <p:nvPicPr>
          <p:cNvPr id="175" name="Google Shape;175;p19"/>
          <p:cNvPicPr preferRelativeResize="0"/>
          <p:nvPr/>
        </p:nvPicPr>
        <p:blipFill>
          <a:blip r:embed="rId3">
            <a:alphaModFix/>
          </a:blip>
          <a:stretch>
            <a:fillRect/>
          </a:stretch>
        </p:blipFill>
        <p:spPr>
          <a:xfrm>
            <a:off x="4445000" y="406525"/>
            <a:ext cx="4493050" cy="441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2728950" y="277150"/>
            <a:ext cx="3686100" cy="6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Data Types in JavaScript</a:t>
            </a:r>
            <a:endParaRPr sz="2500"/>
          </a:p>
        </p:txBody>
      </p:sp>
      <p:sp>
        <p:nvSpPr>
          <p:cNvPr id="181" name="Google Shape;181;p20"/>
          <p:cNvSpPr txBox="1"/>
          <p:nvPr>
            <p:ph idx="1" type="body"/>
          </p:nvPr>
        </p:nvSpPr>
        <p:spPr>
          <a:xfrm>
            <a:off x="742325" y="1022850"/>
            <a:ext cx="3226500" cy="367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800">
                <a:solidFill>
                  <a:srgbClr val="595959"/>
                </a:solidFill>
                <a:latin typeface="Arial"/>
                <a:ea typeface="Arial"/>
                <a:cs typeface="Arial"/>
                <a:sym typeface="Arial"/>
              </a:rPr>
              <a:t>Primitive Data Types:</a:t>
            </a:r>
            <a:endParaRPr b="1" sz="1800">
              <a:solidFill>
                <a:srgbClr val="595959"/>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String: Represents textual data. Example: "Hello, World!".Number: Represents numeric data. Example: 42.</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Boolean: Represents true or false values.</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Undefined: Represents the absence of a value or uninitialized variable.</a:t>
            </a:r>
            <a:endParaRPr sz="1800">
              <a:solidFill>
                <a:srgbClr val="000000"/>
              </a:solidFill>
              <a:latin typeface="Arial"/>
              <a:ea typeface="Arial"/>
              <a:cs typeface="Arial"/>
              <a:sym typeface="Arial"/>
            </a:endParaRPr>
          </a:p>
          <a:p>
            <a:pPr indent="0" lvl="0" marL="0" rtl="0" algn="l">
              <a:spcBef>
                <a:spcPts val="1200"/>
              </a:spcBef>
              <a:spcAft>
                <a:spcPts val="1200"/>
              </a:spcAft>
              <a:buNone/>
            </a:pPr>
            <a:r>
              <a:rPr lang="en" sz="1800">
                <a:solidFill>
                  <a:srgbClr val="000000"/>
                </a:solidFill>
                <a:latin typeface="Arial"/>
                <a:ea typeface="Arial"/>
                <a:cs typeface="Arial"/>
                <a:sym typeface="Arial"/>
              </a:rPr>
              <a:t>Null: Represents the intentional absence of any object value.</a:t>
            </a:r>
            <a:endParaRPr>
              <a:solidFill>
                <a:srgbClr val="000000"/>
              </a:solidFill>
            </a:endParaRPr>
          </a:p>
        </p:txBody>
      </p:sp>
      <p:sp>
        <p:nvSpPr>
          <p:cNvPr id="182" name="Google Shape;182;p20"/>
          <p:cNvSpPr txBox="1"/>
          <p:nvPr>
            <p:ph idx="2" type="body"/>
          </p:nvPr>
        </p:nvSpPr>
        <p:spPr>
          <a:xfrm>
            <a:off x="3968825" y="1022850"/>
            <a:ext cx="4762500" cy="3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595959"/>
                </a:solidFill>
                <a:latin typeface="Arial"/>
                <a:ea typeface="Arial"/>
                <a:cs typeface="Arial"/>
                <a:sym typeface="Arial"/>
              </a:rPr>
              <a:t>Complex Data Types:</a:t>
            </a:r>
            <a:endParaRPr b="1" sz="1500">
              <a:solidFill>
                <a:srgbClr val="595959"/>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Object: Represents a collection of key-value pairs. Example: { name: "John", age: 25 }.</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Array: Represents an ordered list of values. Example: [1, 2, 3].</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Function: Represents a reusable block of code. Functions are first-class citizens in JavaScript.</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Maps: Maps are a collection of key-value pairs where keys can be of any data type.</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Sets: Sets are collections of unique values, and they can store values of any data type.</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894750" y="277150"/>
            <a:ext cx="5791800" cy="6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How to Declare Variables in JavaScript</a:t>
            </a:r>
            <a:endParaRPr sz="2500"/>
          </a:p>
        </p:txBody>
      </p:sp>
      <p:sp>
        <p:nvSpPr>
          <p:cNvPr id="188" name="Google Shape;188;p21"/>
          <p:cNvSpPr txBox="1"/>
          <p:nvPr>
            <p:ph idx="1" type="body"/>
          </p:nvPr>
        </p:nvSpPr>
        <p:spPr>
          <a:xfrm>
            <a:off x="742325" y="1022850"/>
            <a:ext cx="3226500" cy="1230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200">
                <a:solidFill>
                  <a:srgbClr val="595959"/>
                </a:solidFill>
                <a:latin typeface="Arial"/>
                <a:ea typeface="Arial"/>
                <a:cs typeface="Arial"/>
                <a:sym typeface="Arial"/>
              </a:rPr>
              <a:t>Using</a:t>
            </a:r>
            <a:r>
              <a:rPr b="1" lang="en" sz="1200">
                <a:solidFill>
                  <a:srgbClr val="595959"/>
                </a:solidFill>
                <a:latin typeface="Arial"/>
                <a:ea typeface="Arial"/>
                <a:cs typeface="Arial"/>
                <a:sym typeface="Arial"/>
              </a:rPr>
              <a:t> “var”</a:t>
            </a:r>
            <a:r>
              <a:rPr b="1" lang="en" sz="1200">
                <a:solidFill>
                  <a:srgbClr val="595959"/>
                </a:solidFill>
                <a:latin typeface="Arial"/>
                <a:ea typeface="Arial"/>
                <a:cs typeface="Arial"/>
                <a:sym typeface="Arial"/>
              </a:rPr>
              <a:t>:</a:t>
            </a:r>
            <a:endParaRPr b="1" sz="1200">
              <a:solidFill>
                <a:srgbClr val="595959"/>
              </a:solidFill>
              <a:latin typeface="Arial"/>
              <a:ea typeface="Arial"/>
              <a:cs typeface="Arial"/>
              <a:sym typeface="Arial"/>
            </a:endParaRPr>
          </a:p>
          <a:p>
            <a:pPr indent="0" lvl="0" marL="0" rtl="0" algn="l">
              <a:lnSpc>
                <a:spcPct val="75000"/>
              </a:lnSpc>
              <a:spcBef>
                <a:spcPts val="1200"/>
              </a:spcBef>
              <a:spcAft>
                <a:spcPts val="0"/>
              </a:spcAft>
              <a:buNone/>
            </a:pPr>
            <a:r>
              <a:rPr lang="en" sz="1200">
                <a:solidFill>
                  <a:srgbClr val="000000"/>
                </a:solidFill>
                <a:latin typeface="Arial"/>
                <a:ea typeface="Arial"/>
                <a:cs typeface="Arial"/>
                <a:sym typeface="Arial"/>
              </a:rPr>
              <a:t>Variables declared with var are function-scoped or globally scoped but not block-scoped.</a:t>
            </a:r>
            <a:endParaRPr sz="1200">
              <a:solidFill>
                <a:srgbClr val="000000"/>
              </a:solidFill>
              <a:latin typeface="Arial"/>
              <a:ea typeface="Arial"/>
              <a:cs typeface="Arial"/>
              <a:sym typeface="Arial"/>
            </a:endParaRPr>
          </a:p>
          <a:p>
            <a:pPr indent="0" lvl="0" marL="0" rtl="0" algn="l">
              <a:lnSpc>
                <a:spcPct val="75000"/>
              </a:lnSpc>
              <a:spcBef>
                <a:spcPts val="1200"/>
              </a:spcBef>
              <a:spcAft>
                <a:spcPts val="1200"/>
              </a:spcAft>
              <a:buNone/>
            </a:pPr>
            <a:r>
              <a:rPr lang="en" sz="1200">
                <a:solidFill>
                  <a:srgbClr val="000000"/>
                </a:solidFill>
                <a:latin typeface="Arial"/>
                <a:ea typeface="Arial"/>
                <a:cs typeface="Arial"/>
                <a:sym typeface="Arial"/>
              </a:rPr>
              <a:t>var x = 5;</a:t>
            </a:r>
            <a:endParaRPr sz="1200">
              <a:solidFill>
                <a:srgbClr val="000000"/>
              </a:solidFill>
              <a:latin typeface="Arial"/>
              <a:ea typeface="Arial"/>
              <a:cs typeface="Arial"/>
              <a:sym typeface="Arial"/>
            </a:endParaRPr>
          </a:p>
        </p:txBody>
      </p:sp>
      <p:sp>
        <p:nvSpPr>
          <p:cNvPr id="189" name="Google Shape;189;p21"/>
          <p:cNvSpPr txBox="1"/>
          <p:nvPr>
            <p:ph idx="2" type="body"/>
          </p:nvPr>
        </p:nvSpPr>
        <p:spPr>
          <a:xfrm>
            <a:off x="742325" y="2253750"/>
            <a:ext cx="2980200" cy="12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95959"/>
                </a:solidFill>
                <a:latin typeface="Arial"/>
                <a:ea typeface="Arial"/>
                <a:cs typeface="Arial"/>
                <a:sym typeface="Arial"/>
              </a:rPr>
              <a:t>Using “let”</a:t>
            </a:r>
            <a:r>
              <a:rPr b="1" lang="en" sz="1200">
                <a:solidFill>
                  <a:srgbClr val="595959"/>
                </a:solidFill>
                <a:latin typeface="Arial"/>
                <a:ea typeface="Arial"/>
                <a:cs typeface="Arial"/>
                <a:sym typeface="Arial"/>
              </a:rPr>
              <a:t>:</a:t>
            </a:r>
            <a:endParaRPr b="1" sz="1200">
              <a:solidFill>
                <a:srgbClr val="595959"/>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let allows block-scoping, making it more versatile than var.</a:t>
            </a:r>
            <a:endParaRPr sz="12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200">
                <a:solidFill>
                  <a:srgbClr val="000000"/>
                </a:solidFill>
                <a:latin typeface="Arial"/>
                <a:ea typeface="Arial"/>
                <a:cs typeface="Arial"/>
                <a:sym typeface="Arial"/>
              </a:rPr>
              <a:t>let y = "Hello"</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500">
              <a:solidFill>
                <a:srgbClr val="595959"/>
              </a:solidFill>
              <a:latin typeface="Arial"/>
              <a:ea typeface="Arial"/>
              <a:cs typeface="Arial"/>
              <a:sym typeface="Arial"/>
            </a:endParaRPr>
          </a:p>
        </p:txBody>
      </p:sp>
      <p:sp>
        <p:nvSpPr>
          <p:cNvPr id="190" name="Google Shape;190;p21"/>
          <p:cNvSpPr txBox="1"/>
          <p:nvPr>
            <p:ph idx="2" type="body"/>
          </p:nvPr>
        </p:nvSpPr>
        <p:spPr>
          <a:xfrm>
            <a:off x="742325" y="3605250"/>
            <a:ext cx="2980200" cy="12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95959"/>
                </a:solidFill>
                <a:latin typeface="Arial"/>
                <a:ea typeface="Arial"/>
                <a:cs typeface="Arial"/>
                <a:sym typeface="Arial"/>
              </a:rPr>
              <a:t>Using “const”:</a:t>
            </a:r>
            <a:endParaRPr b="1" sz="1200">
              <a:solidFill>
                <a:srgbClr val="595959"/>
              </a:solidFill>
              <a:latin typeface="Arial"/>
              <a:ea typeface="Arial"/>
              <a:cs typeface="Arial"/>
              <a:sym typeface="Arial"/>
            </a:endParaRPr>
          </a:p>
          <a:p>
            <a:pPr indent="0" lvl="0" marL="0" rtl="0" algn="l">
              <a:lnSpc>
                <a:spcPct val="95000"/>
              </a:lnSpc>
              <a:spcBef>
                <a:spcPts val="1200"/>
              </a:spcBef>
              <a:spcAft>
                <a:spcPts val="0"/>
              </a:spcAft>
              <a:buNone/>
            </a:pPr>
            <a:r>
              <a:rPr lang="en" sz="1085">
                <a:solidFill>
                  <a:srgbClr val="000000"/>
                </a:solidFill>
                <a:latin typeface="Arial"/>
                <a:ea typeface="Arial"/>
                <a:cs typeface="Arial"/>
                <a:sym typeface="Arial"/>
              </a:rPr>
              <a:t>Declares a constant variable. The value cannot be reassigned after initialization.</a:t>
            </a:r>
            <a:endParaRPr sz="1085">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085">
                <a:solidFill>
                  <a:srgbClr val="000000"/>
                </a:solidFill>
                <a:latin typeface="Arial"/>
                <a:ea typeface="Arial"/>
                <a:cs typeface="Arial"/>
                <a:sym typeface="Arial"/>
              </a:rPr>
              <a:t>const PI = 3.14;</a:t>
            </a:r>
            <a:endParaRPr sz="1085">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200">
              <a:solidFill>
                <a:srgbClr val="595959"/>
              </a:solidFill>
              <a:latin typeface="Arial"/>
              <a:ea typeface="Arial"/>
              <a:cs typeface="Arial"/>
              <a:sym typeface="Arial"/>
            </a:endParaRPr>
          </a:p>
          <a:p>
            <a:pPr indent="0" lvl="0" marL="0" rtl="0" algn="l">
              <a:spcBef>
                <a:spcPts val="1200"/>
              </a:spcBef>
              <a:spcAft>
                <a:spcPts val="1200"/>
              </a:spcAft>
              <a:buNone/>
            </a:pPr>
            <a:r>
              <a:t/>
            </a:r>
            <a:endParaRPr sz="1500">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