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2" r:id="rId10"/>
    <p:sldId id="373" r:id="rId11"/>
    <p:sldId id="379" r:id="rId12"/>
    <p:sldId id="374" r:id="rId13"/>
    <p:sldId id="375" r:id="rId14"/>
    <p:sldId id="376" r:id="rId15"/>
    <p:sldId id="377" r:id="rId16"/>
    <p:sldId id="349"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06" autoAdjust="0"/>
  </p:normalViewPr>
  <p:slideViewPr>
    <p:cSldViewPr snapToGrid="0">
      <p:cViewPr varScale="1">
        <p:scale>
          <a:sx n="86" d="100"/>
          <a:sy n="86" d="100"/>
        </p:scale>
        <p:origin x="84" y="9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12-12-2023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 TargetMode="External"/><Relationship Id="rId7" Type="http://schemas.openxmlformats.org/officeDocument/2006/relationships/hyperlink" Target="https://developer.mozilla.org/en-US/docs/Lear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chat.openai.com/" TargetMode="External"/><Relationship Id="rId5" Type="http://schemas.openxmlformats.org/officeDocument/2006/relationships/hyperlink" Target="https://www.geeksforgeeks.org/" TargetMode="External"/><Relationship Id="rId4"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4" y="2312364"/>
            <a:ext cx="6709289" cy="2769989"/>
          </a:xfrm>
          <a:prstGeom prst="rect">
            <a:avLst/>
          </a:prstGeom>
          <a:noFill/>
        </p:spPr>
        <p:txBody>
          <a:bodyPr wrap="square">
            <a:spAutoFit/>
          </a:bodyPr>
          <a:lstStyle/>
          <a:p>
            <a:pPr algn="ctr"/>
            <a:r>
              <a:rPr lang="en-US" sz="2000" b="1" u="sng" dirty="0">
                <a:latin typeface="Times New Roman" panose="02020603050405020304" pitchFamily="18" charset="0"/>
                <a:cs typeface="Times New Roman" panose="02020603050405020304" pitchFamily="18" charset="0"/>
              </a:rPr>
              <a:t>Spotify Clone – A Music Player</a:t>
            </a:r>
          </a:p>
          <a:p>
            <a:endParaRPr lang="en-US" sz="1400" dirty="0"/>
          </a:p>
          <a:p>
            <a:r>
              <a:rPr lang="en-US" sz="1400" dirty="0"/>
              <a:t>Team Members: </a:t>
            </a:r>
          </a:p>
          <a:p>
            <a:r>
              <a:rPr lang="en-US" b="1" dirty="0">
                <a:latin typeface="Times New Roman" panose="02020603050405020304" pitchFamily="18" charset="0"/>
                <a:cs typeface="Times New Roman" panose="02020603050405020304" pitchFamily="18" charset="0"/>
              </a:rPr>
              <a:t>ANKIT TRIPATHI(2101610109005)</a:t>
            </a:r>
          </a:p>
          <a:p>
            <a:r>
              <a:rPr lang="en-US" sz="1400" b="1" dirty="0">
                <a:latin typeface="Times New Roman" panose="02020603050405020304" pitchFamily="18" charset="0"/>
                <a:cs typeface="Times New Roman" panose="02020603050405020304" pitchFamily="18" charset="0"/>
              </a:rPr>
              <a:t>SONAM SRIVASTAVA(2101610109025)</a:t>
            </a:r>
          </a:p>
          <a:p>
            <a:r>
              <a:rPr lang="en-US" b="1" dirty="0">
                <a:latin typeface="Times New Roman" panose="02020603050405020304" pitchFamily="18" charset="0"/>
                <a:cs typeface="Times New Roman" panose="02020603050405020304" pitchFamily="18" charset="0"/>
              </a:rPr>
              <a:t>REETIKA SRIVASTAVA(2001610100165)</a:t>
            </a:r>
          </a:p>
          <a:p>
            <a:r>
              <a:rPr lang="en-US" sz="1400" b="1" dirty="0">
                <a:latin typeface="Times New Roman" panose="02020603050405020304" pitchFamily="18" charset="0"/>
                <a:cs typeface="Times New Roman" panose="02020603050405020304" pitchFamily="18" charset="0"/>
              </a:rPr>
              <a:t>EKATA RAI(2001610100082)                                       </a:t>
            </a:r>
            <a:r>
              <a:rPr lang="en-US" dirty="0">
                <a:latin typeface="Times New Roman" panose="02020603050405020304" pitchFamily="18" charset="0"/>
                <a:cs typeface="Times New Roman" panose="02020603050405020304" pitchFamily="18" charset="0"/>
              </a:rPr>
              <a:t>Guide</a:t>
            </a:r>
            <a:r>
              <a:rPr lang="en-US" b="1" dirty="0">
                <a:latin typeface="Times New Roman" panose="02020603050405020304" pitchFamily="18" charset="0"/>
                <a:cs typeface="Times New Roman" panose="02020603050405020304" pitchFamily="18" charset="0"/>
              </a:rPr>
              <a:t>: Mr. Hrishikesh </a:t>
            </a:r>
            <a:r>
              <a:rPr lang="en-US" b="1" dirty="0" err="1">
                <a:latin typeface="Times New Roman" panose="02020603050405020304" pitchFamily="18" charset="0"/>
                <a:cs typeface="Times New Roman" panose="02020603050405020304" pitchFamily="18" charset="0"/>
              </a:rPr>
              <a:t>Mahure</a:t>
            </a:r>
            <a:r>
              <a:rPr lang="en-US" sz="1400" b="1" dirty="0">
                <a:latin typeface="Times New Roman" panose="02020603050405020304" pitchFamily="18" charset="0"/>
                <a:cs typeface="Times New Roman" panose="02020603050405020304" pitchFamily="18" charset="0"/>
              </a:rPr>
              <a:t>             </a:t>
            </a:r>
            <a:r>
              <a:rPr lang="en-US" sz="1400" dirty="0"/>
              <a:t>					                                                  </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98598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br>
              <a:rPr lang="en-US" sz="2400" b="1" dirty="0">
                <a:solidFill>
                  <a:srgbClr val="002060"/>
                </a:solidFill>
                <a:latin typeface="Arial" panose="020B0604020202020204" pitchFamily="34" charset="0"/>
                <a:cs typeface="Arial" panose="020B0604020202020204" pitchFamily="34" charset="0"/>
              </a:rPr>
            </a:br>
            <a:r>
              <a:rPr lang="en-US" sz="2000" b="1" dirty="0">
                <a:solidFill>
                  <a:schemeClr val="tx1"/>
                </a:solidFill>
                <a:latin typeface="Times New Roman" panose="02020603050405020304" pitchFamily="18" charset="0"/>
                <a:cs typeface="Times New Roman" panose="02020603050405020304" pitchFamily="18" charset="0"/>
              </a:rPr>
              <a:t>SDLC(Software Development Life Cycle) for this Project–</a:t>
            </a:r>
            <a:br>
              <a:rPr lang="en-US" sz="2400" b="1" dirty="0">
                <a:solidFill>
                  <a:srgbClr val="002060"/>
                </a:solidFill>
                <a:latin typeface="Arial" panose="020B0604020202020204" pitchFamily="34" charset="0"/>
                <a:cs typeface="Arial" panose="020B0604020202020204" pitchFamily="34" charset="0"/>
              </a:rPr>
            </a:br>
            <a:r>
              <a:rPr lang="en-US" sz="1800" b="1" dirty="0">
                <a:solidFill>
                  <a:schemeClr val="tx1"/>
                </a:solidFill>
                <a:latin typeface="Times New Roman" panose="02020603050405020304" pitchFamily="18" charset="0"/>
                <a:cs typeface="Times New Roman" panose="02020603050405020304" pitchFamily="18" charset="0"/>
              </a:rPr>
              <a:t>1. Planning :  </a:t>
            </a:r>
            <a:r>
              <a:rPr lang="en-US" sz="1600" dirty="0">
                <a:solidFill>
                  <a:schemeClr val="tx1"/>
                </a:solidFill>
                <a:latin typeface="Times New Roman" panose="02020603050405020304" pitchFamily="18" charset="0"/>
                <a:cs typeface="Times New Roman" panose="02020603050405020304" pitchFamily="18" charset="0"/>
              </a:rPr>
              <a:t>We make a proper plan  </a:t>
            </a:r>
            <a:r>
              <a:rPr lang="en-US" sz="1600" b="0" i="0" dirty="0">
                <a:solidFill>
                  <a:srgbClr val="333333"/>
                </a:solidFill>
                <a:effectLst/>
                <a:latin typeface="Times New Roman" panose="02020603050405020304" pitchFamily="18" charset="0"/>
                <a:cs typeface="Times New Roman" panose="02020603050405020304" pitchFamily="18" charset="0"/>
              </a:rPr>
              <a:t>like cost-benefit analysis, scheduling, resource estimation, and allocation.</a:t>
            </a:r>
            <a:br>
              <a:rPr lang="en-US" sz="1600" b="0" i="0" dirty="0">
                <a:solidFill>
                  <a:srgbClr val="333333"/>
                </a:solidFill>
                <a:effectLst/>
                <a:latin typeface="Times New Roman" panose="02020603050405020304" pitchFamily="18" charset="0"/>
                <a:cs typeface="Times New Roman" panose="02020603050405020304" pitchFamily="18" charset="0"/>
              </a:rPr>
            </a:br>
            <a:r>
              <a:rPr lang="en-US" sz="1200" b="0" i="0" dirty="0">
                <a:solidFill>
                  <a:srgbClr val="333333"/>
                </a:solidFill>
                <a:effectLst/>
                <a:latin typeface="Times New Roman" panose="02020603050405020304" pitchFamily="18" charset="0"/>
                <a:cs typeface="Times New Roman" panose="02020603050405020304" pitchFamily="18" charset="0"/>
              </a:rPr>
              <a:t> </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2. Designing</a:t>
            </a:r>
            <a:r>
              <a:rPr lang="en-US" sz="18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For the designing purpose of project, we made a layout of our Project on Figma.</a:t>
            </a:r>
            <a:br>
              <a:rPr lang="en-US" sz="16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br>
              <a:rPr lang="en-US" sz="2400" b="1" dirty="0">
                <a:solidFill>
                  <a:srgbClr val="002060"/>
                </a:solidFill>
                <a:latin typeface="Arial" panose="020B0604020202020204" pitchFamily="34" charset="0"/>
                <a:cs typeface="Arial" panose="020B0604020202020204" pitchFamily="34" charset="0"/>
              </a:rPr>
            </a:br>
            <a:r>
              <a:rPr lang="en-US" sz="1800" b="1" dirty="0">
                <a:solidFill>
                  <a:srgbClr val="002060"/>
                </a:solidFill>
                <a:latin typeface="Times New Roman" panose="02020603050405020304" pitchFamily="18" charset="0"/>
                <a:cs typeface="Times New Roman" panose="02020603050405020304" pitchFamily="18" charset="0"/>
              </a:rPr>
              <a:t>3. </a:t>
            </a:r>
            <a:r>
              <a:rPr lang="en-US" sz="1800" b="1" dirty="0">
                <a:solidFill>
                  <a:schemeClr val="tx1"/>
                </a:solidFill>
                <a:latin typeface="Times New Roman" panose="02020603050405020304" pitchFamily="18" charset="0"/>
                <a:cs typeface="Times New Roman" panose="02020603050405020304" pitchFamily="18" charset="0"/>
              </a:rPr>
              <a:t>Implementation/Coding </a:t>
            </a:r>
            <a:r>
              <a:rPr lang="en-US" sz="1800" b="1" dirty="0">
                <a:solidFill>
                  <a:srgbClr val="002060"/>
                </a:solidFill>
                <a:latin typeface="Times New Roman" panose="02020603050405020304" pitchFamily="18" charset="0"/>
                <a:cs typeface="Times New Roman" panose="02020603050405020304" pitchFamily="18" charset="0"/>
              </a:rPr>
              <a:t>:  </a:t>
            </a:r>
            <a:br>
              <a:rPr lang="en-US" sz="1800" b="1" dirty="0">
                <a:solidFill>
                  <a:srgbClr val="002060"/>
                </a:solidFill>
                <a:latin typeface="Times New Roman" panose="02020603050405020304" pitchFamily="18" charset="0"/>
                <a:cs typeface="Times New Roman" panose="02020603050405020304" pitchFamily="18" charset="0"/>
              </a:rPr>
            </a:br>
            <a:r>
              <a:rPr lang="en-US" sz="1200" b="1" dirty="0">
                <a:solidFill>
                  <a:srgbClr val="002060"/>
                </a:solidFill>
                <a:latin typeface="Times New Roman" panose="02020603050405020304" pitchFamily="18" charset="0"/>
                <a:cs typeface="Times New Roman" panose="02020603050405020304" pitchFamily="18" charset="0"/>
              </a:rPr>
              <a:t> </a:t>
            </a:r>
            <a:br>
              <a:rPr lang="en-US" sz="1800" b="1" dirty="0">
                <a:solidFill>
                  <a:srgbClr val="002060"/>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A) Frontend: </a:t>
            </a:r>
            <a:r>
              <a:rPr lang="en-US" sz="1600" dirty="0">
                <a:solidFill>
                  <a:schemeClr val="tx1"/>
                </a:solidFill>
                <a:latin typeface="Times New Roman" panose="02020603050405020304" pitchFamily="18" charset="0"/>
                <a:cs typeface="Times New Roman" panose="02020603050405020304" pitchFamily="18" charset="0"/>
              </a:rPr>
              <a:t>For good UI/UX of our project, we used Html, CSS, </a:t>
            </a:r>
            <a:r>
              <a:rPr lang="en-US" sz="1600" dirty="0" err="1">
                <a:solidFill>
                  <a:schemeClr val="tx1"/>
                </a:solidFill>
                <a:latin typeface="Times New Roman" panose="02020603050405020304" pitchFamily="18" charset="0"/>
                <a:cs typeface="Times New Roman" panose="02020603050405020304" pitchFamily="18" charset="0"/>
              </a:rPr>
              <a:t>Javascript</a:t>
            </a:r>
            <a:r>
              <a:rPr lang="en-US" sz="1600" dirty="0">
                <a:solidFill>
                  <a:schemeClr val="tx1"/>
                </a:solidFill>
                <a:latin typeface="Times New Roman" panose="02020603050405020304" pitchFamily="18" charset="0"/>
                <a:cs typeface="Times New Roman" panose="02020603050405020304" pitchFamily="18" charset="0"/>
              </a:rPr>
              <a:t> and </a:t>
            </a:r>
            <a:r>
              <a:rPr lang="en-US" sz="1600" dirty="0" err="1">
                <a:solidFill>
                  <a:schemeClr val="tx1"/>
                </a:solidFill>
                <a:latin typeface="Times New Roman" panose="02020603050405020304" pitchFamily="18" charset="0"/>
                <a:cs typeface="Times New Roman" panose="02020603050405020304" pitchFamily="18" charset="0"/>
              </a:rPr>
              <a:t>RectJs</a:t>
            </a:r>
            <a:r>
              <a:rPr lang="en-US" sz="1600" dirty="0">
                <a:solidFill>
                  <a:schemeClr val="tx1"/>
                </a:solidFill>
                <a:latin typeface="Times New Roman" panose="02020603050405020304" pitchFamily="18" charset="0"/>
                <a:cs typeface="Times New Roman" panose="02020603050405020304" pitchFamily="18" charset="0"/>
              </a:rPr>
              <a:t>.</a:t>
            </a:r>
            <a:br>
              <a:rPr lang="en-US" sz="1600" dirty="0">
                <a:solidFill>
                  <a:schemeClr val="tx1"/>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B) Backend </a:t>
            </a:r>
            <a:r>
              <a:rPr lang="en-US" sz="1600" dirty="0">
                <a:solidFill>
                  <a:schemeClr val="tx1"/>
                </a:solidFill>
                <a:latin typeface="Times New Roman" panose="02020603050405020304" pitchFamily="18" charset="0"/>
                <a:cs typeface="Times New Roman" panose="02020603050405020304" pitchFamily="18" charset="0"/>
              </a:rPr>
              <a:t>: For fetching of Data from server we used </a:t>
            </a:r>
            <a:r>
              <a:rPr lang="en-US" sz="1600" dirty="0" err="1">
                <a:solidFill>
                  <a:schemeClr val="tx1"/>
                </a:solidFill>
                <a:latin typeface="Times New Roman" panose="02020603050405020304" pitchFamily="18" charset="0"/>
                <a:cs typeface="Times New Roman" panose="02020603050405020304" pitchFamily="18" charset="0"/>
              </a:rPr>
              <a:t>NodeJs</a:t>
            </a:r>
            <a:r>
              <a:rPr lang="en-US" sz="1600" dirty="0">
                <a:solidFill>
                  <a:schemeClr val="tx1"/>
                </a:solidFill>
                <a:latin typeface="Times New Roman" panose="02020603050405020304" pitchFamily="18" charset="0"/>
                <a:cs typeface="Times New Roman" panose="02020603050405020304" pitchFamily="18" charset="0"/>
              </a:rPr>
              <a:t>.</a:t>
            </a:r>
            <a:br>
              <a:rPr lang="en-US" sz="1600" dirty="0">
                <a:solidFill>
                  <a:schemeClr val="tx1"/>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C) Database: </a:t>
            </a:r>
            <a:r>
              <a:rPr lang="en-US" sz="1600" dirty="0">
                <a:solidFill>
                  <a:schemeClr val="tx1"/>
                </a:solidFill>
                <a:latin typeface="Times New Roman" panose="02020603050405020304" pitchFamily="18" charset="0"/>
                <a:cs typeface="Times New Roman" panose="02020603050405020304" pitchFamily="18" charset="0"/>
              </a:rPr>
              <a:t>For the database of our software we used  MySQL.</a:t>
            </a: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4. Testing : </a:t>
            </a:r>
            <a:r>
              <a:rPr lang="en-US" sz="1600" dirty="0">
                <a:solidFill>
                  <a:schemeClr val="tx1"/>
                </a:solidFill>
                <a:latin typeface="Times New Roman" panose="02020603050405020304" pitchFamily="18" charset="0"/>
                <a:cs typeface="Times New Roman" panose="02020603050405020304" pitchFamily="18" charset="0"/>
              </a:rPr>
              <a:t>For testing, we did  Unit testing then Integration testing and finally we did System Testing.</a:t>
            </a:r>
            <a:br>
              <a:rPr lang="en-US" sz="1600" dirty="0">
                <a:solidFill>
                  <a:schemeClr val="tx1"/>
                </a:solidFill>
                <a:latin typeface="Times New Roman" panose="02020603050405020304" pitchFamily="18" charset="0"/>
                <a:cs typeface="Times New Roman" panose="02020603050405020304" pitchFamily="18" charset="0"/>
              </a:rPr>
            </a:br>
            <a:br>
              <a:rPr lang="en-US" sz="1600" b="1" dirty="0">
                <a:solidFill>
                  <a:schemeClr val="tx1"/>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5. Deployment : </a:t>
            </a:r>
            <a:r>
              <a:rPr lang="en-US" sz="1600" dirty="0">
                <a:solidFill>
                  <a:schemeClr val="tx1"/>
                </a:solidFill>
                <a:latin typeface="Times New Roman" panose="02020603050405020304" pitchFamily="18" charset="0"/>
                <a:cs typeface="Times New Roman" panose="02020603050405020304" pitchFamily="18" charset="0"/>
              </a:rPr>
              <a:t>We deploy our Project website on </a:t>
            </a:r>
            <a:r>
              <a:rPr lang="en-US" sz="1600" dirty="0" err="1">
                <a:solidFill>
                  <a:schemeClr val="tx1"/>
                </a:solidFill>
                <a:latin typeface="Times New Roman" panose="02020603050405020304" pitchFamily="18" charset="0"/>
                <a:cs typeface="Times New Roman" panose="02020603050405020304" pitchFamily="18" charset="0"/>
              </a:rPr>
              <a:t>Github</a:t>
            </a:r>
            <a:r>
              <a:rPr lang="en-US" sz="1600" dirty="0">
                <a:solidFill>
                  <a:schemeClr val="tx1"/>
                </a:solidFill>
                <a:latin typeface="Times New Roman" panose="02020603050405020304" pitchFamily="18" charset="0"/>
                <a:cs typeface="Times New Roman" panose="02020603050405020304" pitchFamily="18" charset="0"/>
              </a:rPr>
              <a:t> Pages. </a:t>
            </a:r>
            <a:br>
              <a:rPr lang="en-US" sz="1600" b="1"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6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332398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2060"/>
                </a:solidFill>
                <a:latin typeface="Arial" panose="020B0604020202020204" pitchFamily="34" charset="0"/>
                <a:cs typeface="Arial" panose="020B0604020202020204" pitchFamily="34" charset="0"/>
              </a:rPr>
              <a:t>Conclusion</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1800" b="0" i="0" dirty="0">
                <a:solidFill>
                  <a:srgbClr val="374151"/>
                </a:solidFill>
                <a:effectLst/>
                <a:latin typeface="Times New Roman" panose="02020603050405020304" pitchFamily="18" charset="0"/>
                <a:cs typeface="Times New Roman" panose="02020603050405020304" pitchFamily="18" charset="0"/>
              </a:rPr>
              <a:t>In summary, developing a Spotify clone involves building a backend server using technologies like Node.js or Django, incorporating features like user authentication, playlist management, and song streaming. The frontend, created with React or Vue.js, should include pages for user authentication, home, search, and playlists, along with an audio player component. Integrations such as the Spotify API and optional payment gateways enhance the user experience. Considerations for security, scalability, performance, and comprehensive testing are crucial. Documentation, deployment on cloud platforms, and legal compliance ensure a successful and user-friendly music streaming application.</a:t>
            </a:r>
            <a:endParaRPr lang="en-IN" sz="1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449353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2060"/>
                </a:solidFill>
                <a:latin typeface="Arial" panose="020B0604020202020204" pitchFamily="34" charset="0"/>
                <a:cs typeface="Arial" panose="020B0604020202020204" pitchFamily="34" charset="0"/>
              </a:rPr>
              <a:t>Future Scope </a:t>
            </a:r>
            <a:br>
              <a:rPr lang="en-US" sz="800" b="1" dirty="0">
                <a:solidFill>
                  <a:srgbClr val="002060"/>
                </a:solidFill>
                <a:latin typeface="Arial" panose="020B0604020202020204" pitchFamily="34" charset="0"/>
                <a:cs typeface="Arial" panose="020B0604020202020204" pitchFamily="34" charset="0"/>
              </a:rPr>
            </a:br>
            <a:r>
              <a:rPr lang="en-US" sz="800" b="1" dirty="0">
                <a:solidFill>
                  <a:srgbClr val="002060"/>
                </a:solidFill>
                <a:latin typeface="Arial" panose="020B0604020202020204" pitchFamily="34" charset="0"/>
                <a:cs typeface="Arial" panose="020B0604020202020204" pitchFamily="34" charset="0"/>
              </a:rPr>
              <a:t> </a:t>
            </a:r>
            <a:br>
              <a:rPr lang="en-US" sz="2400" b="1" dirty="0">
                <a:solidFill>
                  <a:srgbClr val="002060"/>
                </a:solidFill>
                <a:latin typeface="Arial" panose="020B0604020202020204" pitchFamily="34" charset="0"/>
                <a:cs typeface="Arial" panose="020B0604020202020204" pitchFamily="34" charset="0"/>
              </a:rPr>
            </a:br>
            <a:r>
              <a:rPr lang="en-US" sz="1300" b="0" i="0" dirty="0">
                <a:solidFill>
                  <a:srgbClr val="374151"/>
                </a:solidFill>
                <a:effectLst/>
                <a:latin typeface="Times New Roman" panose="02020603050405020304" pitchFamily="18" charset="0"/>
                <a:cs typeface="Times New Roman" panose="02020603050405020304" pitchFamily="18" charset="0"/>
              </a:rPr>
              <a:t>The future scope of a Spotify clone can extend in various directions, driven by technological advancements, market trends, and user expectations. Here are some potential areas for future development:</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b="1" i="0" dirty="0">
                <a:solidFill>
                  <a:srgbClr val="374151"/>
                </a:solidFill>
                <a:effectLst/>
                <a:latin typeface="Times New Roman" panose="02020603050405020304" pitchFamily="18" charset="0"/>
                <a:cs typeface="Times New Roman" panose="02020603050405020304" pitchFamily="18" charset="0"/>
              </a:rPr>
              <a:t>Enhanced Recommendation Algorithms:</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sz="1200" b="0" i="0" dirty="0">
                <a:solidFill>
                  <a:srgbClr val="374151"/>
                </a:solidFill>
                <a:effectLst/>
                <a:latin typeface="Times New Roman" panose="02020603050405020304" pitchFamily="18" charset="0"/>
                <a:cs typeface="Times New Roman" panose="02020603050405020304" pitchFamily="18" charset="0"/>
              </a:rPr>
              <a:t>Invest in machine learning and AI algorithms to improve personalized music recommendations based on user preferences, behavior, and context.</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b="1" i="0" dirty="0">
                <a:solidFill>
                  <a:srgbClr val="374151"/>
                </a:solidFill>
                <a:effectLst/>
                <a:latin typeface="Times New Roman" panose="02020603050405020304" pitchFamily="18" charset="0"/>
                <a:cs typeface="Times New Roman" panose="02020603050405020304" pitchFamily="18" charset="0"/>
              </a:rPr>
              <a:t>Podcasting Integration:</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sz="1200" b="0" i="0" dirty="0">
                <a:solidFill>
                  <a:srgbClr val="374151"/>
                </a:solidFill>
                <a:effectLst/>
                <a:latin typeface="Times New Roman" panose="02020603050405020304" pitchFamily="18" charset="0"/>
                <a:cs typeface="Times New Roman" panose="02020603050405020304" pitchFamily="18" charset="0"/>
              </a:rPr>
              <a:t>Integrate podcast streaming capabilities to cater to the growing demand for podcasts and audio content, providing users with a broader range of audio entertainment.</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b="1" i="0" dirty="0">
                <a:solidFill>
                  <a:srgbClr val="374151"/>
                </a:solidFill>
                <a:effectLst/>
                <a:latin typeface="Times New Roman" panose="02020603050405020304" pitchFamily="18" charset="0"/>
                <a:cs typeface="Times New Roman" panose="02020603050405020304" pitchFamily="18" charset="0"/>
              </a:rPr>
              <a:t>Social Features:</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sz="1200" b="0" i="0" dirty="0">
                <a:solidFill>
                  <a:srgbClr val="374151"/>
                </a:solidFill>
                <a:effectLst/>
                <a:latin typeface="Times New Roman" panose="02020603050405020304" pitchFamily="18" charset="0"/>
                <a:cs typeface="Times New Roman" panose="02020603050405020304" pitchFamily="18" charset="0"/>
              </a:rPr>
              <a:t>Expand social features, allowing users to connect with friends, share playlists collaboratively, and discover music based on the preferences of their social network.</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b="1" i="0" dirty="0">
                <a:solidFill>
                  <a:srgbClr val="374151"/>
                </a:solidFill>
                <a:effectLst/>
                <a:latin typeface="Times New Roman" panose="02020603050405020304" pitchFamily="18" charset="0"/>
                <a:cs typeface="Times New Roman" panose="02020603050405020304" pitchFamily="18" charset="0"/>
              </a:rPr>
              <a:t>Virtual Reality (VR) and Augmented Reality (AR) Integration:</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sz="1200" b="0" i="0" dirty="0">
                <a:solidFill>
                  <a:srgbClr val="374151"/>
                </a:solidFill>
                <a:effectLst/>
                <a:latin typeface="Times New Roman" panose="02020603050405020304" pitchFamily="18" charset="0"/>
                <a:cs typeface="Times New Roman" panose="02020603050405020304" pitchFamily="18" charset="0"/>
              </a:rPr>
              <a:t>Explore immersive technologies like VR and AR to create unique and interactive music experiences, such as virtual concert simulations or AR-enhanced album covers.</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b="1" i="0" dirty="0">
                <a:solidFill>
                  <a:srgbClr val="374151"/>
                </a:solidFill>
                <a:effectLst/>
                <a:latin typeface="Times New Roman" panose="02020603050405020304" pitchFamily="18" charset="0"/>
                <a:cs typeface="Times New Roman" panose="02020603050405020304" pitchFamily="18" charset="0"/>
              </a:rPr>
              <a:t>Blockchain for Royalties and Copyright Management:</a:t>
            </a:r>
            <a:br>
              <a:rPr lang="en-US" b="0" i="0" dirty="0">
                <a:solidFill>
                  <a:srgbClr val="374151"/>
                </a:solidFill>
                <a:effectLst/>
                <a:latin typeface="Times New Roman" panose="02020603050405020304" pitchFamily="18" charset="0"/>
                <a:cs typeface="Times New Roman" panose="02020603050405020304" pitchFamily="18" charset="0"/>
              </a:rPr>
            </a:br>
            <a:r>
              <a:rPr lang="en-US" sz="1200" b="0" i="0" dirty="0">
                <a:solidFill>
                  <a:srgbClr val="374151"/>
                </a:solidFill>
                <a:effectLst/>
                <a:latin typeface="Times New Roman" panose="02020603050405020304" pitchFamily="18" charset="0"/>
                <a:cs typeface="Times New Roman" panose="02020603050405020304" pitchFamily="18" charset="0"/>
              </a:rPr>
              <a:t>Implement blockchain technology to address royalty and copyright management issues, ensuring fair compensation for artists and content creators while maintaining transparency.</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b="1" i="0" dirty="0">
                <a:solidFill>
                  <a:srgbClr val="374151"/>
                </a:solidFill>
                <a:effectLst/>
                <a:latin typeface="Times New Roman" panose="02020603050405020304" pitchFamily="18" charset="0"/>
                <a:cs typeface="Times New Roman" panose="02020603050405020304" pitchFamily="18" charset="0"/>
              </a:rPr>
              <a:t>Offline and Limited Connectivity Improvements:</a:t>
            </a:r>
            <a:br>
              <a:rPr lang="en-US" sz="1200" b="0" i="0" dirty="0">
                <a:solidFill>
                  <a:srgbClr val="374151"/>
                </a:solidFill>
                <a:effectLst/>
                <a:latin typeface="Times New Roman" panose="02020603050405020304" pitchFamily="18" charset="0"/>
                <a:cs typeface="Times New Roman" panose="02020603050405020304" pitchFamily="18" charset="0"/>
              </a:rPr>
            </a:br>
            <a:r>
              <a:rPr lang="en-US" sz="1200" b="0" i="0" dirty="0">
                <a:solidFill>
                  <a:srgbClr val="374151"/>
                </a:solidFill>
                <a:effectLst/>
                <a:latin typeface="Times New Roman" panose="02020603050405020304" pitchFamily="18" charset="0"/>
                <a:cs typeface="Times New Roman" panose="02020603050405020304" pitchFamily="18" charset="0"/>
              </a:rPr>
              <a:t>Enhance offline mode capabilities for users in regions with limited connectivity, allowing them to enjoy uninterrupted music streaming experiences.</a:t>
            </a:r>
            <a:endParaRPr lang="en-IN" sz="1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56261"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3"/>
              </a:rPr>
              <a:t>https://www.w3schools.com/</a:t>
            </a:r>
            <a:endParaRPr lang="en-US" b="0" strike="noStrike" spc="-1" dirty="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4"/>
              </a:rPr>
              <a:t>https://github.com/</a:t>
            </a:r>
            <a:endParaRPr lang="en-US"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5"/>
              </a:rPr>
              <a:t>https://www.geeksforgeeks.org/</a:t>
            </a:r>
            <a:endParaRPr lang="en-US"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6"/>
              </a:rPr>
              <a:t>https://chat.openai.com/</a:t>
            </a:r>
            <a:endParaRPr lang="en-US"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hlinkClick r:id="rId7"/>
              </a:rPr>
              <a:t>https://developer.mozilla.org/en-US/docs/Learn</a:t>
            </a:r>
            <a:endParaRPr lang="en-US" spc="-1" dirty="0">
              <a:solidFill>
                <a:srgbClr val="0000FF"/>
              </a:solidFill>
              <a:latin typeface="+mn-lt"/>
              <a:cs typeface="Times New Roman"/>
            </a:endParaRPr>
          </a:p>
          <a:p>
            <a:pPr lvl="1">
              <a:lnSpc>
                <a:spcPct val="107000"/>
              </a:lnSpc>
              <a:spcBef>
                <a:spcPts val="499"/>
              </a:spcBef>
              <a:buClr>
                <a:srgbClr val="213163"/>
              </a:buClr>
            </a:pP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3323987"/>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1800" b="0" i="0" u="none" strike="noStrike" dirty="0">
                <a:solidFill>
                  <a:srgbClr val="222222"/>
                </a:solidFill>
                <a:effectLst/>
                <a:latin typeface="Times New Roman" panose="02020603050405020304" pitchFamily="18" charset="0"/>
              </a:rPr>
              <a:t>The Spotify clone is a web-based music player created using HTML, CSS, and JavaScript. The user interface replicates the sleek design of Spotify, offering an immersive experience for music enthusiasts. The HTML structure defines the layout, while CSS stylizes the elements to mirror Spotify's aesthetic. JavaScript handles dynamic functionalities, allowing users to play, pause, skip tracks, and adjust volume seamlessly. The clone utilizes APIs for fetching and displaying music data, ensuring a diverse and up-to-date library. Overall, this project aims to provide a user-friendly and visually appealing platform for music streaming enthusiasts, emulating the core features of the popular Spotify application. </a:t>
            </a:r>
            <a:endParaRPr lang="en-IN" sz="18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a:xfrm>
            <a:off x="311700" y="445025"/>
            <a:ext cx="8520600" cy="4018118"/>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1800" b="0" i="0" u="none" strike="noStrike" dirty="0">
                <a:solidFill>
                  <a:srgbClr val="000000"/>
                </a:solidFill>
                <a:effectLst/>
                <a:latin typeface="Times New Roman" panose="02020603050405020304" pitchFamily="18" charset="0"/>
              </a:rPr>
              <a:t>In the rapidly evolving landscape of music streaming services, there is a growing demand for personalized and feature-rich platforms that offer a seamless user experience. Developing a Spotify clone aims to address several key challenges and requirements within this domain:</a:t>
            </a:r>
            <a:r>
              <a:rPr lang="en-US" sz="1800" b="0" i="0" dirty="0">
                <a:solidFill>
                  <a:srgbClr val="000000"/>
                </a:solidFill>
                <a:effectLst/>
                <a:latin typeface="Times New Roman" panose="02020603050405020304" pitchFamily="18" charset="0"/>
              </a:rPr>
              <a:t>​</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a:t>
            </a:r>
            <a:br>
              <a:rPr lang="en-US" sz="1800" b="0" i="0"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1. Performance and Scalability</a:t>
            </a:r>
            <a:r>
              <a:rPr lang="en-US" sz="1800" b="0" i="0" dirty="0">
                <a:solidFill>
                  <a:srgbClr val="000000"/>
                </a:solidFill>
                <a:effectLst/>
                <a:latin typeface="Times New Roman" panose="02020603050405020304" pitchFamily="18" charset="0"/>
              </a:rPr>
              <a:t>​</a:t>
            </a:r>
            <a:br>
              <a:rPr lang="en-US" sz="1800" b="0" i="0"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2. Discovery and recommendation</a:t>
            </a:r>
            <a:r>
              <a:rPr lang="en-US" sz="1800" b="0" i="0" dirty="0">
                <a:solidFill>
                  <a:srgbClr val="000000"/>
                </a:solidFill>
                <a:effectLst/>
                <a:latin typeface="Times New Roman" panose="02020603050405020304" pitchFamily="18" charset="0"/>
              </a:rPr>
              <a:t>​</a:t>
            </a:r>
            <a:br>
              <a:rPr lang="en-US" sz="1800" b="0" i="0"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3. User Interface and Experience</a:t>
            </a:r>
            <a:r>
              <a:rPr lang="en-US" sz="1800" b="0" i="0" dirty="0">
                <a:solidFill>
                  <a:srgbClr val="000000"/>
                </a:solidFill>
                <a:effectLst/>
                <a:latin typeface="Times New Roman" panose="02020603050405020304" pitchFamily="18" charset="0"/>
              </a:rPr>
              <a:t>​</a:t>
            </a:r>
            <a:br>
              <a:rPr lang="en-US" sz="1800" b="0" i="0"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4. Offline mode</a:t>
            </a:r>
            <a:r>
              <a:rPr lang="en-US" sz="1800" b="0" i="0" dirty="0">
                <a:solidFill>
                  <a:srgbClr val="000000"/>
                </a:solidFill>
                <a:effectLst/>
                <a:latin typeface="Times New Roman" panose="02020603050405020304" pitchFamily="18" charset="0"/>
              </a:rPr>
              <a:t>​</a:t>
            </a:r>
            <a:br>
              <a:rPr lang="en-US" sz="1800" b="0" i="0"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5. Artist and listener Interaction</a:t>
            </a:r>
            <a:r>
              <a:rPr lang="en-US" sz="1800" b="0" i="0" dirty="0">
                <a:solidFill>
                  <a:srgbClr val="000000"/>
                </a:solidFill>
                <a:effectLst/>
                <a:latin typeface="Times New Roman" panose="02020603050405020304" pitchFamily="18" charset="0"/>
              </a:rPr>
              <a:t>​</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24731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fontAlgn="base"/>
            <a:r>
              <a:rPr lang="en-US" sz="2400" b="1" dirty="0">
                <a:solidFill>
                  <a:srgbClr val="002060"/>
                </a:solidFill>
                <a:latin typeface="Arial" panose="020B0604020202020204" pitchFamily="34" charset="0"/>
                <a:cs typeface="Arial" panose="020B0604020202020204" pitchFamily="34" charset="0"/>
              </a:rPr>
              <a:t>Aim and Objective</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1800" b="1" i="0" u="none" strike="noStrike" dirty="0">
                <a:solidFill>
                  <a:srgbClr val="1F1F1F"/>
                </a:solidFill>
                <a:effectLst/>
                <a:latin typeface="Times New Roman" panose="02020603050405020304" pitchFamily="18" charset="0"/>
              </a:rPr>
              <a:t>Aim:</a:t>
            </a:r>
            <a:r>
              <a:rPr lang="en-US" sz="1800" b="0" i="0" dirty="0">
                <a:solidFill>
                  <a:srgbClr val="1F1F1F"/>
                </a:solidFill>
                <a:effectLst/>
                <a:latin typeface="Times New Roman" panose="02020603050405020304" pitchFamily="18" charset="0"/>
              </a:rPr>
              <a:t>​</a:t>
            </a:r>
            <a:br>
              <a:rPr lang="en-US" sz="3200" b="0" i="0" dirty="0">
                <a:solidFill>
                  <a:srgbClr val="000000"/>
                </a:solidFill>
                <a:effectLst/>
                <a:latin typeface="Arial" panose="020B0604020202020204" pitchFamily="34" charset="0"/>
              </a:rPr>
            </a:br>
            <a:r>
              <a:rPr lang="en-US" sz="1800" b="0" i="0" u="none" strike="noStrike" dirty="0">
                <a:solidFill>
                  <a:srgbClr val="1F1F1F"/>
                </a:solidFill>
                <a:effectLst/>
                <a:latin typeface="Arial" panose="020B0604020202020204" pitchFamily="34" charset="0"/>
              </a:rPr>
              <a:t>          </a:t>
            </a:r>
            <a:r>
              <a:rPr lang="en-US" sz="1800" b="0" i="0" u="none" strike="noStrike" dirty="0">
                <a:solidFill>
                  <a:srgbClr val="1F1F1F"/>
                </a:solidFill>
                <a:effectLst/>
                <a:latin typeface="Times New Roman" panose="02020603050405020304" pitchFamily="18" charset="0"/>
              </a:rPr>
              <a:t>Th</a:t>
            </a:r>
            <a:r>
              <a:rPr lang="en-US" sz="1800" b="0" i="0" u="none" strike="noStrike" dirty="0">
                <a:solidFill>
                  <a:srgbClr val="374151"/>
                </a:solidFill>
                <a:effectLst/>
                <a:latin typeface="Times New Roman" panose="02020603050405020304" pitchFamily="18" charset="0"/>
              </a:rPr>
              <a:t>e aim of the Spotify clone project is to develop a user-centric music streaming platform with advanced customization, seamless cross-platform accessibility, intelligent recommendations, and collaborative features, providing a personalized and engaging experience for users while adhering to legal a licensing consideration.</a:t>
            </a:r>
            <a:r>
              <a:rPr lang="en-US" sz="1800" b="0" i="0" dirty="0">
                <a:solidFill>
                  <a:srgbClr val="374151"/>
                </a:solidFill>
                <a:effectLst/>
                <a:latin typeface="Times New Roman" panose="02020603050405020304" pitchFamily="18" charset="0"/>
              </a:rPr>
              <a:t>​</a:t>
            </a:r>
            <a:br>
              <a:rPr lang="en-US" sz="1800" b="0" i="0" dirty="0">
                <a:solidFill>
                  <a:srgbClr val="374151"/>
                </a:solidFill>
                <a:effectLst/>
                <a:latin typeface="Times New Roman" panose="02020603050405020304" pitchFamily="18" charset="0"/>
              </a:rPr>
            </a:br>
            <a:r>
              <a:rPr lang="en-US" sz="1800" b="0" i="0" dirty="0">
                <a:solidFill>
                  <a:srgbClr val="374151"/>
                </a:solidFill>
                <a:effectLst/>
                <a:latin typeface="Times New Roman" panose="02020603050405020304" pitchFamily="18" charset="0"/>
              </a:rPr>
              <a:t>​</a:t>
            </a:r>
            <a:br>
              <a:rPr lang="en-US" sz="1800" b="0" i="0" dirty="0">
                <a:solidFill>
                  <a:srgbClr val="374151"/>
                </a:solidFill>
                <a:effectLst/>
                <a:latin typeface="Times New Roman" panose="02020603050405020304" pitchFamily="18" charset="0"/>
              </a:rPr>
            </a:br>
            <a:r>
              <a:rPr lang="en-US" sz="1800" b="1" i="0" u="none" strike="noStrike" dirty="0">
                <a:solidFill>
                  <a:srgbClr val="1F1F1F"/>
                </a:solidFill>
                <a:effectLst/>
                <a:latin typeface="Times New Roman" panose="02020603050405020304" pitchFamily="18" charset="0"/>
              </a:rPr>
              <a:t>Objectives: </a:t>
            </a:r>
            <a:r>
              <a:rPr lang="en-US" sz="1800" b="0" i="0" dirty="0">
                <a:solidFill>
                  <a:srgbClr val="1F1F1F"/>
                </a:solidFill>
                <a:effectLst/>
                <a:latin typeface="Times New Roman" panose="02020603050405020304" pitchFamily="18" charset="0"/>
              </a:rPr>
              <a:t>​</a:t>
            </a:r>
            <a:br>
              <a:rPr lang="en-US" sz="3200" b="0" i="0" dirty="0">
                <a:solidFill>
                  <a:srgbClr val="000000"/>
                </a:solidFill>
                <a:effectLst/>
                <a:latin typeface="Arial" panose="020B0604020202020204" pitchFamily="34" charset="0"/>
              </a:rPr>
            </a:br>
            <a:r>
              <a:rPr lang="en-US" sz="1800" b="0" i="0" u="none" strike="noStrike" dirty="0">
                <a:solidFill>
                  <a:srgbClr val="1F1F1F"/>
                </a:solidFill>
                <a:effectLst/>
                <a:latin typeface="Times New Roman" panose="02020603050405020304" pitchFamily="18" charset="0"/>
              </a:rPr>
              <a:t>To maintain its performance and scalability.</a:t>
            </a:r>
            <a:r>
              <a:rPr lang="en-US" sz="1800" b="0" i="0" dirty="0">
                <a:solidFill>
                  <a:srgbClr val="1F1F1F"/>
                </a:solidFill>
                <a:effectLst/>
                <a:latin typeface="Times New Roman" panose="02020603050405020304" pitchFamily="18" charset="0"/>
              </a:rPr>
              <a:t>​</a:t>
            </a:r>
            <a:br>
              <a:rPr lang="en-US" sz="3200" b="0" i="0" dirty="0">
                <a:solidFill>
                  <a:srgbClr val="000000"/>
                </a:solidFill>
                <a:effectLst/>
                <a:latin typeface="Arial" panose="020B0604020202020204" pitchFamily="34" charset="0"/>
              </a:rPr>
            </a:br>
            <a:r>
              <a:rPr lang="en-US" sz="1800" b="0" i="0" u="none" strike="noStrike" dirty="0">
                <a:solidFill>
                  <a:srgbClr val="1F1F1F"/>
                </a:solidFill>
                <a:effectLst/>
                <a:latin typeface="Times New Roman" panose="02020603050405020304" pitchFamily="18" charset="0"/>
              </a:rPr>
              <a:t>Offline mode and cross-platform compatibility in any devices.</a:t>
            </a:r>
            <a:r>
              <a:rPr lang="en-US" sz="1800" b="0" i="0" dirty="0">
                <a:solidFill>
                  <a:srgbClr val="1F1F1F"/>
                </a:solidFill>
                <a:effectLst/>
                <a:latin typeface="Times New Roman" panose="02020603050405020304" pitchFamily="18" charset="0"/>
              </a:rPr>
              <a:t>​</a:t>
            </a:r>
            <a:br>
              <a:rPr lang="en-US" sz="3200" b="0" i="0" dirty="0">
                <a:solidFill>
                  <a:srgbClr val="000000"/>
                </a:solidFill>
                <a:effectLst/>
                <a:latin typeface="Arial" panose="020B0604020202020204" pitchFamily="34" charset="0"/>
              </a:rPr>
            </a:br>
            <a:r>
              <a:rPr lang="en-US" sz="1800" b="0" i="0" u="none" strike="noStrike" dirty="0">
                <a:solidFill>
                  <a:srgbClr val="1F1F1F"/>
                </a:solidFill>
                <a:effectLst/>
                <a:latin typeface="Times New Roman" panose="02020603050405020304" pitchFamily="18" charset="0"/>
              </a:rPr>
              <a:t>Ensure to user data integrity and security.</a:t>
            </a:r>
            <a:r>
              <a:rPr lang="en-US" sz="1800" b="0" i="0" dirty="0">
                <a:solidFill>
                  <a:srgbClr val="1F1F1F"/>
                </a:solidFill>
                <a:effectLst/>
                <a:latin typeface="Times New Roman" panose="02020603050405020304" pitchFamily="18" charset="0"/>
              </a:rPr>
              <a:t>​</a:t>
            </a:r>
            <a:br>
              <a:rPr lang="en-US" sz="3200" b="0" i="0" dirty="0">
                <a:solidFill>
                  <a:srgbClr val="000000"/>
                </a:solidFill>
                <a:effectLst/>
                <a:latin typeface="Arial" panose="020B0604020202020204" pitchFamily="34" charset="0"/>
              </a:rPr>
            </a:br>
            <a:r>
              <a:rPr lang="en-US" sz="1800" b="0" i="0" u="none" strike="noStrike" dirty="0">
                <a:solidFill>
                  <a:srgbClr val="1F1F1F"/>
                </a:solidFill>
                <a:effectLst/>
                <a:latin typeface="Times New Roman" panose="02020603050405020304" pitchFamily="18" charset="0"/>
              </a:rPr>
              <a:t>To Enhance Personalization.</a:t>
            </a:r>
            <a:r>
              <a:rPr lang="en-US" sz="1800" b="0" i="0" dirty="0">
                <a:solidFill>
                  <a:srgbClr val="1F1F1F"/>
                </a:solidFill>
                <a:effectLst/>
                <a:latin typeface="Times New Roman" panose="02020603050405020304" pitchFamily="18" charset="0"/>
              </a:rPr>
              <a:t>​</a:t>
            </a:r>
            <a:br>
              <a:rPr lang="en-US" sz="3200" b="0" i="0" dirty="0">
                <a:solidFill>
                  <a:srgbClr val="000000"/>
                </a:solidFill>
                <a:effectLst/>
                <a:latin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20600" cy="573233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br>
              <a:rPr lang="en-US" sz="2400" b="1" dirty="0">
                <a:solidFill>
                  <a:srgbClr val="002060"/>
                </a:solidFill>
                <a:latin typeface="Arial" panose="020B0604020202020204" pitchFamily="34" charset="0"/>
                <a:cs typeface="Arial" panose="020B0604020202020204" pitchFamily="34" charset="0"/>
              </a:rPr>
            </a:br>
            <a:r>
              <a:rPr lang="en-US" sz="1050" b="1" dirty="0">
                <a:solidFill>
                  <a:srgbClr val="002060"/>
                </a:solidFill>
                <a:latin typeface="Arial" panose="020B0604020202020204" pitchFamily="34" charset="0"/>
                <a:cs typeface="Arial" panose="020B0604020202020204" pitchFamily="34" charset="0"/>
              </a:rPr>
              <a:t> </a:t>
            </a:r>
            <a:br>
              <a:rPr lang="en-US" sz="2400" b="1" dirty="0">
                <a:solidFill>
                  <a:srgbClr val="002060"/>
                </a:solidFill>
                <a:latin typeface="Arial" panose="020B0604020202020204" pitchFamily="34" charset="0"/>
                <a:cs typeface="Arial" panose="020B0604020202020204" pitchFamily="34" charset="0"/>
              </a:rPr>
            </a:br>
            <a:r>
              <a:rPr lang="en-US" sz="1800" b="1" dirty="0">
                <a:solidFill>
                  <a:schemeClr val="tx1"/>
                </a:solidFill>
                <a:latin typeface="Arial" panose="020B0604020202020204" pitchFamily="34" charset="0"/>
                <a:cs typeface="Arial" panose="020B0604020202020204" pitchFamily="34" charset="0"/>
              </a:rPr>
              <a:t>1</a:t>
            </a:r>
            <a:r>
              <a:rPr lang="en-US" sz="2400" b="1" dirty="0">
                <a:solidFill>
                  <a:srgbClr val="002060"/>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Frontend(For UI/UX and Cross Platform access): </a:t>
            </a:r>
            <a:br>
              <a:rPr lang="en-US" sz="2400" b="1" dirty="0">
                <a:solidFill>
                  <a:srgbClr val="002060"/>
                </a:solidFill>
                <a:latin typeface="Arial" panose="020B0604020202020204" pitchFamily="34" charset="0"/>
                <a:cs typeface="Arial" panose="020B0604020202020204" pitchFamily="34" charset="0"/>
              </a:rPr>
            </a:br>
            <a:r>
              <a:rPr lang="en-US" b="1" dirty="0">
                <a:solidFill>
                  <a:schemeClr val="tx1"/>
                </a:solidFill>
                <a:latin typeface="Times New Roman" panose="02020603050405020304" pitchFamily="18" charset="0"/>
                <a:cs typeface="Times New Roman" panose="02020603050405020304" pitchFamily="18" charset="0"/>
              </a:rPr>
              <a:t>1. Html :   </a:t>
            </a:r>
            <a:r>
              <a:rPr lang="en-US" b="0" i="0" dirty="0">
                <a:solidFill>
                  <a:schemeClr val="tx1"/>
                </a:solidFill>
                <a:effectLst/>
                <a:latin typeface="Times New Roman" panose="02020603050405020304" pitchFamily="18" charset="0"/>
                <a:cs typeface="Times New Roman" panose="02020603050405020304" pitchFamily="18" charset="0"/>
              </a:rPr>
              <a:t>HTML allows users to create and structure sections, headings, links, paragraphs, and more, on a website using various tags and elements. Almost everything you want to create on a web page can be done using a specific HTML code.</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 our project we use Html mainly for structuring of  its contents and elements.</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2. CSS </a:t>
            </a: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CSS is used for defining the styles for web pages. It describes the look and formatting of a document which is written in a markup language. It provides an additional feature to HTML. It is generally used with HTML to change the style of web pages and user interfaces.</a:t>
            </a:r>
            <a:br>
              <a:rPr lang="en-US" b="0" i="0" dirty="0">
                <a:solidFill>
                  <a:srgbClr val="333333"/>
                </a:solidFill>
                <a:effectLst/>
                <a:latin typeface="Times New Roman" panose="02020603050405020304" pitchFamily="18" charset="0"/>
                <a:cs typeface="Times New Roman" panose="02020603050405020304" pitchFamily="18" charset="0"/>
              </a:rPr>
            </a:br>
            <a:br>
              <a:rPr lang="en-US" b="0" i="0" dirty="0">
                <a:solidFill>
                  <a:srgbClr val="333333"/>
                </a:solidFill>
                <a:effectLst/>
                <a:latin typeface="Times New Roman" panose="02020603050405020304" pitchFamily="18" charset="0"/>
                <a:cs typeface="Times New Roman" panose="02020603050405020304" pitchFamily="18" charset="0"/>
              </a:rPr>
            </a:br>
            <a:r>
              <a:rPr lang="en-US" b="1" i="0" dirty="0">
                <a:solidFill>
                  <a:srgbClr val="333333"/>
                </a:solidFill>
                <a:effectLst/>
                <a:latin typeface="Times New Roman" panose="02020603050405020304" pitchFamily="18" charset="0"/>
                <a:cs typeface="Times New Roman" panose="02020603050405020304" pitchFamily="18" charset="0"/>
              </a:rPr>
              <a:t>3. </a:t>
            </a:r>
            <a:r>
              <a:rPr lang="en-US" b="1" i="0" dirty="0" err="1">
                <a:solidFill>
                  <a:srgbClr val="333333"/>
                </a:solidFill>
                <a:effectLst/>
                <a:latin typeface="Times New Roman" panose="02020603050405020304" pitchFamily="18" charset="0"/>
                <a:cs typeface="Times New Roman" panose="02020603050405020304" pitchFamily="18" charset="0"/>
              </a:rPr>
              <a:t>Javascript</a:t>
            </a:r>
            <a:r>
              <a:rPr lang="en-US"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4D5156"/>
                </a:solidFill>
                <a:effectLst/>
                <a:latin typeface="Times New Roman" panose="02020603050405020304" pitchFamily="18" charset="0"/>
                <a:cs typeface="Times New Roman" panose="02020603050405020304" pitchFamily="18" charset="0"/>
              </a:rPr>
              <a:t>JavaScript (JS) is a cross-platform, object-oriented programming language used by developers </a:t>
            </a:r>
            <a:r>
              <a:rPr lang="en-IN" b="0" i="0" dirty="0">
                <a:solidFill>
                  <a:srgbClr val="040C28"/>
                </a:solidFill>
                <a:effectLst/>
                <a:latin typeface="Times New Roman" panose="02020603050405020304" pitchFamily="18" charset="0"/>
                <a:cs typeface="Times New Roman" panose="02020603050405020304" pitchFamily="18" charset="0"/>
              </a:rPr>
              <a:t>to make web pages interactive</a:t>
            </a:r>
            <a:r>
              <a:rPr lang="en-IN" b="0" i="0" dirty="0">
                <a:solidFill>
                  <a:srgbClr val="4D5156"/>
                </a:solidFill>
                <a:effectLst/>
                <a:latin typeface="Times New Roman" panose="02020603050405020304" pitchFamily="18" charset="0"/>
                <a:cs typeface="Times New Roman" panose="02020603050405020304" pitchFamily="18" charset="0"/>
              </a:rPr>
              <a:t>. It allows developers to create dynamically updating content, use animations, pop-up menus, clickable buttons, control multimedia, etc.</a:t>
            </a:r>
            <a:br>
              <a:rPr lang="en-IN" b="0" i="0" dirty="0">
                <a:solidFill>
                  <a:srgbClr val="4D5156"/>
                </a:solidFill>
                <a:effectLst/>
                <a:latin typeface="Times New Roman" panose="02020603050405020304" pitchFamily="18" charset="0"/>
                <a:cs typeface="Times New Roman" panose="02020603050405020304" pitchFamily="18" charset="0"/>
              </a:rPr>
            </a:br>
            <a:br>
              <a:rPr lang="en-IN" b="0" i="0" dirty="0">
                <a:solidFill>
                  <a:srgbClr val="4D5156"/>
                </a:solidFill>
                <a:effectLst/>
                <a:latin typeface="Times New Roman" panose="02020603050405020304" pitchFamily="18" charset="0"/>
                <a:cs typeface="Times New Roman" panose="02020603050405020304" pitchFamily="18" charset="0"/>
              </a:rPr>
            </a:br>
            <a:r>
              <a:rPr lang="en-IN" b="1" i="0" dirty="0">
                <a:solidFill>
                  <a:srgbClr val="4D5156"/>
                </a:solidFill>
                <a:effectLst/>
                <a:latin typeface="Times New Roman" panose="02020603050405020304" pitchFamily="18" charset="0"/>
                <a:cs typeface="Times New Roman" panose="02020603050405020304" pitchFamily="18" charset="0"/>
              </a:rPr>
              <a:t>4. ReactJS </a:t>
            </a:r>
            <a:r>
              <a:rPr lang="en-IN" b="0" i="0" dirty="0">
                <a:solidFill>
                  <a:srgbClr val="4D5156"/>
                </a:solidFill>
                <a:effectLst/>
                <a:latin typeface="Times New Roman" panose="02020603050405020304" pitchFamily="18" charset="0"/>
                <a:cs typeface="Times New Roman" panose="02020603050405020304" pitchFamily="18" charset="0"/>
              </a:rPr>
              <a:t>: </a:t>
            </a:r>
            <a:r>
              <a:rPr lang="en-US" b="0" i="0" dirty="0">
                <a:solidFill>
                  <a:srgbClr val="4D5156"/>
                </a:solidFill>
                <a:effectLst/>
                <a:latin typeface="Times New Roman" panose="02020603050405020304" pitchFamily="18" charset="0"/>
                <a:cs typeface="Times New Roman" panose="02020603050405020304" pitchFamily="18" charset="0"/>
              </a:rPr>
              <a:t>React is a library for </a:t>
            </a:r>
            <a:r>
              <a:rPr lang="en-US" b="0" i="0" dirty="0">
                <a:solidFill>
                  <a:srgbClr val="040C28"/>
                </a:solidFill>
                <a:effectLst/>
                <a:latin typeface="Times New Roman" panose="02020603050405020304" pitchFamily="18" charset="0"/>
                <a:cs typeface="Times New Roman" panose="02020603050405020304" pitchFamily="18" charset="0"/>
              </a:rPr>
              <a:t>building composable user interfaces</a:t>
            </a:r>
            <a:r>
              <a:rPr lang="en-US" b="0" i="0" dirty="0">
                <a:solidFill>
                  <a:srgbClr val="4D5156"/>
                </a:solidFill>
                <a:effectLst/>
                <a:latin typeface="Times New Roman" panose="02020603050405020304" pitchFamily="18" charset="0"/>
                <a:cs typeface="Times New Roman" panose="02020603050405020304" pitchFamily="18" charset="0"/>
              </a:rPr>
              <a:t>. It encourages the creation of reusable UI components that present data that changes over time. React is a powerful JavaScript UI library for creating modern applications.</a:t>
            </a:r>
            <a:br>
              <a:rPr lang="en-US" b="0" i="0" dirty="0">
                <a:solidFill>
                  <a:srgbClr val="4D5156"/>
                </a:solidFill>
                <a:effectLst/>
                <a:latin typeface="Times New Roman" panose="02020603050405020304" pitchFamily="18" charset="0"/>
                <a:cs typeface="Times New Roman" panose="02020603050405020304" pitchFamily="18" charset="0"/>
              </a:rPr>
            </a:br>
            <a:br>
              <a:rPr lang="en-US" b="0" i="0" dirty="0">
                <a:solidFill>
                  <a:srgbClr val="4D5156"/>
                </a:solidFill>
                <a:effectLst/>
                <a:latin typeface="Times New Roman" panose="02020603050405020304" pitchFamily="18" charset="0"/>
                <a:cs typeface="Times New Roman" panose="02020603050405020304" pitchFamily="18" charset="0"/>
              </a:rPr>
            </a:br>
            <a:br>
              <a:rPr lang="en-US" b="0" i="0" dirty="0">
                <a:solidFill>
                  <a:srgbClr val="4D5156"/>
                </a:solidFill>
                <a:effectLst/>
                <a:latin typeface="Times New Roman" panose="02020603050405020304" pitchFamily="18" charset="0"/>
                <a:cs typeface="Times New Roman" panose="02020603050405020304" pitchFamily="18" charset="0"/>
              </a:rPr>
            </a:br>
            <a:br>
              <a:rPr lang="en-US" b="0" i="0" dirty="0">
                <a:solidFill>
                  <a:srgbClr val="4D5156"/>
                </a:solidFill>
                <a:effectLst/>
                <a:latin typeface="Times New Roman" panose="02020603050405020304" pitchFamily="18" charset="0"/>
                <a:cs typeface="Times New Roman" panose="02020603050405020304" pitchFamily="18" charset="0"/>
              </a:rPr>
            </a:br>
            <a:br>
              <a:rPr lang="en-US" b="0" i="0" dirty="0">
                <a:solidFill>
                  <a:srgbClr val="4D5156"/>
                </a:solidFill>
                <a:effectLst/>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109091"/>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Features:</a:t>
            </a:r>
            <a:br>
              <a:rPr lang="en-US" sz="1800" b="0" i="0" dirty="0">
                <a:effectLst/>
                <a:latin typeface="Times New Roman" panose="02020603050405020304" pitchFamily="18" charset="0"/>
                <a:cs typeface="Times New Roman" panose="02020603050405020304" pitchFamily="18" charset="0"/>
              </a:rPr>
            </a:br>
            <a:r>
              <a:rPr lang="en-US" sz="1800" b="1" i="0" dirty="0">
                <a:solidFill>
                  <a:srgbClr val="374151"/>
                </a:solidFill>
                <a:effectLst/>
                <a:latin typeface="Times New Roman" panose="02020603050405020304" pitchFamily="18" charset="0"/>
                <a:cs typeface="Times New Roman" panose="02020603050405020304" pitchFamily="18" charset="0"/>
              </a:rPr>
              <a:t>User Authentication Pages:</a:t>
            </a:r>
            <a:r>
              <a:rPr lang="en-US" sz="1800" b="0" i="0" dirty="0">
                <a:solidFill>
                  <a:srgbClr val="374151"/>
                </a:solidFill>
                <a:effectLst/>
                <a:latin typeface="Times New Roman" panose="02020603050405020304" pitchFamily="18" charset="0"/>
                <a:cs typeface="Times New Roman" panose="02020603050405020304" pitchFamily="18" charset="0"/>
              </a:rPr>
              <a:t> Sign up, log in, and user account settings.</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1" i="0" dirty="0">
                <a:solidFill>
                  <a:srgbClr val="374151"/>
                </a:solidFill>
                <a:effectLst/>
                <a:latin typeface="Times New Roman" panose="02020603050405020304" pitchFamily="18" charset="0"/>
                <a:cs typeface="Times New Roman" panose="02020603050405020304" pitchFamily="18" charset="0"/>
              </a:rPr>
              <a:t>Home Page:</a:t>
            </a:r>
            <a:r>
              <a:rPr lang="en-US" sz="1800" b="0" i="0" dirty="0">
                <a:solidFill>
                  <a:srgbClr val="374151"/>
                </a:solidFill>
                <a:effectLst/>
                <a:latin typeface="Times New Roman" panose="02020603050405020304" pitchFamily="18" charset="0"/>
                <a:cs typeface="Times New Roman" panose="02020603050405020304" pitchFamily="18" charset="0"/>
              </a:rPr>
              <a:t> Display recommended playlists, new releases, etc.</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1" i="0" dirty="0">
                <a:solidFill>
                  <a:srgbClr val="374151"/>
                </a:solidFill>
                <a:effectLst/>
                <a:latin typeface="Times New Roman" panose="02020603050405020304" pitchFamily="18" charset="0"/>
                <a:cs typeface="Times New Roman" panose="02020603050405020304" pitchFamily="18" charset="0"/>
              </a:rPr>
              <a:t>Search Page:</a:t>
            </a:r>
            <a:r>
              <a:rPr lang="en-US" sz="1800" b="0" i="0" dirty="0">
                <a:solidFill>
                  <a:srgbClr val="374151"/>
                </a:solidFill>
                <a:effectLst/>
                <a:latin typeface="Times New Roman" panose="02020603050405020304" pitchFamily="18" charset="0"/>
                <a:cs typeface="Times New Roman" panose="02020603050405020304" pitchFamily="18" charset="0"/>
              </a:rPr>
              <a:t> Implement a search bar to look for songs, artists, and albums.</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1" i="0" dirty="0">
                <a:solidFill>
                  <a:srgbClr val="374151"/>
                </a:solidFill>
                <a:effectLst/>
                <a:latin typeface="Times New Roman" panose="02020603050405020304" pitchFamily="18" charset="0"/>
                <a:cs typeface="Times New Roman" panose="02020603050405020304" pitchFamily="18" charset="0"/>
              </a:rPr>
              <a:t>Playlist Page:</a:t>
            </a:r>
            <a:r>
              <a:rPr lang="en-US" sz="1800" b="0" i="0" dirty="0">
                <a:solidFill>
                  <a:srgbClr val="374151"/>
                </a:solidFill>
                <a:effectLst/>
                <a:latin typeface="Times New Roman" panose="02020603050405020304" pitchFamily="18" charset="0"/>
                <a:cs typeface="Times New Roman" panose="02020603050405020304" pitchFamily="18" charset="0"/>
              </a:rPr>
              <a:t> Display individual playlists with the ability to play songs.</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1" i="0" dirty="0">
                <a:solidFill>
                  <a:srgbClr val="374151"/>
                </a:solidFill>
                <a:effectLst/>
                <a:latin typeface="Times New Roman" panose="02020603050405020304" pitchFamily="18" charset="0"/>
                <a:cs typeface="Times New Roman" panose="02020603050405020304" pitchFamily="18" charset="0"/>
              </a:rPr>
              <a:t>Audio Player Component:</a:t>
            </a:r>
            <a:r>
              <a:rPr lang="en-US" sz="1800" b="0" i="0" dirty="0">
                <a:solidFill>
                  <a:srgbClr val="374151"/>
                </a:solidFill>
                <a:effectLst/>
                <a:latin typeface="Times New Roman" panose="02020603050405020304" pitchFamily="18" charset="0"/>
                <a:cs typeface="Times New Roman" panose="02020603050405020304" pitchFamily="18" charset="0"/>
              </a:rPr>
              <a:t> A persistent component that allows users to control playback.</a:t>
            </a:r>
            <a:br>
              <a:rPr lang="en-US" sz="2000" b="0" i="0" dirty="0">
                <a:solidFill>
                  <a:srgbClr val="374151"/>
                </a:solidFill>
                <a:effectLst/>
                <a:latin typeface="Söhne"/>
              </a:rPr>
            </a:br>
            <a:br>
              <a:rPr lang="en-US" sz="1600" b="0" i="0" dirty="0">
                <a:solidFill>
                  <a:schemeClr val="tx1"/>
                </a:solidFill>
                <a:effectLst/>
                <a:latin typeface="Arial" panose="020B0604020202020204" pitchFamily="34" charset="0"/>
                <a:cs typeface="Arial" panose="020B0604020202020204" pitchFamily="34" charset="0"/>
              </a:rPr>
            </a:br>
            <a:r>
              <a:rPr lang="en-US" sz="1800" b="1" i="0" dirty="0">
                <a:solidFill>
                  <a:schemeClr val="tx1"/>
                </a:solidFill>
                <a:effectLst/>
                <a:latin typeface="Times New Roman" panose="02020603050405020304" pitchFamily="18" charset="0"/>
                <a:cs typeface="Times New Roman" panose="02020603050405020304" pitchFamily="18" charset="0"/>
              </a:rPr>
              <a:t>2</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Spotify API (optional):</a:t>
            </a:r>
            <a:r>
              <a:rPr lang="en-US" sz="1800" b="0" i="0" dirty="0">
                <a:solidFill>
                  <a:srgbClr val="374151"/>
                </a:solidFill>
                <a:effectLst/>
                <a:latin typeface="Times New Roman" panose="02020603050405020304" pitchFamily="18" charset="0"/>
                <a:cs typeface="Times New Roman" panose="02020603050405020304" pitchFamily="18" charset="0"/>
              </a:rPr>
              <a:t> Integrate the Spotify API to fetch real-time data such as song information, cover art, and user playlists.</a:t>
            </a:r>
            <a:br>
              <a:rPr lang="en-US" sz="1800" b="0" i="0" dirty="0">
                <a:solidFill>
                  <a:srgbClr val="374151"/>
                </a:solidFill>
                <a:effectLst/>
                <a:latin typeface="Times New Roman" panose="02020603050405020304" pitchFamily="18" charset="0"/>
                <a:cs typeface="Times New Roman" panose="02020603050405020304" pitchFamily="18" charset="0"/>
              </a:rPr>
            </a:b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1" i="0" dirty="0">
                <a:solidFill>
                  <a:srgbClr val="374151"/>
                </a:solidFill>
                <a:effectLst/>
                <a:latin typeface="Times New Roman" panose="02020603050405020304" pitchFamily="18" charset="0"/>
                <a:cs typeface="Times New Roman" panose="02020603050405020304" pitchFamily="18" charset="0"/>
              </a:rPr>
              <a:t>3.</a:t>
            </a:r>
            <a:r>
              <a:rPr lang="en-US" sz="1800" b="1" i="0" dirty="0">
                <a:solidFill>
                  <a:srgbClr val="374151"/>
                </a:solidFill>
                <a:effectLst/>
                <a:latin typeface="Söhne"/>
              </a:rPr>
              <a:t> </a:t>
            </a:r>
            <a:r>
              <a:rPr lang="en-US" sz="1800" b="1" i="0" dirty="0">
                <a:solidFill>
                  <a:srgbClr val="374151"/>
                </a:solidFill>
                <a:effectLst/>
                <a:latin typeface="Times New Roman" panose="02020603050405020304" pitchFamily="18" charset="0"/>
                <a:cs typeface="Times New Roman" panose="02020603050405020304" pitchFamily="18" charset="0"/>
              </a:rPr>
              <a:t>Security:</a:t>
            </a:r>
            <a:r>
              <a:rPr lang="en-US" sz="1800" b="0" i="0" dirty="0">
                <a:solidFill>
                  <a:srgbClr val="374151"/>
                </a:solidFill>
                <a:effectLst/>
                <a:latin typeface="Times New Roman" panose="02020603050405020304" pitchFamily="18" charset="0"/>
                <a:cs typeface="Times New Roman" panose="02020603050405020304" pitchFamily="18" charset="0"/>
              </a:rPr>
              <a:t> Implement secure authentication practices, and ensure data privacy.</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1" i="0" dirty="0">
                <a:solidFill>
                  <a:srgbClr val="374151"/>
                </a:solidFill>
                <a:effectLst/>
                <a:latin typeface="Times New Roman" panose="02020603050405020304" pitchFamily="18" charset="0"/>
                <a:cs typeface="Times New Roman" panose="02020603050405020304" pitchFamily="18" charset="0"/>
              </a:rPr>
              <a:t>4</a:t>
            </a: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1" i="0" dirty="0">
                <a:solidFill>
                  <a:srgbClr val="374151"/>
                </a:solidFill>
                <a:effectLst/>
                <a:latin typeface="Times New Roman" panose="02020603050405020304" pitchFamily="18" charset="0"/>
                <a:cs typeface="Times New Roman" panose="02020603050405020304" pitchFamily="18" charset="0"/>
              </a:rPr>
              <a:t>Scalability:</a:t>
            </a:r>
            <a:r>
              <a:rPr lang="en-US" sz="1800" b="0" i="0" dirty="0">
                <a:solidFill>
                  <a:srgbClr val="374151"/>
                </a:solidFill>
                <a:effectLst/>
                <a:latin typeface="Times New Roman" panose="02020603050405020304" pitchFamily="18" charset="0"/>
                <a:cs typeface="Times New Roman" panose="02020603050405020304" pitchFamily="18" charset="0"/>
              </a:rPr>
              <a:t> Design the architecture to handle a growing number of users and songs.</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1" i="0" dirty="0">
                <a:solidFill>
                  <a:srgbClr val="374151"/>
                </a:solidFill>
                <a:effectLst/>
                <a:latin typeface="Times New Roman" panose="02020603050405020304" pitchFamily="18" charset="0"/>
                <a:cs typeface="Times New Roman" panose="02020603050405020304" pitchFamily="18" charset="0"/>
              </a:rPr>
              <a:t>5. Performance:</a:t>
            </a:r>
            <a:r>
              <a:rPr lang="en-US" sz="1800" b="0" i="0" dirty="0">
                <a:solidFill>
                  <a:srgbClr val="374151"/>
                </a:solidFill>
                <a:effectLst/>
                <a:latin typeface="Times New Roman" panose="02020603050405020304" pitchFamily="18" charset="0"/>
                <a:cs typeface="Times New Roman" panose="02020603050405020304" pitchFamily="18" charset="0"/>
              </a:rPr>
              <a:t> Optimize the application for fast loading and smooth user experience.</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1" dirty="0">
                <a:solidFill>
                  <a:srgbClr val="374151"/>
                </a:solidFill>
                <a:latin typeface="Times New Roman" panose="02020603050405020304" pitchFamily="18" charset="0"/>
                <a:cs typeface="Times New Roman" panose="02020603050405020304" pitchFamily="18" charset="0"/>
              </a:rPr>
              <a:t>6</a:t>
            </a:r>
            <a:r>
              <a:rPr lang="en-US" sz="1800" dirty="0">
                <a:solidFill>
                  <a:srgbClr val="374151"/>
                </a:solidFill>
                <a:latin typeface="Times New Roman" panose="02020603050405020304" pitchFamily="18" charset="0"/>
                <a:cs typeface="Times New Roman" panose="02020603050405020304" pitchFamily="18" charset="0"/>
              </a:rPr>
              <a:t>.</a:t>
            </a:r>
            <a:r>
              <a:rPr lang="en-US" sz="1800" b="1" i="0" dirty="0">
                <a:solidFill>
                  <a:srgbClr val="374151"/>
                </a:solidFill>
                <a:effectLst/>
                <a:latin typeface="Times New Roman" panose="02020603050405020304" pitchFamily="18" charset="0"/>
                <a:cs typeface="Times New Roman" panose="02020603050405020304" pitchFamily="18" charset="0"/>
              </a:rPr>
              <a:t>Testing:</a:t>
            </a:r>
            <a:r>
              <a:rPr lang="en-US" sz="1800" b="0" i="0" dirty="0">
                <a:solidFill>
                  <a:srgbClr val="374151"/>
                </a:solidFill>
                <a:effectLst/>
                <a:latin typeface="Times New Roman" panose="02020603050405020304" pitchFamily="18" charset="0"/>
                <a:cs typeface="Times New Roman" panose="02020603050405020304" pitchFamily="18" charset="0"/>
              </a:rPr>
              <a:t> Perform unit testing, integration testing, and end-to-end testing to ensure the application's reliability.</a:t>
            </a:r>
            <a:br>
              <a:rPr lang="en-US" sz="2400" b="0" i="0" dirty="0">
                <a:solidFill>
                  <a:srgbClr val="374151"/>
                </a:solidFill>
                <a:effectLst/>
                <a:latin typeface="Söhne"/>
              </a:rPr>
            </a:br>
            <a:br>
              <a:rPr lang="en-US" sz="1800" b="0" i="0" dirty="0">
                <a:solidFill>
                  <a:srgbClr val="374151"/>
                </a:solidFill>
                <a:effectLst/>
                <a:latin typeface="Times New Roman" panose="02020603050405020304" pitchFamily="18" charset="0"/>
                <a:cs typeface="Times New Roman" panose="02020603050405020304" pitchFamily="18" charset="0"/>
              </a:rPr>
            </a:br>
            <a:br>
              <a:rPr lang="en-US" sz="1600" dirty="0">
                <a:solidFill>
                  <a:schemeClr val="tx1"/>
                </a:solidFill>
                <a:latin typeface="Arial" panose="020B0604020202020204" pitchFamily="34" charset="0"/>
                <a:cs typeface="Arial" panose="020B0604020202020204" pitchFamily="34" charset="0"/>
              </a:rPr>
            </a:br>
            <a:endParaRPr lang="en-US"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4" name="Picture 3">
            <a:extLst>
              <a:ext uri="{FF2B5EF4-FFF2-40B4-BE49-F238E27FC236}">
                <a16:creationId xmlns:a16="http://schemas.microsoft.com/office/drawing/2014/main" id="{61F5407F-767D-5917-BEEA-E0ABBA8CD2CE}"/>
              </a:ext>
            </a:extLst>
          </p:cNvPr>
          <p:cNvPicPr>
            <a:picLocks noChangeAspect="1"/>
          </p:cNvPicPr>
          <p:nvPr/>
        </p:nvPicPr>
        <p:blipFill>
          <a:blip r:embed="rId2"/>
          <a:stretch>
            <a:fillRect/>
          </a:stretch>
        </p:blipFill>
        <p:spPr>
          <a:xfrm>
            <a:off x="1221972" y="847160"/>
            <a:ext cx="6485377" cy="3753870"/>
          </a:xfrm>
          <a:prstGeom prst="rect">
            <a:avLst/>
          </a:prstGeom>
        </p:spPr>
      </p:pic>
    </p:spTree>
    <p:extLst>
      <p:ext uri="{BB962C8B-B14F-4D97-AF65-F5344CB8AC3E}">
        <p14:creationId xmlns:p14="http://schemas.microsoft.com/office/powerpoint/2010/main" val="80381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D84411D-552E-6B50-BCE6-7CDC49BCE445}"/>
              </a:ext>
            </a:extLst>
          </p:cNvPr>
          <p:cNvSpPr/>
          <p:nvPr/>
        </p:nvSpPr>
        <p:spPr>
          <a:xfrm>
            <a:off x="587829" y="1487714"/>
            <a:ext cx="1299028" cy="6894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Make a </a:t>
            </a:r>
            <a:r>
              <a:rPr lang="en-IN" dirty="0" err="1"/>
              <a:t>Github</a:t>
            </a:r>
            <a:r>
              <a:rPr lang="en-IN" dirty="0"/>
              <a:t> Repo.</a:t>
            </a:r>
          </a:p>
        </p:txBody>
      </p:sp>
      <p:sp>
        <p:nvSpPr>
          <p:cNvPr id="4" name="Rectangle 3">
            <a:extLst>
              <a:ext uri="{FF2B5EF4-FFF2-40B4-BE49-F238E27FC236}">
                <a16:creationId xmlns:a16="http://schemas.microsoft.com/office/drawing/2014/main" id="{195482FF-D68C-5233-4186-D470DB74D0C6}"/>
              </a:ext>
            </a:extLst>
          </p:cNvPr>
          <p:cNvSpPr/>
          <p:nvPr/>
        </p:nvSpPr>
        <p:spPr>
          <a:xfrm>
            <a:off x="3000210" y="2177143"/>
            <a:ext cx="1299028" cy="6894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Upload all the files in </a:t>
            </a:r>
            <a:r>
              <a:rPr lang="en-IN" dirty="0" err="1"/>
              <a:t>Github</a:t>
            </a:r>
            <a:r>
              <a:rPr lang="en-IN" dirty="0"/>
              <a:t> desktop</a:t>
            </a:r>
          </a:p>
        </p:txBody>
      </p:sp>
      <p:sp>
        <p:nvSpPr>
          <p:cNvPr id="5" name="Rectangle 4">
            <a:extLst>
              <a:ext uri="{FF2B5EF4-FFF2-40B4-BE49-F238E27FC236}">
                <a16:creationId xmlns:a16="http://schemas.microsoft.com/office/drawing/2014/main" id="{3ED535EC-7EAF-3E4D-2DBC-63E59E67323D}"/>
              </a:ext>
            </a:extLst>
          </p:cNvPr>
          <p:cNvSpPr/>
          <p:nvPr/>
        </p:nvSpPr>
        <p:spPr>
          <a:xfrm>
            <a:off x="5412591" y="2866572"/>
            <a:ext cx="1299028" cy="6894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dirty="0"/>
              <a:t>Then, Deploy all files in master branch of the Repo.</a:t>
            </a:r>
          </a:p>
        </p:txBody>
      </p:sp>
      <p:sp>
        <p:nvSpPr>
          <p:cNvPr id="6" name="Rectangle 5">
            <a:extLst>
              <a:ext uri="{FF2B5EF4-FFF2-40B4-BE49-F238E27FC236}">
                <a16:creationId xmlns:a16="http://schemas.microsoft.com/office/drawing/2014/main" id="{F928D385-BD27-89F0-12F7-1537203BBC4B}"/>
              </a:ext>
            </a:extLst>
          </p:cNvPr>
          <p:cNvSpPr/>
          <p:nvPr/>
        </p:nvSpPr>
        <p:spPr>
          <a:xfrm>
            <a:off x="7433265" y="3717083"/>
            <a:ext cx="1399035" cy="8798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dirty="0"/>
              <a:t>Then, Finally we get a link at </a:t>
            </a:r>
            <a:r>
              <a:rPr lang="en-IN" sz="1100" dirty="0" err="1"/>
              <a:t>Githuh</a:t>
            </a:r>
            <a:r>
              <a:rPr lang="en-IN" sz="1100" dirty="0"/>
              <a:t> Pages and Deployment has been successful.</a:t>
            </a:r>
          </a:p>
        </p:txBody>
      </p:sp>
      <p:cxnSp>
        <p:nvCxnSpPr>
          <p:cNvPr id="8" name="Straight Connector 7">
            <a:extLst>
              <a:ext uri="{FF2B5EF4-FFF2-40B4-BE49-F238E27FC236}">
                <a16:creationId xmlns:a16="http://schemas.microsoft.com/office/drawing/2014/main" id="{0713C98C-799D-0B2B-AE37-09A2D1D79427}"/>
              </a:ext>
            </a:extLst>
          </p:cNvPr>
          <p:cNvCxnSpPr>
            <a:cxnSpLocks/>
            <a:stCxn id="3" idx="3"/>
          </p:cNvCxnSpPr>
          <p:nvPr/>
        </p:nvCxnSpPr>
        <p:spPr>
          <a:xfrm flipV="1">
            <a:off x="1886857" y="1832428"/>
            <a:ext cx="1525416" cy="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7A56E71-3BEF-5CD5-370C-C49766AA8DD2}"/>
              </a:ext>
            </a:extLst>
          </p:cNvPr>
          <p:cNvCxnSpPr/>
          <p:nvPr/>
        </p:nvCxnSpPr>
        <p:spPr>
          <a:xfrm>
            <a:off x="5783766" y="2521857"/>
            <a:ext cx="0" cy="344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5243E0F-1EED-541D-A2D7-C8414CB484A9}"/>
              </a:ext>
            </a:extLst>
          </p:cNvPr>
          <p:cNvCxnSpPr>
            <a:cxnSpLocks/>
          </p:cNvCxnSpPr>
          <p:nvPr/>
        </p:nvCxnSpPr>
        <p:spPr>
          <a:xfrm>
            <a:off x="7924800" y="3211286"/>
            <a:ext cx="0" cy="5057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5FC9E94-3784-3F65-470F-D5013DBD0FE4}"/>
              </a:ext>
            </a:extLst>
          </p:cNvPr>
          <p:cNvCxnSpPr>
            <a:cxnSpLocks/>
            <a:stCxn id="4" idx="3"/>
          </p:cNvCxnSpPr>
          <p:nvPr/>
        </p:nvCxnSpPr>
        <p:spPr>
          <a:xfrm flipV="1">
            <a:off x="4299238" y="2521857"/>
            <a:ext cx="1491255" cy="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203AE68-8B10-755E-977E-504B33C3D9B4}"/>
              </a:ext>
            </a:extLst>
          </p:cNvPr>
          <p:cNvCxnSpPr>
            <a:cxnSpLocks/>
            <a:stCxn id="5" idx="3"/>
          </p:cNvCxnSpPr>
          <p:nvPr/>
        </p:nvCxnSpPr>
        <p:spPr>
          <a:xfrm flipV="1">
            <a:off x="6711619" y="3211286"/>
            <a:ext cx="1213181" cy="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88D3B81-A2CA-F58A-7FB0-8A9E500BA605}"/>
              </a:ext>
            </a:extLst>
          </p:cNvPr>
          <p:cNvCxnSpPr>
            <a:cxnSpLocks/>
          </p:cNvCxnSpPr>
          <p:nvPr/>
        </p:nvCxnSpPr>
        <p:spPr>
          <a:xfrm>
            <a:off x="3412273" y="1832428"/>
            <a:ext cx="6726" cy="344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155</TotalTime>
  <Words>1493</Words>
  <Application>Microsoft Office PowerPoint</Application>
  <PresentationFormat>On-screen Show (16:9)</PresentationFormat>
  <Paragraphs>51</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Times New Roman</vt:lpstr>
      <vt:lpstr>Simple Light</vt:lpstr>
      <vt:lpstr>PowerPoint Presentation</vt:lpstr>
      <vt:lpstr>PowerPoint Presentation</vt:lpstr>
      <vt:lpstr>Abstract  The Spotify clone is a web-based music player created using HTML, CSS, and JavaScript. The user interface replicates the sleek design of Spotify, offering an immersive experience for music enthusiasts. The HTML structure defines the layout, while CSS stylizes the elements to mirror Spotify's aesthetic. JavaScript handles dynamic functionalities, allowing users to play, pause, skip tracks, and adjust volume seamlessly. The clone utilizes APIs for fetching and displaying music data, ensuring a diverse and up-to-date library. Overall, this project aims to provide a user-friendly and visually appealing platform for music streaming enthusiasts, emulating the core features of the popular Spotify application. </vt:lpstr>
      <vt:lpstr>Problem Statement  In the rapidly evolving landscape of music streaming services, there is a growing demand for personalized and feature-rich platforms that offer a seamless user experience. Developing a Spotify clone aims to address several key challenges and requirements within this domain:​ ​ 1. Performance and Scalability​ 2. Discovery and recommendation​ 3. User Interface and Experience​ 4. Offline mode​ 5. Artist and listener Interaction​</vt:lpstr>
      <vt:lpstr>Aim and Objective  Aim:​           The aim of the Spotify clone project is to develop a user-centric music streaming platform with advanced customization, seamless cross-platform accessibility, intelligent recommendations, and collaborative features, providing a personalized and engaging experience for users while adhering to legal a licensing consideration.​ ​ Objectives: ​ To maintain its performance and scalability.​ Offline mode and cross-platform compatibility in any devices.​ Ensure to user data integrity and security.​ To Enhance Personalization.​ </vt:lpstr>
      <vt:lpstr>Proposed Solution   1. Frontend(For UI/UX and Cross Platform access):  1. Html :   HTML allows users to create and structure sections, headings, links, paragraphs, and more, on a website using various tags and elements. Almost everything you want to create on a web page can be done using a specific HTML code. In our project we use Html mainly for structuring of  its contents and elements.  2. CSS :  CSS is used for defining the styles for web pages. It describes the look and formatting of a document which is written in a markup language. It provides an additional feature to HTML. It is generally used with HTML to change the style of web pages and user interfaces.  3. Javascript: JavaScript (JS) is a cross-platform, object-oriented programming language used by developers to make web pages interactive. It allows developers to create dynamically updating content, use animations, pop-up menus, clickable buttons, control multimedia, etc.  4. ReactJS : React is a library for building composable user interfaces. It encourages the creation of reusable UI components that present data that changes over time. React is a powerful JavaScript UI library for creating modern applications.       </vt:lpstr>
      <vt:lpstr>Features: User Authentication Pages: Sign up, log in, and user account settings. Home Page: Display recommended playlists, new releases, etc. Search Page: Implement a search bar to look for songs, artists, and albums. Playlist Page: Display individual playlists with the ability to play songs. Audio Player Component: A persistent component that allows users to control playback.  2. Spotify API (optional): Integrate the Spotify API to fetch real-time data such as song information, cover art, and user playlists.  3. Security: Implement secure authentication practices, and ensure data privacy. 4. Scalability: Design the architecture to handle a growing number of users and songs. 5. Performance: Optimize the application for fast loading and smooth user experience. 6.Testing: Perform unit testing, integration testing, and end-to-end testing to ensure the application's reliability.   </vt:lpstr>
      <vt:lpstr>System Architecture</vt:lpstr>
      <vt:lpstr>System Deployment Approach</vt:lpstr>
      <vt:lpstr>Algorithm &amp; Deployment SDLC(Software Development Life Cycle) for this Project– 1. Planning :  We make a proper plan  like cost-benefit analysis, scheduling, resource estimation, and allocation.   2. Designing: For the designing purpose of project, we made a layout of our Project on Figma.   3. Implementation/Coding :     A) Frontend: For good UI/UX of our project, we used Html, CSS, Javascript and RectJs. B) Backend : For fetching of Data from server we used NodeJs. C) Database: For the database of our software we used  MySQL.  4. Testing : For testing, we did  Unit testing then Integration testing and finally we did System Testing.  5. Deployment : We deploy our Project website on Github Pages.   </vt:lpstr>
      <vt:lpstr>Conclusion  In summary, developing a Spotify clone involves building a backend server using technologies like Node.js or Django, incorporating features like user authentication, playlist management, and song streaming. The frontend, created with React or Vue.js, should include pages for user authentication, home, search, and playlists, along with an audio player component. Integrations such as the Spotify API and optional payment gateways enhance the user experience. Considerations for security, scalability, performance, and comprehensive testing are crucial. Documentation, deployment on cloud platforms, and legal compliance ensure a successful and user-friendly music streaming application.</vt:lpstr>
      <vt:lpstr>Future Scope    The future scope of a Spotify clone can extend in various directions, driven by technological advancements, market trends, and user expectations. Here are some potential areas for future development: Enhanced Recommendation Algorithms: Invest in machine learning and AI algorithms to improve personalized music recommendations based on user preferences, behavior, and context. Podcasting Integration: Integrate podcast streaming capabilities to cater to the growing demand for podcasts and audio content, providing users with a broader range of audio entertainment. Social Features: Expand social features, allowing users to connect with friends, share playlists collaboratively, and discover music based on the preferences of their social network. Virtual Reality (VR) and Augmented Reality (AR) Integration: Explore immersive technologies like VR and AR to create unique and interactive music experiences, such as virtual concert simulations or AR-enhanced album covers. Blockchain for Royalties and Copyright Management: Implement blockchain technology to address royalty and copyright management issues, ensuring fair compensation for artists and content creators while maintaining transparency. Offline and Limited Connectivity Improvements: Enhance offline mode capabilities for users in regions with limited connectivity, allowing them to enjoy uninterrupted music streaming experiences.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ANKIT TRIPATHI</cp:lastModifiedBy>
  <cp:revision>127</cp:revision>
  <dcterms:modified xsi:type="dcterms:W3CDTF">2023-12-12T05:09:39Z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