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4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5.xml" ContentType="application/vnd.openxmlformats-officedocument.theme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theme/theme6.xml" ContentType="application/vnd.openxmlformats-officedocument.theme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theme/theme7.xml" ContentType="application/vnd.openxmlformats-officedocument.theme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theme/theme8.xml" ContentType="application/vnd.openxmlformats-officedocument.theme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theme/theme9.xml" ContentType="application/vnd.openxmlformats-officedocument.theme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theme/theme10.xml" ContentType="application/vnd.openxmlformats-officedocument.theme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  <p:sldMasterId id="2147483696" r:id="rId3"/>
    <p:sldMasterId id="2147483714" r:id="rId4"/>
    <p:sldMasterId id="2147483732" r:id="rId5"/>
    <p:sldMasterId id="2147483750" r:id="rId6"/>
    <p:sldMasterId id="2147483768" r:id="rId7"/>
    <p:sldMasterId id="2147483786" r:id="rId8"/>
    <p:sldMasterId id="2147483804" r:id="rId9"/>
    <p:sldMasterId id="2147483840" r:id="rId10"/>
    <p:sldMasterId id="2147483858" r:id="rId11"/>
  </p:sld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9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9.xml"/></Relationships>
</file>

<file path=ppt/slideLayouts/_rels/slideLayout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9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9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0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0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0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0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0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0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0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0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0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0.xml"/></Relationships>
</file>

<file path=ppt/slideLayouts/_rels/slideLayout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0.xml"/></Relationships>
</file>

<file path=ppt/slideLayouts/_rels/slideLayout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0.xml"/></Relationships>
</file>

<file path=ppt/slideLayouts/_rels/slideLayout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0.xml"/></Relationships>
</file>

<file path=ppt/slideLayouts/_rels/slideLayout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0.xml"/></Relationships>
</file>

<file path=ppt/slideLayouts/_rels/slideLayout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0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0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1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1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1.xml"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1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1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1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1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1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1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1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1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1.xml"/></Relationships>
</file>

<file path=ppt/slideLayouts/_rels/slideLayout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1.xml"/></Relationships>
</file>

<file path=ppt/slideLayouts/_rels/slideLayout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1.xml"/></Relationships>
</file>

<file path=ppt/slideLayouts/_rels/slideLayout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73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5403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41488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13407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249216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49029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52189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7455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07175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66468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221537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87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34590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85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476790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37716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18920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4043905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997977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104098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19256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882165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19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0040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87071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81899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94622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005177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09997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50658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97396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62246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53269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01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520454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9638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9293584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465725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313073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37029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03747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76664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40547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28105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9337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88265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42873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624228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31023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20680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094797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437652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694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0621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6629658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7837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2431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456854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14074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0668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63061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529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18084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63700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02696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81415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735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49077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009139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5302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81446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92518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521303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071679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72233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223462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748669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943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62479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50224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9798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8285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680901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37905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9735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314336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217890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830546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6639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76109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02334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21530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240505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43268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29841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15100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559981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3951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34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884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24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5394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1722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2645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056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6760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550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375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9413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4781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8537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7293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596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30071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52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0488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43429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9496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355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2488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60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21501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63871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81157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43984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1103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54034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0250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612674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70708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80345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976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7426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8635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59009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4813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0032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4457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90804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67065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93261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27932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803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2969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8297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94565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3307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448070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5691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2809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6123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85160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6716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92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9445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8493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3813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4632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22615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7402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0351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432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7736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99127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08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01688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809152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63063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5267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61686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698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08672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2931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77783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1391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25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7205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2174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9736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19768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16045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672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85892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86308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7859304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15159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06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1.xml"/><Relationship Id="rId13" Type="http://schemas.openxmlformats.org/officeDocument/2006/relationships/slideLayout" Target="../slideLayouts/slideLayout166.xml"/><Relationship Id="rId18" Type="http://schemas.openxmlformats.org/officeDocument/2006/relationships/theme" Target="../theme/theme10.xml"/><Relationship Id="rId3" Type="http://schemas.openxmlformats.org/officeDocument/2006/relationships/slideLayout" Target="../slideLayouts/slideLayout156.xml"/><Relationship Id="rId7" Type="http://schemas.openxmlformats.org/officeDocument/2006/relationships/slideLayout" Target="../slideLayouts/slideLayout160.xml"/><Relationship Id="rId12" Type="http://schemas.openxmlformats.org/officeDocument/2006/relationships/slideLayout" Target="../slideLayouts/slideLayout165.xml"/><Relationship Id="rId17" Type="http://schemas.openxmlformats.org/officeDocument/2006/relationships/slideLayout" Target="../slideLayouts/slideLayout170.xml"/><Relationship Id="rId2" Type="http://schemas.openxmlformats.org/officeDocument/2006/relationships/slideLayout" Target="../slideLayouts/slideLayout155.xml"/><Relationship Id="rId16" Type="http://schemas.openxmlformats.org/officeDocument/2006/relationships/slideLayout" Target="../slideLayouts/slideLayout169.xml"/><Relationship Id="rId1" Type="http://schemas.openxmlformats.org/officeDocument/2006/relationships/slideLayout" Target="../slideLayouts/slideLayout154.xml"/><Relationship Id="rId6" Type="http://schemas.openxmlformats.org/officeDocument/2006/relationships/slideLayout" Target="../slideLayouts/slideLayout159.xml"/><Relationship Id="rId11" Type="http://schemas.openxmlformats.org/officeDocument/2006/relationships/slideLayout" Target="../slideLayouts/slideLayout164.xml"/><Relationship Id="rId5" Type="http://schemas.openxmlformats.org/officeDocument/2006/relationships/slideLayout" Target="../slideLayouts/slideLayout158.xml"/><Relationship Id="rId15" Type="http://schemas.openxmlformats.org/officeDocument/2006/relationships/slideLayout" Target="../slideLayouts/slideLayout168.xml"/><Relationship Id="rId10" Type="http://schemas.openxmlformats.org/officeDocument/2006/relationships/slideLayout" Target="../slideLayouts/slideLayout163.xml"/><Relationship Id="rId4" Type="http://schemas.openxmlformats.org/officeDocument/2006/relationships/slideLayout" Target="../slideLayouts/slideLayout157.xml"/><Relationship Id="rId9" Type="http://schemas.openxmlformats.org/officeDocument/2006/relationships/slideLayout" Target="../slideLayouts/slideLayout162.xml"/><Relationship Id="rId14" Type="http://schemas.openxmlformats.org/officeDocument/2006/relationships/slideLayout" Target="../slideLayouts/slideLayout167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8.xml"/><Relationship Id="rId13" Type="http://schemas.openxmlformats.org/officeDocument/2006/relationships/slideLayout" Target="../slideLayouts/slideLayout183.xml"/><Relationship Id="rId18" Type="http://schemas.openxmlformats.org/officeDocument/2006/relationships/theme" Target="../theme/theme11.xml"/><Relationship Id="rId3" Type="http://schemas.openxmlformats.org/officeDocument/2006/relationships/slideLayout" Target="../slideLayouts/slideLayout173.xml"/><Relationship Id="rId7" Type="http://schemas.openxmlformats.org/officeDocument/2006/relationships/slideLayout" Target="../slideLayouts/slideLayout177.xml"/><Relationship Id="rId12" Type="http://schemas.openxmlformats.org/officeDocument/2006/relationships/slideLayout" Target="../slideLayouts/slideLayout182.xml"/><Relationship Id="rId17" Type="http://schemas.openxmlformats.org/officeDocument/2006/relationships/slideLayout" Target="../slideLayouts/slideLayout187.xml"/><Relationship Id="rId2" Type="http://schemas.openxmlformats.org/officeDocument/2006/relationships/slideLayout" Target="../slideLayouts/slideLayout172.xml"/><Relationship Id="rId16" Type="http://schemas.openxmlformats.org/officeDocument/2006/relationships/slideLayout" Target="../slideLayouts/slideLayout186.xml"/><Relationship Id="rId1" Type="http://schemas.openxmlformats.org/officeDocument/2006/relationships/slideLayout" Target="../slideLayouts/slideLayout171.xml"/><Relationship Id="rId6" Type="http://schemas.openxmlformats.org/officeDocument/2006/relationships/slideLayout" Target="../slideLayouts/slideLayout176.xml"/><Relationship Id="rId11" Type="http://schemas.openxmlformats.org/officeDocument/2006/relationships/slideLayout" Target="../slideLayouts/slideLayout181.xml"/><Relationship Id="rId5" Type="http://schemas.openxmlformats.org/officeDocument/2006/relationships/slideLayout" Target="../slideLayouts/slideLayout175.xml"/><Relationship Id="rId15" Type="http://schemas.openxmlformats.org/officeDocument/2006/relationships/slideLayout" Target="../slideLayouts/slideLayout185.xml"/><Relationship Id="rId10" Type="http://schemas.openxmlformats.org/officeDocument/2006/relationships/slideLayout" Target="../slideLayouts/slideLayout180.xml"/><Relationship Id="rId4" Type="http://schemas.openxmlformats.org/officeDocument/2006/relationships/slideLayout" Target="../slideLayouts/slideLayout174.xml"/><Relationship Id="rId9" Type="http://schemas.openxmlformats.org/officeDocument/2006/relationships/slideLayout" Target="../slideLayouts/slideLayout179.xml"/><Relationship Id="rId14" Type="http://schemas.openxmlformats.org/officeDocument/2006/relationships/slideLayout" Target="../slideLayouts/slideLayout18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slideLayout" Target="../slideLayouts/slideLayout81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80.xml"/><Relationship Id="rId17" Type="http://schemas.openxmlformats.org/officeDocument/2006/relationships/slideLayout" Target="../slideLayouts/slideLayout85.xml"/><Relationship Id="rId2" Type="http://schemas.openxmlformats.org/officeDocument/2006/relationships/slideLayout" Target="../slideLayouts/slideLayout70.xml"/><Relationship Id="rId16" Type="http://schemas.openxmlformats.org/officeDocument/2006/relationships/slideLayout" Target="../slideLayouts/slideLayout84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slideLayout" Target="../slideLayouts/slideLayout82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3.xml"/><Relationship Id="rId13" Type="http://schemas.openxmlformats.org/officeDocument/2006/relationships/slideLayout" Target="../slideLayouts/slideLayout98.xml"/><Relationship Id="rId18" Type="http://schemas.openxmlformats.org/officeDocument/2006/relationships/theme" Target="../theme/theme6.xml"/><Relationship Id="rId3" Type="http://schemas.openxmlformats.org/officeDocument/2006/relationships/slideLayout" Target="../slideLayouts/slideLayout88.xml"/><Relationship Id="rId7" Type="http://schemas.openxmlformats.org/officeDocument/2006/relationships/slideLayout" Target="../slideLayouts/slideLayout92.xml"/><Relationship Id="rId12" Type="http://schemas.openxmlformats.org/officeDocument/2006/relationships/slideLayout" Target="../slideLayouts/slideLayout97.xml"/><Relationship Id="rId17" Type="http://schemas.openxmlformats.org/officeDocument/2006/relationships/slideLayout" Target="../slideLayouts/slideLayout102.xml"/><Relationship Id="rId2" Type="http://schemas.openxmlformats.org/officeDocument/2006/relationships/slideLayout" Target="../slideLayouts/slideLayout87.xml"/><Relationship Id="rId16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86.xml"/><Relationship Id="rId6" Type="http://schemas.openxmlformats.org/officeDocument/2006/relationships/slideLayout" Target="../slideLayouts/slideLayout91.xml"/><Relationship Id="rId11" Type="http://schemas.openxmlformats.org/officeDocument/2006/relationships/slideLayout" Target="../slideLayouts/slideLayout96.xml"/><Relationship Id="rId5" Type="http://schemas.openxmlformats.org/officeDocument/2006/relationships/slideLayout" Target="../slideLayouts/slideLayout90.xml"/><Relationship Id="rId15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95.xml"/><Relationship Id="rId4" Type="http://schemas.openxmlformats.org/officeDocument/2006/relationships/slideLayout" Target="../slideLayouts/slideLayout89.xml"/><Relationship Id="rId9" Type="http://schemas.openxmlformats.org/officeDocument/2006/relationships/slideLayout" Target="../slideLayouts/slideLayout94.xml"/><Relationship Id="rId14" Type="http://schemas.openxmlformats.org/officeDocument/2006/relationships/slideLayout" Target="../slideLayouts/slideLayout9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0.xml"/><Relationship Id="rId13" Type="http://schemas.openxmlformats.org/officeDocument/2006/relationships/slideLayout" Target="../slideLayouts/slideLayout115.xml"/><Relationship Id="rId18" Type="http://schemas.openxmlformats.org/officeDocument/2006/relationships/theme" Target="../theme/theme7.xml"/><Relationship Id="rId3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109.xml"/><Relationship Id="rId12" Type="http://schemas.openxmlformats.org/officeDocument/2006/relationships/slideLayout" Target="../slideLayouts/slideLayout114.xml"/><Relationship Id="rId17" Type="http://schemas.openxmlformats.org/officeDocument/2006/relationships/slideLayout" Target="../slideLayouts/slideLayout119.xml"/><Relationship Id="rId2" Type="http://schemas.openxmlformats.org/officeDocument/2006/relationships/slideLayout" Target="../slideLayouts/slideLayout104.xml"/><Relationship Id="rId16" Type="http://schemas.openxmlformats.org/officeDocument/2006/relationships/slideLayout" Target="../slideLayouts/slideLayout118.xml"/><Relationship Id="rId1" Type="http://schemas.openxmlformats.org/officeDocument/2006/relationships/slideLayout" Target="../slideLayouts/slideLayout103.xml"/><Relationship Id="rId6" Type="http://schemas.openxmlformats.org/officeDocument/2006/relationships/slideLayout" Target="../slideLayouts/slideLayout108.xml"/><Relationship Id="rId11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07.xml"/><Relationship Id="rId15" Type="http://schemas.openxmlformats.org/officeDocument/2006/relationships/slideLayout" Target="../slideLayouts/slideLayout117.xml"/><Relationship Id="rId10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06.xml"/><Relationship Id="rId9" Type="http://schemas.openxmlformats.org/officeDocument/2006/relationships/slideLayout" Target="../slideLayouts/slideLayout111.xml"/><Relationship Id="rId14" Type="http://schemas.openxmlformats.org/officeDocument/2006/relationships/slideLayout" Target="../slideLayouts/slideLayout116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7.xml"/><Relationship Id="rId13" Type="http://schemas.openxmlformats.org/officeDocument/2006/relationships/slideLayout" Target="../slideLayouts/slideLayout132.xml"/><Relationship Id="rId18" Type="http://schemas.openxmlformats.org/officeDocument/2006/relationships/theme" Target="../theme/theme8.xml"/><Relationship Id="rId3" Type="http://schemas.openxmlformats.org/officeDocument/2006/relationships/slideLayout" Target="../slideLayouts/slideLayout122.xml"/><Relationship Id="rId7" Type="http://schemas.openxmlformats.org/officeDocument/2006/relationships/slideLayout" Target="../slideLayouts/slideLayout126.xml"/><Relationship Id="rId12" Type="http://schemas.openxmlformats.org/officeDocument/2006/relationships/slideLayout" Target="../slideLayouts/slideLayout131.xml"/><Relationship Id="rId17" Type="http://schemas.openxmlformats.org/officeDocument/2006/relationships/slideLayout" Target="../slideLayouts/slideLayout136.xml"/><Relationship Id="rId2" Type="http://schemas.openxmlformats.org/officeDocument/2006/relationships/slideLayout" Target="../slideLayouts/slideLayout121.xml"/><Relationship Id="rId16" Type="http://schemas.openxmlformats.org/officeDocument/2006/relationships/slideLayout" Target="../slideLayouts/slideLayout135.xml"/><Relationship Id="rId1" Type="http://schemas.openxmlformats.org/officeDocument/2006/relationships/slideLayout" Target="../slideLayouts/slideLayout120.xml"/><Relationship Id="rId6" Type="http://schemas.openxmlformats.org/officeDocument/2006/relationships/slideLayout" Target="../slideLayouts/slideLayout125.xml"/><Relationship Id="rId11" Type="http://schemas.openxmlformats.org/officeDocument/2006/relationships/slideLayout" Target="../slideLayouts/slideLayout130.xml"/><Relationship Id="rId5" Type="http://schemas.openxmlformats.org/officeDocument/2006/relationships/slideLayout" Target="../slideLayouts/slideLayout124.xml"/><Relationship Id="rId15" Type="http://schemas.openxmlformats.org/officeDocument/2006/relationships/slideLayout" Target="../slideLayouts/slideLayout134.xml"/><Relationship Id="rId10" Type="http://schemas.openxmlformats.org/officeDocument/2006/relationships/slideLayout" Target="../slideLayouts/slideLayout129.xml"/><Relationship Id="rId4" Type="http://schemas.openxmlformats.org/officeDocument/2006/relationships/slideLayout" Target="../slideLayouts/slideLayout123.xml"/><Relationship Id="rId9" Type="http://schemas.openxmlformats.org/officeDocument/2006/relationships/slideLayout" Target="../slideLayouts/slideLayout128.xml"/><Relationship Id="rId14" Type="http://schemas.openxmlformats.org/officeDocument/2006/relationships/slideLayout" Target="../slideLayouts/slideLayout13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4.xml"/><Relationship Id="rId13" Type="http://schemas.openxmlformats.org/officeDocument/2006/relationships/slideLayout" Target="../slideLayouts/slideLayout149.xml"/><Relationship Id="rId18" Type="http://schemas.openxmlformats.org/officeDocument/2006/relationships/theme" Target="../theme/theme9.xml"/><Relationship Id="rId3" Type="http://schemas.openxmlformats.org/officeDocument/2006/relationships/slideLayout" Target="../slideLayouts/slideLayout139.xml"/><Relationship Id="rId7" Type="http://schemas.openxmlformats.org/officeDocument/2006/relationships/slideLayout" Target="../slideLayouts/slideLayout143.xml"/><Relationship Id="rId12" Type="http://schemas.openxmlformats.org/officeDocument/2006/relationships/slideLayout" Target="../slideLayouts/slideLayout148.xml"/><Relationship Id="rId17" Type="http://schemas.openxmlformats.org/officeDocument/2006/relationships/slideLayout" Target="../slideLayouts/slideLayout153.xml"/><Relationship Id="rId2" Type="http://schemas.openxmlformats.org/officeDocument/2006/relationships/slideLayout" Target="../slideLayouts/slideLayout138.xml"/><Relationship Id="rId16" Type="http://schemas.openxmlformats.org/officeDocument/2006/relationships/slideLayout" Target="../slideLayouts/slideLayout152.xml"/><Relationship Id="rId1" Type="http://schemas.openxmlformats.org/officeDocument/2006/relationships/slideLayout" Target="../slideLayouts/slideLayout137.xml"/><Relationship Id="rId6" Type="http://schemas.openxmlformats.org/officeDocument/2006/relationships/slideLayout" Target="../slideLayouts/slideLayout142.xml"/><Relationship Id="rId11" Type="http://schemas.openxmlformats.org/officeDocument/2006/relationships/slideLayout" Target="../slideLayouts/slideLayout147.xml"/><Relationship Id="rId5" Type="http://schemas.openxmlformats.org/officeDocument/2006/relationships/slideLayout" Target="../slideLayouts/slideLayout141.xml"/><Relationship Id="rId15" Type="http://schemas.openxmlformats.org/officeDocument/2006/relationships/slideLayout" Target="../slideLayouts/slideLayout151.xml"/><Relationship Id="rId10" Type="http://schemas.openxmlformats.org/officeDocument/2006/relationships/slideLayout" Target="../slideLayouts/slideLayout146.xml"/><Relationship Id="rId4" Type="http://schemas.openxmlformats.org/officeDocument/2006/relationships/slideLayout" Target="../slideLayouts/slideLayout140.xml"/><Relationship Id="rId9" Type="http://schemas.openxmlformats.org/officeDocument/2006/relationships/slideLayout" Target="../slideLayouts/slideLayout145.xml"/><Relationship Id="rId14" Type="http://schemas.openxmlformats.org/officeDocument/2006/relationships/slideLayout" Target="../slideLayouts/slideLayout1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70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546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  <p:sldLayoutId id="214748385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9692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  <p:sldLayoutId id="214748387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7341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30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6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8884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604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3943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1160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8F71FF2-0DEA-45A0-B98A-25E21855D11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4AC7CDF-BB06-4061-8C46-767779597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4460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AB09272-E122-9C9D-D866-23491B16447C}"/>
              </a:ext>
            </a:extLst>
          </p:cNvPr>
          <p:cNvSpPr txBox="1"/>
          <p:nvPr/>
        </p:nvSpPr>
        <p:spPr>
          <a:xfrm>
            <a:off x="0" y="1404937"/>
            <a:ext cx="1021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   </a:t>
            </a:r>
            <a:r>
              <a:rPr lang="en-US" sz="2400" dirty="0">
                <a:solidFill>
                  <a:srgbClr val="FFC000"/>
                </a:solidFill>
              </a:rPr>
              <a:t>Job Market Analysis and Recommendation System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AD7810-E1E6-568C-D873-0B2024D4D2EB}"/>
              </a:ext>
            </a:extLst>
          </p:cNvPr>
          <p:cNvSpPr txBox="1"/>
          <p:nvPr/>
        </p:nvSpPr>
        <p:spPr>
          <a:xfrm>
            <a:off x="1638300" y="2505074"/>
            <a:ext cx="93345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92D050"/>
                </a:solidFill>
              </a:rPr>
              <a:t>Leveraging Data Analytics for Informed Career Decisions</a:t>
            </a:r>
          </a:p>
          <a:p>
            <a:endParaRPr lang="en-US" sz="2400" dirty="0">
              <a:solidFill>
                <a:srgbClr val="92D050"/>
              </a:solidFill>
            </a:endParaRPr>
          </a:p>
          <a:p>
            <a:r>
              <a:rPr lang="en-US" sz="2400" dirty="0">
                <a:solidFill>
                  <a:srgbClr val="92D050"/>
                </a:solidFill>
              </a:rPr>
              <a:t>Presented by: [Ankur Kumar]</a:t>
            </a:r>
          </a:p>
          <a:p>
            <a:endParaRPr lang="en-US" sz="2400" dirty="0">
              <a:solidFill>
                <a:srgbClr val="92D050"/>
              </a:solidFill>
            </a:endParaRPr>
          </a:p>
          <a:p>
            <a:r>
              <a:rPr lang="en-US" sz="2400" dirty="0">
                <a:solidFill>
                  <a:srgbClr val="92D050"/>
                </a:solidFill>
              </a:rPr>
              <a:t>Date: [30/05/2025]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317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E95C8F-4551-3483-BFB5-3A5384CF948A}"/>
              </a:ext>
            </a:extLst>
          </p:cNvPr>
          <p:cNvSpPr txBox="1"/>
          <p:nvPr/>
        </p:nvSpPr>
        <p:spPr>
          <a:xfrm>
            <a:off x="3457575" y="619125"/>
            <a:ext cx="9277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Track Job Market Dynamics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11D723-6D7E-A1BF-DCEF-EF48770F9080}"/>
              </a:ext>
            </a:extLst>
          </p:cNvPr>
          <p:cNvSpPr txBox="1"/>
          <p:nvPr/>
        </p:nvSpPr>
        <p:spPr>
          <a:xfrm>
            <a:off x="1190625" y="2321004"/>
            <a:ext cx="1068705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Objective: Monitor monthly changes in job postings</a:t>
            </a:r>
          </a:p>
          <a:p>
            <a:endParaRPr lang="en-US" sz="2400" dirty="0">
              <a:solidFill>
                <a:srgbClr val="002060"/>
              </a:solidFill>
            </a:endParaRPr>
          </a:p>
          <a:p>
            <a:r>
              <a:rPr lang="en-US" sz="2400" dirty="0">
                <a:solidFill>
                  <a:srgbClr val="002060"/>
                </a:solidFill>
              </a:rPr>
              <a:t>Method: Time series dashboard updates</a:t>
            </a:r>
          </a:p>
          <a:p>
            <a:endParaRPr lang="en-US" sz="2400" dirty="0">
              <a:solidFill>
                <a:srgbClr val="002060"/>
              </a:solidFill>
            </a:endParaRPr>
          </a:p>
          <a:p>
            <a:r>
              <a:rPr lang="en-US" sz="2400" dirty="0">
                <a:solidFill>
                  <a:srgbClr val="002060"/>
                </a:solidFill>
              </a:rPr>
              <a:t>Deliverable: Monthly-updated visual dashboard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099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1DC260-E77F-0A5A-4A8C-6B0CA65635E8}"/>
              </a:ext>
            </a:extLst>
          </p:cNvPr>
          <p:cNvSpPr txBox="1"/>
          <p:nvPr/>
        </p:nvSpPr>
        <p:spPr>
          <a:xfrm>
            <a:off x="3219450" y="761999"/>
            <a:ext cx="8496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Remote Work Trends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BF80EB-AAA6-80B7-518B-133567C79A4A}"/>
              </a:ext>
            </a:extLst>
          </p:cNvPr>
          <p:cNvSpPr txBox="1"/>
          <p:nvPr/>
        </p:nvSpPr>
        <p:spPr>
          <a:xfrm>
            <a:off x="1032509" y="2321004"/>
            <a:ext cx="1027938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Objective: Investigate growth and shift toward remote roles</a:t>
            </a:r>
          </a:p>
          <a:p>
            <a:endParaRPr lang="en-US" sz="2400" dirty="0">
              <a:solidFill>
                <a:srgbClr val="FFC000"/>
              </a:solidFill>
            </a:endParaRPr>
          </a:p>
          <a:p>
            <a:r>
              <a:rPr lang="en-US" sz="2400" dirty="0">
                <a:solidFill>
                  <a:srgbClr val="FFC000"/>
                </a:solidFill>
              </a:rPr>
              <a:t>Method: Filter and analyze remote job postings over time</a:t>
            </a:r>
          </a:p>
          <a:p>
            <a:endParaRPr lang="en-US" sz="2400" dirty="0">
              <a:solidFill>
                <a:srgbClr val="FFC000"/>
              </a:solidFill>
            </a:endParaRPr>
          </a:p>
          <a:p>
            <a:r>
              <a:rPr lang="en-US" sz="2400" dirty="0">
                <a:solidFill>
                  <a:srgbClr val="FFC000"/>
                </a:solidFill>
              </a:rPr>
              <a:t>Deliverable: Forecast report with data-backed insights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481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33A572-03EA-A68D-909D-7B024A3391E1}"/>
              </a:ext>
            </a:extLst>
          </p:cNvPr>
          <p:cNvSpPr txBox="1"/>
          <p:nvPr/>
        </p:nvSpPr>
        <p:spPr>
          <a:xfrm>
            <a:off x="3171825" y="695325"/>
            <a:ext cx="7048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F0"/>
                </a:solidFill>
              </a:rPr>
              <a:t>Future Job Market Trends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DDD260-63CB-D746-90F5-E1DE5672C371}"/>
              </a:ext>
            </a:extLst>
          </p:cNvPr>
          <p:cNvSpPr txBox="1"/>
          <p:nvPr/>
        </p:nvSpPr>
        <p:spPr>
          <a:xfrm>
            <a:off x="561975" y="1628775"/>
            <a:ext cx="1057275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66"/>
                </a:solidFill>
              </a:rPr>
              <a:t>Objective: Predict future scenarios in the job market</a:t>
            </a:r>
          </a:p>
          <a:p>
            <a:endParaRPr lang="en-US" sz="2400" dirty="0">
              <a:solidFill>
                <a:srgbClr val="FFFF66"/>
              </a:solidFill>
            </a:endParaRPr>
          </a:p>
          <a:p>
            <a:r>
              <a:rPr lang="en-US" sz="2400" dirty="0">
                <a:solidFill>
                  <a:srgbClr val="FFFF66"/>
                </a:solidFill>
              </a:rPr>
              <a:t>Method: Predictive analytics and machine learning models</a:t>
            </a:r>
          </a:p>
          <a:p>
            <a:endParaRPr lang="en-US" sz="2400" dirty="0">
              <a:solidFill>
                <a:srgbClr val="FFFF66"/>
              </a:solidFill>
            </a:endParaRPr>
          </a:p>
          <a:p>
            <a:r>
              <a:rPr lang="en-US" sz="2400" dirty="0">
                <a:solidFill>
                  <a:srgbClr val="FFFF66"/>
                </a:solidFill>
              </a:rPr>
              <a:t>Deliverable: Strategic report with trend predictions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360A85-5830-8A2D-6669-6D1A405E89BF}"/>
              </a:ext>
            </a:extLst>
          </p:cNvPr>
          <p:cNvSpPr txBox="1"/>
          <p:nvPr/>
        </p:nvSpPr>
        <p:spPr>
          <a:xfrm>
            <a:off x="7143750" y="5044559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68951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95E9A6-8C77-58F9-DFB6-2E06156461C2}"/>
              </a:ext>
            </a:extLst>
          </p:cNvPr>
          <p:cNvSpPr txBox="1"/>
          <p:nvPr/>
        </p:nvSpPr>
        <p:spPr>
          <a:xfrm>
            <a:off x="-129541" y="714375"/>
            <a:ext cx="113080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                                                                     </a:t>
            </a:r>
            <a:r>
              <a:rPr lang="en-US" sz="3200" dirty="0">
                <a:solidFill>
                  <a:srgbClr val="92D050"/>
                </a:solidFill>
              </a:rPr>
              <a:t>Project Objective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2632B0-4FC4-7761-1035-CDA22306550F}"/>
              </a:ext>
            </a:extLst>
          </p:cNvPr>
          <p:cNvSpPr txBox="1"/>
          <p:nvPr/>
        </p:nvSpPr>
        <p:spPr>
          <a:xfrm>
            <a:off x="1076325" y="2457450"/>
            <a:ext cx="1091565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• Analyze job market trends using real-time and historical data</a:t>
            </a:r>
          </a:p>
          <a:p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• Identify high-demand job roles, salary patterns, and emerging categories</a:t>
            </a:r>
          </a:p>
          <a:p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• Deliver personalized job recommendations through an intelligent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975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646A63-9860-6300-EE89-C6A473ACC60A}"/>
              </a:ext>
            </a:extLst>
          </p:cNvPr>
          <p:cNvSpPr txBox="1"/>
          <p:nvPr/>
        </p:nvSpPr>
        <p:spPr>
          <a:xfrm>
            <a:off x="684847" y="857250"/>
            <a:ext cx="108223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                                         Situational Overview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D06571-A1E7-8310-E8D6-D7832791BF79}"/>
              </a:ext>
            </a:extLst>
          </p:cNvPr>
          <p:cNvSpPr txBox="1"/>
          <p:nvPr/>
        </p:nvSpPr>
        <p:spPr>
          <a:xfrm>
            <a:off x="1113471" y="2524124"/>
            <a:ext cx="1118330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• The job market is dynamic, influenced by tech, economy, and culture</a:t>
            </a:r>
          </a:p>
          <a:p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• Data analytics provides insights for job seekers and recruiters</a:t>
            </a:r>
          </a:p>
          <a:p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• Our solution combines analysis and AI for forecasting and guidance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836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C51A66-84F0-E986-8E73-0EA9318EC879}"/>
              </a:ext>
            </a:extLst>
          </p:cNvPr>
          <p:cNvSpPr txBox="1"/>
          <p:nvPr/>
        </p:nvSpPr>
        <p:spPr>
          <a:xfrm>
            <a:off x="3362325" y="276225"/>
            <a:ext cx="10125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Project Tasks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6F6CD6-1CA3-EE42-C48C-93906AF07523}"/>
              </a:ext>
            </a:extLst>
          </p:cNvPr>
          <p:cNvSpPr txBox="1"/>
          <p:nvPr/>
        </p:nvSpPr>
        <p:spPr>
          <a:xfrm>
            <a:off x="490537" y="1123949"/>
            <a:ext cx="1121092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Keyword-Salary Correlation</a:t>
            </a:r>
          </a:p>
          <a:p>
            <a:pPr marL="457200" indent="-457200">
              <a:buAutoNum type="arabicPeriod"/>
            </a:pPr>
            <a:endParaRPr lang="en-US" sz="2400" dirty="0"/>
          </a:p>
          <a:p>
            <a:r>
              <a:rPr lang="en-US" sz="2400" dirty="0"/>
              <a:t>2. Emerging Job Categories</a:t>
            </a:r>
          </a:p>
          <a:p>
            <a:endParaRPr lang="en-US" sz="2400" dirty="0"/>
          </a:p>
          <a:p>
            <a:r>
              <a:rPr lang="en-US" sz="2400" dirty="0"/>
              <a:t>3. High-Demand Roles Forecast</a:t>
            </a:r>
          </a:p>
          <a:p>
            <a:endParaRPr lang="en-US" sz="2400" dirty="0"/>
          </a:p>
          <a:p>
            <a:r>
              <a:rPr lang="en-US" sz="2400" dirty="0"/>
              <a:t>4. Hourly Rate Comparison by Country</a:t>
            </a:r>
          </a:p>
          <a:p>
            <a:endParaRPr lang="en-US" sz="2400" dirty="0"/>
          </a:p>
          <a:p>
            <a:r>
              <a:rPr lang="en-US" sz="2400" dirty="0"/>
              <a:t>5. Job Recommendation Engine</a:t>
            </a:r>
          </a:p>
          <a:p>
            <a:endParaRPr lang="en-US" sz="2400" dirty="0"/>
          </a:p>
          <a:p>
            <a:r>
              <a:rPr lang="en-US" sz="2400" dirty="0"/>
              <a:t>6. Market Dynamics Tracking</a:t>
            </a:r>
          </a:p>
          <a:p>
            <a:endParaRPr lang="en-US" sz="2400" dirty="0"/>
          </a:p>
          <a:p>
            <a:r>
              <a:rPr lang="en-US" sz="2400" dirty="0"/>
              <a:t>7. Remote Work Trends Analysis</a:t>
            </a:r>
          </a:p>
          <a:p>
            <a:endParaRPr lang="en-US" sz="2400" dirty="0"/>
          </a:p>
          <a:p>
            <a:r>
              <a:rPr lang="en-US" sz="2400" dirty="0"/>
              <a:t>8. Future Job Market Forecast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712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6F9388-4E04-772B-3348-F78559728728}"/>
              </a:ext>
            </a:extLst>
          </p:cNvPr>
          <p:cNvSpPr txBox="1"/>
          <p:nvPr/>
        </p:nvSpPr>
        <p:spPr>
          <a:xfrm>
            <a:off x="2914650" y="733425"/>
            <a:ext cx="9925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Job Title Keywords vs. Salary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A46F6E-2695-32A8-695A-185995436DDC}"/>
              </a:ext>
            </a:extLst>
          </p:cNvPr>
          <p:cNvSpPr txBox="1"/>
          <p:nvPr/>
        </p:nvSpPr>
        <p:spPr>
          <a:xfrm>
            <a:off x="857250" y="2400300"/>
            <a:ext cx="11430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Objective: Identify keywords that influence salary offers</a:t>
            </a:r>
          </a:p>
          <a:p>
            <a:endParaRPr lang="en-US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Method: NLP on job titles, correlation/regression analysis</a:t>
            </a:r>
          </a:p>
          <a:p>
            <a:endParaRPr lang="en-US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Deliverable: Visualizations and statistical report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242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7DDC02-E1F2-4247-D418-38423358F1FB}"/>
              </a:ext>
            </a:extLst>
          </p:cNvPr>
          <p:cNvSpPr txBox="1"/>
          <p:nvPr/>
        </p:nvSpPr>
        <p:spPr>
          <a:xfrm>
            <a:off x="2628900" y="628649"/>
            <a:ext cx="8896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F0"/>
                </a:solidFill>
              </a:rPr>
              <a:t>Identify Emerging Job Categories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3881B1-BE06-8E44-D475-46C3A8BDC62A}"/>
              </a:ext>
            </a:extLst>
          </p:cNvPr>
          <p:cNvSpPr txBox="1"/>
          <p:nvPr/>
        </p:nvSpPr>
        <p:spPr>
          <a:xfrm>
            <a:off x="923925" y="2438400"/>
            <a:ext cx="1049655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Objective: Detect trending job roles over time</a:t>
            </a:r>
          </a:p>
          <a:p>
            <a:endParaRPr lang="en-US" sz="2400" dirty="0">
              <a:solidFill>
                <a:srgbClr val="FFC000"/>
              </a:solidFill>
            </a:endParaRPr>
          </a:p>
          <a:p>
            <a:r>
              <a:rPr lang="en-US" sz="2400" dirty="0">
                <a:solidFill>
                  <a:srgbClr val="FFC000"/>
                </a:solidFill>
              </a:rPr>
              <a:t>Method: Frequency tracking, time series trend analysis</a:t>
            </a:r>
          </a:p>
          <a:p>
            <a:endParaRPr lang="en-US" sz="2400" dirty="0">
              <a:solidFill>
                <a:srgbClr val="FFC000"/>
              </a:solidFill>
            </a:endParaRPr>
          </a:p>
          <a:p>
            <a:r>
              <a:rPr lang="en-US" sz="2400" dirty="0">
                <a:solidFill>
                  <a:srgbClr val="FFC000"/>
                </a:solidFill>
              </a:rPr>
              <a:t>Deliverable: Growth analysis and top emerging roles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663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257ACC-A514-771E-8550-A14BE745C1D5}"/>
              </a:ext>
            </a:extLst>
          </p:cNvPr>
          <p:cNvSpPr txBox="1"/>
          <p:nvPr/>
        </p:nvSpPr>
        <p:spPr>
          <a:xfrm>
            <a:off x="2762250" y="514349"/>
            <a:ext cx="830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3200" dirty="0"/>
              <a:t>Forecast High-Demand Roles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2E41FB-0359-0A82-65D9-CCCA480FE789}"/>
              </a:ext>
            </a:extLst>
          </p:cNvPr>
          <p:cNvSpPr txBox="1"/>
          <p:nvPr/>
        </p:nvSpPr>
        <p:spPr>
          <a:xfrm>
            <a:off x="804862" y="2390775"/>
            <a:ext cx="1081087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Objective: Predict job roles with increasing demand</a:t>
            </a:r>
          </a:p>
          <a:p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Method: Time series forecasting models (e.g., ARIMA, LSTM)</a:t>
            </a:r>
          </a:p>
          <a:p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Deliverable: Accuracy metrics and trend plots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476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208613-4DA2-4518-9B66-281B2FBD6BFC}"/>
              </a:ext>
            </a:extLst>
          </p:cNvPr>
          <p:cNvSpPr txBox="1"/>
          <p:nvPr/>
        </p:nvSpPr>
        <p:spPr>
          <a:xfrm>
            <a:off x="2428875" y="723899"/>
            <a:ext cx="899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92D050"/>
                </a:solidFill>
              </a:rPr>
              <a:t>Compare Hourly Rates by Country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4D6E78-6725-9993-9E6B-0FF779F01009}"/>
              </a:ext>
            </a:extLst>
          </p:cNvPr>
          <p:cNvSpPr txBox="1"/>
          <p:nvPr/>
        </p:nvSpPr>
        <p:spPr>
          <a:xfrm>
            <a:off x="666750" y="2524125"/>
            <a:ext cx="108585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Objective: Compare average hourly rates globally</a:t>
            </a:r>
          </a:p>
          <a:p>
            <a:endParaRPr lang="en-US" sz="2400" dirty="0">
              <a:solidFill>
                <a:srgbClr val="00B0F0"/>
              </a:solidFill>
            </a:endParaRPr>
          </a:p>
          <a:p>
            <a:r>
              <a:rPr lang="en-US" sz="2400" dirty="0">
                <a:solidFill>
                  <a:srgbClr val="00B0F0"/>
                </a:solidFill>
              </a:rPr>
              <a:t>Method: Aggregation by country, visualization via map/chart</a:t>
            </a:r>
          </a:p>
          <a:p>
            <a:endParaRPr lang="en-US" sz="2400" dirty="0">
              <a:solidFill>
                <a:srgbClr val="00B0F0"/>
              </a:solidFill>
            </a:endParaRPr>
          </a:p>
          <a:p>
            <a:r>
              <a:rPr lang="en-US" sz="2400" dirty="0">
                <a:solidFill>
                  <a:srgbClr val="00B0F0"/>
                </a:solidFill>
              </a:rPr>
              <a:t>Deliverable: Interactive map or bar chart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466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64A809-773F-F04B-FA58-7B1FD016D607}"/>
              </a:ext>
            </a:extLst>
          </p:cNvPr>
          <p:cNvSpPr txBox="1"/>
          <p:nvPr/>
        </p:nvSpPr>
        <p:spPr>
          <a:xfrm>
            <a:off x="1962150" y="876300"/>
            <a:ext cx="8881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Personalized Job Recommendation Engine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9104EC-14DB-E83C-2779-F4ACEE754C65}"/>
              </a:ext>
            </a:extLst>
          </p:cNvPr>
          <p:cNvSpPr txBox="1"/>
          <p:nvPr/>
        </p:nvSpPr>
        <p:spPr>
          <a:xfrm>
            <a:off x="962025" y="2394524"/>
            <a:ext cx="1053465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Objective: Recommend jobs based on user preferences</a:t>
            </a:r>
          </a:p>
          <a:p>
            <a:endParaRPr lang="en-US" sz="2400" dirty="0">
              <a:solidFill>
                <a:srgbClr val="00B0F0"/>
              </a:solidFill>
            </a:endParaRPr>
          </a:p>
          <a:p>
            <a:r>
              <a:rPr lang="en-US" sz="2400" dirty="0">
                <a:solidFill>
                  <a:srgbClr val="00B0F0"/>
                </a:solidFill>
              </a:rPr>
              <a:t>Method: Content-based filtering / NLP similarity / embeddings</a:t>
            </a:r>
          </a:p>
          <a:p>
            <a:endParaRPr lang="en-US" sz="2400" dirty="0">
              <a:solidFill>
                <a:srgbClr val="00B0F0"/>
              </a:solidFill>
            </a:endParaRPr>
          </a:p>
          <a:p>
            <a:r>
              <a:rPr lang="en-US" sz="2400" dirty="0">
                <a:solidFill>
                  <a:srgbClr val="00B0F0"/>
                </a:solidFill>
              </a:rPr>
              <a:t>Deliverable: Working prototype with UI and API documentation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2402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eg"/></Relationships>
</file>

<file path=ppt/theme/_rels/them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10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ppt/theme/theme11.xml><?xml version="1.0" encoding="utf-8"?>
<a:theme xmlns:a="http://schemas.openxmlformats.org/drawingml/2006/main" name="1_Celestial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3.xml><?xml version="1.0" encoding="utf-8"?>
<a:theme xmlns:a="http://schemas.openxmlformats.org/drawingml/2006/main" name="1_Depth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C473073F-34A4-486A-BBA1-2A70AE921EB6}"/>
    </a:ext>
  </a:extLst>
</a:theme>
</file>

<file path=ppt/theme/theme4.xml><?xml version="1.0" encoding="utf-8"?>
<a:theme xmlns:a="http://schemas.openxmlformats.org/drawingml/2006/main" name="Slat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5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6.xml><?xml version="1.0" encoding="utf-8"?>
<a:theme xmlns:a="http://schemas.openxmlformats.org/drawingml/2006/main" name="1_Damask">
  <a:themeElements>
    <a:clrScheme name="Damask">
      <a:dk1>
        <a:sysClr val="windowText" lastClr="000000"/>
      </a:dk1>
      <a:lt1>
        <a:sysClr val="window" lastClr="FFFFFF"/>
      </a:lt1>
      <a:dk2>
        <a:srgbClr val="6D8C60"/>
      </a:dk2>
      <a:lt2>
        <a:srgbClr val="B1D7A1"/>
      </a:lt2>
      <a:accent1>
        <a:srgbClr val="81B992"/>
      </a:accent1>
      <a:accent2>
        <a:srgbClr val="9ABC65"/>
      </a:accent2>
      <a:accent3>
        <a:srgbClr val="BDB564"/>
      </a:accent3>
      <a:accent4>
        <a:srgbClr val="BD8964"/>
      </a:accent4>
      <a:accent5>
        <a:srgbClr val="BD6466"/>
      </a:accent5>
      <a:accent6>
        <a:srgbClr val="64A4BD"/>
      </a:accent6>
      <a:hlink>
        <a:srgbClr val="8CCC71"/>
      </a:hlink>
      <a:folHlink>
        <a:srgbClr val="A4C795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4539428D-6454-4FE6-B992-2D59F0AC2F89}"/>
    </a:ext>
  </a:extLst>
</a:theme>
</file>

<file path=ppt/theme/theme7.xml><?xml version="1.0" encoding="utf-8"?>
<a:theme xmlns:a="http://schemas.openxmlformats.org/drawingml/2006/main" name="2_Damask">
  <a:themeElements>
    <a:clrScheme name="Damask">
      <a:dk1>
        <a:sysClr val="windowText" lastClr="000000"/>
      </a:dk1>
      <a:lt1>
        <a:sysClr val="window" lastClr="FFFFFF"/>
      </a:lt1>
      <a:dk2>
        <a:srgbClr val="742332"/>
      </a:dk2>
      <a:lt2>
        <a:srgbClr val="EE91A0"/>
      </a:lt2>
      <a:accent1>
        <a:srgbClr val="E03754"/>
      </a:accent1>
      <a:accent2>
        <a:srgbClr val="E86C2E"/>
      </a:accent2>
      <a:accent3>
        <a:srgbClr val="DAB250"/>
      </a:accent3>
      <a:accent4>
        <a:srgbClr val="60C4AA"/>
      </a:accent4>
      <a:accent5>
        <a:srgbClr val="51A9DB"/>
      </a:accent5>
      <a:accent6>
        <a:srgbClr val="976AC9"/>
      </a:accent6>
      <a:hlink>
        <a:srgbClr val="D5445E"/>
      </a:hlink>
      <a:folHlink>
        <a:srgbClr val="E17C8E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6B2E858E-683F-40D9-B4CB-284D097F3AC0}"/>
    </a:ext>
  </a:extLst>
</a:theme>
</file>

<file path=ppt/theme/theme8.xml><?xml version="1.0" encoding="utf-8"?>
<a:theme xmlns:a="http://schemas.openxmlformats.org/drawingml/2006/main" name="3_Damask">
  <a:themeElements>
    <a:clrScheme name="Damask">
      <a:dk1>
        <a:sysClr val="windowText" lastClr="000000"/>
      </a:dk1>
      <a:lt1>
        <a:sysClr val="window" lastClr="FFFFFF"/>
      </a:lt1>
      <a:dk2>
        <a:srgbClr val="78346F"/>
      </a:dk2>
      <a:lt2>
        <a:srgbClr val="D9A8D2"/>
      </a:lt2>
      <a:accent1>
        <a:srgbClr val="CE57AB"/>
      </a:accent1>
      <a:accent2>
        <a:srgbClr val="8E8EFD"/>
      </a:accent2>
      <a:accent3>
        <a:srgbClr val="7CBCE0"/>
      </a:accent3>
      <a:accent4>
        <a:srgbClr val="70BF9F"/>
      </a:accent4>
      <a:accent5>
        <a:srgbClr val="A5B960"/>
      </a:accent5>
      <a:accent6>
        <a:srgbClr val="D47A57"/>
      </a:accent6>
      <a:hlink>
        <a:srgbClr val="D164DE"/>
      </a:hlink>
      <a:folHlink>
        <a:srgbClr val="BE87C4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D4FE1632-F131-47D3-A814-99E9CD025E20}"/>
    </a:ext>
  </a:extLst>
</a:theme>
</file>

<file path=ppt/theme/theme9.xml><?xml version="1.0" encoding="utf-8"?>
<a:theme xmlns:a="http://schemas.openxmlformats.org/drawingml/2006/main" name="1_Slat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121</TotalTime>
  <Words>380</Words>
  <Application>Microsoft Office PowerPoint</Application>
  <PresentationFormat>Widescreen</PresentationFormat>
  <Paragraphs>83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12</vt:i4>
      </vt:variant>
    </vt:vector>
  </HeadingPairs>
  <TitlesOfParts>
    <vt:vector size="33" baseType="lpstr">
      <vt:lpstr>Arial</vt:lpstr>
      <vt:lpstr>Bookman Old Style</vt:lpstr>
      <vt:lpstr>Calibri</vt:lpstr>
      <vt:lpstr>Calibri Light</vt:lpstr>
      <vt:lpstr>Calisto MT</vt:lpstr>
      <vt:lpstr>Century Gothic</vt:lpstr>
      <vt:lpstr>Corbel</vt:lpstr>
      <vt:lpstr>Rockwell</vt:lpstr>
      <vt:lpstr>Wingdings 2</vt:lpstr>
      <vt:lpstr>Wingdings 3</vt:lpstr>
      <vt:lpstr>Ion Boardroom</vt:lpstr>
      <vt:lpstr>Depth</vt:lpstr>
      <vt:lpstr>1_Depth</vt:lpstr>
      <vt:lpstr>Slate</vt:lpstr>
      <vt:lpstr>Damask</vt:lpstr>
      <vt:lpstr>1_Damask</vt:lpstr>
      <vt:lpstr>2_Damask</vt:lpstr>
      <vt:lpstr>3_Damask</vt:lpstr>
      <vt:lpstr>1_Slate</vt:lpstr>
      <vt:lpstr>Celestial</vt:lpstr>
      <vt:lpstr>1_Celestial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ankur kumar</dc:creator>
  <cp:lastModifiedBy>ankur kumar</cp:lastModifiedBy>
  <cp:revision>1</cp:revision>
  <dcterms:created xsi:type="dcterms:W3CDTF">2025-06-01T04:05:49Z</dcterms:created>
  <dcterms:modified xsi:type="dcterms:W3CDTF">2025-06-01T06:07:31Z</dcterms:modified>
</cp:coreProperties>
</file>