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86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133347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182514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5411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1083178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9447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2019839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660112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222717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379892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631847-4B07-4C46-A1E8-E9A7BB78934D}"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252803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631847-4B07-4C46-A1E8-E9A7BB78934D}"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54057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631847-4B07-4C46-A1E8-E9A7BB78934D}" type="datetimeFigureOut">
              <a:rPr lang="en-IN" smtClean="0"/>
              <a:t>05-09-2023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178672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631847-4B07-4C46-A1E8-E9A7BB78934D}" type="datetimeFigureOut">
              <a:rPr lang="en-IN" smtClean="0"/>
              <a:t>05-09-2023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5860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31847-4B07-4C46-A1E8-E9A7BB78934D}" type="datetimeFigureOut">
              <a:rPr lang="en-IN" smtClean="0"/>
              <a:t>05-09-2023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16549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631847-4B07-4C46-A1E8-E9A7BB78934D}"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297702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631847-4B07-4C46-A1E8-E9A7BB78934D}"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A75FD-36C7-43F5-8C26-C01B8FC928A8}" type="slidenum">
              <a:rPr lang="en-IN" smtClean="0"/>
              <a:t>‹#›</a:t>
            </a:fld>
            <a:endParaRPr lang="en-IN"/>
          </a:p>
        </p:txBody>
      </p:sp>
    </p:spTree>
    <p:extLst>
      <p:ext uri="{BB962C8B-B14F-4D97-AF65-F5344CB8AC3E}">
        <p14:creationId xmlns:p14="http://schemas.microsoft.com/office/powerpoint/2010/main" val="586250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631847-4B07-4C46-A1E8-E9A7BB78934D}" type="datetimeFigureOut">
              <a:rPr lang="en-IN" smtClean="0"/>
              <a:t>05-09-2023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EA75FD-36C7-43F5-8C26-C01B8FC928A8}" type="slidenum">
              <a:rPr lang="en-IN" smtClean="0"/>
              <a:t>‹#›</a:t>
            </a:fld>
            <a:endParaRPr lang="en-IN"/>
          </a:p>
        </p:txBody>
      </p:sp>
    </p:spTree>
    <p:extLst>
      <p:ext uri="{BB962C8B-B14F-4D97-AF65-F5344CB8AC3E}">
        <p14:creationId xmlns:p14="http://schemas.microsoft.com/office/powerpoint/2010/main" val="1095499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713" y="777211"/>
            <a:ext cx="7766936" cy="1646302"/>
          </a:xfrm>
        </p:spPr>
        <p:txBody>
          <a:bodyPr/>
          <a:lstStyle/>
          <a:p>
            <a:pPr algn="ctr"/>
            <a:r>
              <a:rPr lang="en-US" sz="4800" dirty="0" smtClean="0">
                <a:solidFill>
                  <a:schemeClr val="tx1"/>
                </a:solidFill>
                <a:latin typeface="Algerian" panose="04020705040A02060702" pitchFamily="82" charset="0"/>
                <a:cs typeface="Times New Roman" panose="02020603050405020304" pitchFamily="18" charset="0"/>
              </a:rPr>
              <a:t>Human Activity recognition With smartphone</a:t>
            </a:r>
            <a:endParaRPr lang="en-IN" sz="4800" dirty="0">
              <a:solidFill>
                <a:schemeClr val="tx1"/>
              </a:solidFill>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1778574" y="2934956"/>
            <a:ext cx="7766936" cy="1096899"/>
          </a:xfrm>
        </p:spPr>
        <p:txBody>
          <a:bodyPr>
            <a:normAutofit/>
          </a:bodyPr>
          <a:lstStyle/>
          <a:p>
            <a:r>
              <a:rPr lang="en-US" sz="2800" b="1" dirty="0" smtClean="0">
                <a:solidFill>
                  <a:schemeClr val="tx1"/>
                </a:solidFill>
                <a:latin typeface="Times New Roman" panose="02020603050405020304" pitchFamily="18" charset="0"/>
                <a:cs typeface="Times New Roman" panose="02020603050405020304" pitchFamily="18" charset="0"/>
              </a:rPr>
              <a:t>Project Team</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231756" y="3634353"/>
            <a:ext cx="5571641" cy="1938992"/>
          </a:xfrm>
          <a:prstGeom prst="rect">
            <a:avLst/>
          </a:prstGeom>
          <a:noFill/>
        </p:spPr>
        <p:txBody>
          <a:bodyPr wrap="square" rtlCol="0">
            <a:spAutoFit/>
          </a:bodyPr>
          <a:lstStyle/>
          <a:p>
            <a:r>
              <a:rPr lang="en-US" sz="2400" dirty="0" smtClean="0"/>
              <a:t>Group Number: 03</a:t>
            </a:r>
          </a:p>
          <a:p>
            <a:r>
              <a:rPr lang="en-US" sz="2400" dirty="0" smtClean="0"/>
              <a:t>Group Members:-</a:t>
            </a:r>
          </a:p>
          <a:p>
            <a:r>
              <a:rPr lang="en-US" sz="2400" dirty="0"/>
              <a:t>	</a:t>
            </a:r>
            <a:r>
              <a:rPr lang="en-US" sz="2400" dirty="0" smtClean="0"/>
              <a:t>			1. Teena Thakre</a:t>
            </a:r>
          </a:p>
          <a:p>
            <a:r>
              <a:rPr lang="en-US" sz="2400" dirty="0"/>
              <a:t>	</a:t>
            </a:r>
            <a:r>
              <a:rPr lang="en-US" sz="2400" dirty="0" smtClean="0"/>
              <a:t>			2. Ankush Kuchankar</a:t>
            </a:r>
          </a:p>
          <a:p>
            <a:r>
              <a:rPr lang="en-US" sz="2400" dirty="0"/>
              <a:t>	</a:t>
            </a:r>
            <a:r>
              <a:rPr lang="en-US" sz="2400" dirty="0" smtClean="0"/>
              <a:t>			3. Viraj Khamankar</a:t>
            </a:r>
            <a:endParaRPr lang="en-IN" sz="2400" dirty="0"/>
          </a:p>
        </p:txBody>
      </p:sp>
    </p:spTree>
    <p:extLst>
      <p:ext uri="{BB962C8B-B14F-4D97-AF65-F5344CB8AC3E}">
        <p14:creationId xmlns:p14="http://schemas.microsoft.com/office/powerpoint/2010/main" val="152862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6437" y="261782"/>
            <a:ext cx="7305773" cy="923330"/>
          </a:xfrm>
          <a:prstGeom prst="rect">
            <a:avLst/>
          </a:prstGeom>
          <a:noFill/>
        </p:spPr>
        <p:txBody>
          <a:bodyPr wrap="square" rtlCol="0">
            <a:spAutoFit/>
          </a:bodyPr>
          <a:lstStyle/>
          <a:p>
            <a:r>
              <a:rPr lang="en-US" dirty="0" smtClean="0"/>
              <a:t>2.</a:t>
            </a:r>
            <a:r>
              <a:rPr lang="en-US" dirty="0"/>
              <a:t> In that Open CSV file we have to load data_test.csv file for Predictions:</a:t>
            </a:r>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084" y="1053137"/>
            <a:ext cx="5655337" cy="2463061"/>
          </a:xfrm>
          <a:prstGeom prst="rect">
            <a:avLst/>
          </a:prstGeom>
        </p:spPr>
      </p:pic>
      <p:sp>
        <p:nvSpPr>
          <p:cNvPr id="4" name="TextBox 3"/>
          <p:cNvSpPr txBox="1"/>
          <p:nvPr/>
        </p:nvSpPr>
        <p:spPr>
          <a:xfrm>
            <a:off x="810705" y="3638747"/>
            <a:ext cx="7701699" cy="923330"/>
          </a:xfrm>
          <a:prstGeom prst="rect">
            <a:avLst/>
          </a:prstGeom>
          <a:noFill/>
        </p:spPr>
        <p:txBody>
          <a:bodyPr wrap="square" rtlCol="0">
            <a:spAutoFit/>
          </a:bodyPr>
          <a:lstStyle/>
          <a:p>
            <a:r>
              <a:rPr lang="en-US" dirty="0" smtClean="0"/>
              <a:t>3.</a:t>
            </a:r>
            <a:r>
              <a:rPr lang="en-US" dirty="0">
                <a:effectLst>
                  <a:outerShdw blurRad="38100" dist="25400" dir="5400000" algn="ctr">
                    <a:srgbClr val="6E747A">
                      <a:alpha val="43000"/>
                    </a:srgbClr>
                  </a:outerShdw>
                </a:effectLst>
              </a:rPr>
              <a:t> After opening the data_test.csv file we have to save a new file to get the Predicted_target column.</a:t>
            </a:r>
            <a:endParaRPr lang="en-IN" dirty="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489" y="4307554"/>
            <a:ext cx="5409944" cy="2404332"/>
          </a:xfrm>
          <a:prstGeom prst="rect">
            <a:avLst/>
          </a:prstGeom>
        </p:spPr>
      </p:pic>
    </p:spTree>
    <p:extLst>
      <p:ext uri="{BB962C8B-B14F-4D97-AF65-F5344CB8AC3E}">
        <p14:creationId xmlns:p14="http://schemas.microsoft.com/office/powerpoint/2010/main" val="980851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3571" y="377072"/>
            <a:ext cx="7381188" cy="646331"/>
          </a:xfrm>
          <a:prstGeom prst="rect">
            <a:avLst/>
          </a:prstGeom>
          <a:noFill/>
        </p:spPr>
        <p:txBody>
          <a:bodyPr wrap="square" rtlCol="0">
            <a:spAutoFit/>
          </a:bodyPr>
          <a:lstStyle/>
          <a:p>
            <a:r>
              <a:rPr lang="en-US" dirty="0" smtClean="0"/>
              <a:t>4.</a:t>
            </a:r>
            <a:r>
              <a:rPr lang="en-US" dirty="0">
                <a:effectLst>
                  <a:outerShdw blurRad="38100" dist="25400" dir="5400000" algn="ctr">
                    <a:srgbClr val="6E747A">
                      <a:alpha val="43000"/>
                    </a:srgbClr>
                  </a:outerShdw>
                </a:effectLst>
              </a:rPr>
              <a:t> The new file will get saved </a:t>
            </a:r>
            <a:r>
              <a:rPr lang="en-US" dirty="0" err="1">
                <a:effectLst>
                  <a:outerShdw blurRad="38100" dist="25400" dir="5400000" algn="ctr">
                    <a:srgbClr val="6E747A">
                      <a:alpha val="43000"/>
                    </a:srgbClr>
                  </a:outerShdw>
                </a:effectLst>
              </a:rPr>
              <a:t>sucessfully</a:t>
            </a:r>
            <a:r>
              <a:rPr lang="en-US" dirty="0">
                <a:effectLst>
                  <a:outerShdw blurRad="38100" dist="25400" dir="5400000" algn="ctr">
                    <a:srgbClr val="6E747A">
                      <a:alpha val="43000"/>
                    </a:srgbClr>
                  </a:outerShdw>
                </a:effectLst>
              </a:rPr>
              <a:t>:</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839" y="1023403"/>
            <a:ext cx="2493858" cy="1263715"/>
          </a:xfrm>
          <a:prstGeom prst="rect">
            <a:avLst/>
          </a:prstGeom>
        </p:spPr>
      </p:pic>
      <p:sp>
        <p:nvSpPr>
          <p:cNvPr id="5" name="TextBox 4"/>
          <p:cNvSpPr txBox="1"/>
          <p:nvPr/>
        </p:nvSpPr>
        <p:spPr>
          <a:xfrm>
            <a:off x="763571" y="2846895"/>
            <a:ext cx="4845377" cy="646331"/>
          </a:xfrm>
          <a:prstGeom prst="rect">
            <a:avLst/>
          </a:prstGeom>
          <a:noFill/>
        </p:spPr>
        <p:txBody>
          <a:bodyPr wrap="square" rtlCol="0">
            <a:spAutoFit/>
          </a:bodyPr>
          <a:lstStyle/>
          <a:p>
            <a:r>
              <a:rPr lang="en-US" dirty="0" smtClean="0"/>
              <a:t>5 </a:t>
            </a:r>
            <a:r>
              <a:rPr lang="en-US" dirty="0">
                <a:effectLst>
                  <a:outerShdw blurRad="38100" dist="25400" dir="5400000" algn="ctr">
                    <a:srgbClr val="6E747A">
                      <a:alpha val="43000"/>
                    </a:srgbClr>
                  </a:outerShdw>
                </a:effectLst>
              </a:rPr>
              <a:t>.The final Predicted_file is:</a:t>
            </a:r>
            <a:endParaRPr lang="en-IN" dirty="0"/>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711" y="3304689"/>
            <a:ext cx="6940907" cy="3124390"/>
          </a:xfrm>
          <a:prstGeom prst="rect">
            <a:avLst/>
          </a:prstGeom>
        </p:spPr>
      </p:pic>
    </p:spTree>
    <p:extLst>
      <p:ext uri="{BB962C8B-B14F-4D97-AF65-F5344CB8AC3E}">
        <p14:creationId xmlns:p14="http://schemas.microsoft.com/office/powerpoint/2010/main" val="4130970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381" y="325187"/>
            <a:ext cx="6896746"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ADVANTAGES OF  HUMAN ACTIVITY RECOGNITION </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51952" y="1678428"/>
            <a:ext cx="4905213" cy="4708981"/>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Portability</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Multi-Sensor </a:t>
            </a:r>
            <a:r>
              <a:rPr lang="en-IN" sz="2000" dirty="0" smtClean="0">
                <a:latin typeface="Times New Roman" panose="02020603050405020304" pitchFamily="18" charset="0"/>
                <a:cs typeface="Times New Roman" panose="02020603050405020304" pitchFamily="18" charset="0"/>
              </a:rPr>
              <a:t>Integration</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Rich Data </a:t>
            </a:r>
            <a:r>
              <a:rPr lang="en-IN" sz="2000" dirty="0" smtClean="0">
                <a:latin typeface="Times New Roman" panose="02020603050405020304" pitchFamily="18" charset="0"/>
                <a:cs typeface="Times New Roman" panose="02020603050405020304" pitchFamily="18" charset="0"/>
              </a:rPr>
              <a:t>Types</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Cost-Effectiveness</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Real-time </a:t>
            </a:r>
            <a:r>
              <a:rPr lang="en-IN" sz="2000" dirty="0" smtClean="0">
                <a:latin typeface="Times New Roman" panose="02020603050405020304" pitchFamily="18" charset="0"/>
                <a:cs typeface="Times New Roman" panose="02020603050405020304" pitchFamily="18" charset="0"/>
              </a:rPr>
              <a:t>Monitoring</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Real-world </a:t>
            </a:r>
            <a:r>
              <a:rPr lang="en-IN" sz="2000" dirty="0" smtClean="0">
                <a:latin typeface="Times New Roman" panose="02020603050405020304" pitchFamily="18" charset="0"/>
                <a:cs typeface="Times New Roman" panose="02020603050405020304" pitchFamily="18" charset="0"/>
              </a:rPr>
              <a:t>Applications</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Privacy </a:t>
            </a:r>
            <a:r>
              <a:rPr lang="en-IN" sz="2000" dirty="0" smtClean="0">
                <a:latin typeface="Times New Roman" panose="02020603050405020304" pitchFamily="18" charset="0"/>
                <a:cs typeface="Times New Roman" panose="02020603050405020304" pitchFamily="18" charset="0"/>
              </a:rPr>
              <a:t>Considerations</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 Engagement</a:t>
            </a:r>
          </a:p>
        </p:txBody>
      </p:sp>
    </p:spTree>
    <p:extLst>
      <p:ext uri="{BB962C8B-B14F-4D97-AF65-F5344CB8AC3E}">
        <p14:creationId xmlns:p14="http://schemas.microsoft.com/office/powerpoint/2010/main" val="2242206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4" y="126476"/>
            <a:ext cx="9477213"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CHALLENGES IN HUMAN ACTIVITY RECOGNITION WITH SMARTPHONE</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55179" y="2104357"/>
            <a:ext cx="6059837"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Noisy </a:t>
            </a:r>
            <a:r>
              <a:rPr lang="en-IN" sz="2000" dirty="0" smtClean="0">
                <a:latin typeface="Times New Roman" panose="02020603050405020304" pitchFamily="18" charset="0"/>
                <a:cs typeface="Times New Roman" panose="02020603050405020304" pitchFamily="18" charset="0"/>
              </a:rPr>
              <a:t>Data</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a:t>
            </a:r>
            <a:r>
              <a:rPr lang="en-IN" sz="2000" dirty="0" smtClean="0">
                <a:latin typeface="Times New Roman" panose="02020603050405020304" pitchFamily="18" charset="0"/>
                <a:cs typeface="Times New Roman" panose="02020603050405020304" pitchFamily="18" charset="0"/>
              </a:rPr>
              <a:t>Variability</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Limited Sensor </a:t>
            </a:r>
            <a:r>
              <a:rPr lang="en-IN" sz="2000" dirty="0" smtClean="0">
                <a:latin typeface="Times New Roman" panose="02020603050405020304" pitchFamily="18" charset="0"/>
                <a:cs typeface="Times New Roman" panose="02020603050405020304" pitchFamily="18" charset="0"/>
              </a:rPr>
              <a:t>Placement</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a:t>
            </a:r>
            <a:r>
              <a:rPr lang="en-IN" sz="2000" dirty="0" smtClean="0">
                <a:latin typeface="Times New Roman" panose="02020603050405020304" pitchFamily="18" charset="0"/>
                <a:cs typeface="Times New Roman" panose="02020603050405020304" pitchFamily="18" charset="0"/>
              </a:rPr>
              <a:t>Imbalance</a:t>
            </a:r>
          </a:p>
          <a:p>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Model </a:t>
            </a:r>
            <a:r>
              <a:rPr lang="en-IN" sz="2000" dirty="0" smtClean="0">
                <a:latin typeface="Times New Roman" panose="02020603050405020304" pitchFamily="18" charset="0"/>
                <a:cs typeface="Times New Roman" panose="02020603050405020304" pitchFamily="18" charset="0"/>
              </a:rPr>
              <a:t>Complexity</a:t>
            </a: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5203371" y="2104357"/>
            <a:ext cx="3396343" cy="3416320"/>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Labeling</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Real-time </a:t>
            </a:r>
            <a:r>
              <a:rPr lang="en-IN" dirty="0" smtClean="0">
                <a:latin typeface="Times New Roman" panose="02020603050405020304" pitchFamily="18" charset="0"/>
                <a:cs typeface="Times New Roman" panose="02020603050405020304" pitchFamily="18" charset="0"/>
              </a:rPr>
              <a:t>Processing</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Privacy and </a:t>
            </a:r>
            <a:r>
              <a:rPr lang="en-IN" dirty="0" smtClean="0">
                <a:latin typeface="Times New Roman" panose="02020603050405020304" pitchFamily="18" charset="0"/>
                <a:cs typeface="Times New Roman" panose="02020603050405020304" pitchFamily="18" charset="0"/>
              </a:rPr>
              <a:t>Ethics</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a:t>
            </a:r>
            <a:r>
              <a:rPr lang="en-IN" dirty="0" smtClean="0">
                <a:latin typeface="Times New Roman" panose="02020603050405020304" pitchFamily="18" charset="0"/>
                <a:cs typeface="Times New Roman" panose="02020603050405020304" pitchFamily="18" charset="0"/>
              </a:rPr>
              <a:t>Deployment</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Interactivity</a:t>
            </a:r>
          </a:p>
          <a:p>
            <a:endParaRPr lang="en-IN"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Overfitting</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9821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28" y="303112"/>
            <a:ext cx="9564414" cy="1231106"/>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APPLICATION OF  </a:t>
            </a:r>
            <a:r>
              <a:rPr lang="en-US" sz="2800" b="1" dirty="0">
                <a:latin typeface="Times New Roman" panose="02020603050405020304" pitchFamily="18" charset="0"/>
                <a:cs typeface="Times New Roman" panose="02020603050405020304" pitchFamily="18" charset="0"/>
              </a:rPr>
              <a:t>HUMAN ACTIVITY RECOGNITION WITH SMARTPHONE</a:t>
            </a:r>
            <a:endParaRPr lang="en-IN" sz="2800" b="1" dirty="0">
              <a:latin typeface="Times New Roman" panose="02020603050405020304" pitchFamily="18" charset="0"/>
              <a:cs typeface="Times New Roman" panose="02020603050405020304" pitchFamily="18" charset="0"/>
            </a:endParaRPr>
          </a:p>
          <a:p>
            <a:endParaRPr lang="en-IN" dirty="0"/>
          </a:p>
        </p:txBody>
      </p:sp>
      <p:sp>
        <p:nvSpPr>
          <p:cNvPr id="3" name="TextBox 2"/>
          <p:cNvSpPr txBox="1"/>
          <p:nvPr/>
        </p:nvSpPr>
        <p:spPr>
          <a:xfrm>
            <a:off x="572439" y="1643075"/>
            <a:ext cx="5181600"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Fitness and Wellness </a:t>
            </a:r>
            <a:r>
              <a:rPr lang="en-IN" sz="2400" dirty="0" smtClean="0">
                <a:latin typeface="Times New Roman" panose="02020603050405020304" pitchFamily="18" charset="0"/>
                <a:cs typeface="Times New Roman" panose="02020603050405020304" pitchFamily="18" charset="0"/>
              </a:rPr>
              <a:t>Tracking</a:t>
            </a:r>
          </a:p>
          <a:p>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Healthcare </a:t>
            </a:r>
            <a:r>
              <a:rPr lang="en-IN" sz="2400" dirty="0" smtClean="0">
                <a:latin typeface="Times New Roman" panose="02020603050405020304" pitchFamily="18" charset="0"/>
                <a:cs typeface="Times New Roman" panose="02020603050405020304" pitchFamily="18" charset="0"/>
              </a:rPr>
              <a:t>Monitoring</a:t>
            </a:r>
          </a:p>
          <a:p>
            <a:pPr marL="342900" indent="-342900">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Sports Performance </a:t>
            </a:r>
            <a:r>
              <a:rPr lang="en-IN" sz="2400" dirty="0" smtClean="0">
                <a:latin typeface="Times New Roman" panose="02020603050405020304" pitchFamily="18" charset="0"/>
                <a:cs typeface="Times New Roman" panose="02020603050405020304" pitchFamily="18" charset="0"/>
              </a:rPr>
              <a:t>Analysis</a:t>
            </a:r>
          </a:p>
          <a:p>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Gesture </a:t>
            </a:r>
            <a:r>
              <a:rPr lang="en-IN" sz="2400" dirty="0" smtClean="0">
                <a:latin typeface="Times New Roman" panose="02020603050405020304" pitchFamily="18" charset="0"/>
                <a:cs typeface="Times New Roman" panose="02020603050405020304" pitchFamily="18" charset="0"/>
              </a:rPr>
              <a:t>Recognition</a:t>
            </a:r>
          </a:p>
          <a:p>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Context-Aware </a:t>
            </a:r>
            <a:r>
              <a:rPr lang="en-IN" sz="2400" dirty="0" smtClean="0">
                <a:latin typeface="Times New Roman" panose="02020603050405020304" pitchFamily="18" charset="0"/>
                <a:cs typeface="Times New Roman" panose="02020603050405020304" pitchFamily="18" charset="0"/>
              </a:rPr>
              <a:t>Applications</a:t>
            </a:r>
          </a:p>
          <a:p>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Security and </a:t>
            </a:r>
            <a:r>
              <a:rPr lang="en-IN" sz="2400" dirty="0" smtClean="0">
                <a:latin typeface="Times New Roman" panose="02020603050405020304" pitchFamily="18" charset="0"/>
                <a:cs typeface="Times New Roman" panose="02020603050405020304" pitchFamily="18" charset="0"/>
              </a:rPr>
              <a:t>Authentication</a:t>
            </a:r>
          </a:p>
          <a:p>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Monitoring and </a:t>
            </a:r>
            <a:r>
              <a:rPr lang="en-IN" sz="2400" dirty="0" smtClean="0">
                <a:latin typeface="Times New Roman" panose="02020603050405020304" pitchFamily="18" charset="0"/>
                <a:cs typeface="Times New Roman" panose="02020603050405020304" pitchFamily="18" charset="0"/>
              </a:rPr>
              <a:t>Management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274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2773" y="334078"/>
            <a:ext cx="3615559"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94654" y="1681279"/>
            <a:ext cx="869224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t>
            </a:r>
            <a:r>
              <a:rPr lang="en-US" sz="2000" dirty="0" smtClean="0">
                <a:latin typeface="Times New Roman" panose="02020603050405020304" pitchFamily="18" charset="0"/>
                <a:cs typeface="Times New Roman" panose="02020603050405020304" pitchFamily="18" charset="0"/>
              </a:rPr>
              <a:t>uman </a:t>
            </a:r>
            <a:r>
              <a:rPr lang="en-US" sz="2000" dirty="0">
                <a:latin typeface="Times New Roman" panose="02020603050405020304" pitchFamily="18" charset="0"/>
                <a:cs typeface="Times New Roman" panose="02020603050405020304" pitchFamily="18" charset="0"/>
              </a:rPr>
              <a:t>activity recognition (HAR) using smartphones is a versatile technology with widespread applications.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Smartphones</a:t>
            </a:r>
            <a:r>
              <a:rPr lang="en-US" sz="2000" dirty="0">
                <a:latin typeface="Times New Roman" panose="02020603050405020304" pitchFamily="18" charset="0"/>
                <a:cs typeface="Times New Roman" panose="02020603050405020304" pitchFamily="18" charset="0"/>
              </a:rPr>
              <a:t>' portability, sensors, and algorithms allow us to track fitness, monitor health, analyze sports, enable gesture control, adapt to contexts, enhance security, and manage diseases.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Despite </a:t>
            </a:r>
            <a:r>
              <a:rPr lang="en-US" sz="2000" dirty="0">
                <a:latin typeface="Times New Roman" panose="02020603050405020304" pitchFamily="18" charset="0"/>
                <a:cs typeface="Times New Roman" panose="02020603050405020304" pitchFamily="18" charset="0"/>
              </a:rPr>
              <a:t>challenges like data quality and privacy, smartphone-based HAR continues to advance, promising a future where technology enhances our understanding of human behavior and enriches various aspects of our lives.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176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934" y="324633"/>
            <a:ext cx="301442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00127" y="1823921"/>
            <a:ext cx="6978869"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Problem Definition</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Scope of Project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Technology used</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Architecture Diagram</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Functional Requirement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Advantages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Challenges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183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4424" y="322697"/>
            <a:ext cx="343287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60985" y="1384607"/>
            <a:ext cx="8363272"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we aim to develop a system that can automatically recognize and classify human activities based on sensor data from smartphones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leverages the Human Activity Recognition (HAR) database, which records activities of daily living (ADL) using a waist-mounted smartphone with embedded inertial sensors</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this project is to make a model on Smartphone that can easily recognize the human activity. Moreover active learning models are developed in order to reduce labeling time and burden. Through testing and comparing with different learning algorithms, we find one best fit model for our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227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0910" y="409414"/>
            <a:ext cx="433952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PROBLEM DEFINITION</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4402" y="1822435"/>
            <a:ext cx="7973878"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How </a:t>
            </a:r>
            <a:r>
              <a:rPr lang="en-US" sz="2000" dirty="0">
                <a:latin typeface="Times New Roman" panose="02020603050405020304" pitchFamily="18" charset="0"/>
                <a:cs typeface="Times New Roman" panose="02020603050405020304" pitchFamily="18" charset="0"/>
              </a:rPr>
              <a:t>can we use smartphone sensor data to make computers correctly recognize human activities like walking, sitting, and more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problem being addressed is the classification of human activities based on sensor data</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Challenges include handling noisy sensor data, distinguishing between different activities, and achieving high accuracy in classification.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415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0561" y="448159"/>
            <a:ext cx="557939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SCOPE OF PROJECT</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2936" y="1752601"/>
            <a:ext cx="8593811"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scope of this project covers the following aspects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of the Human Activity Recognition database for data collection</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Recognition of six activities: </a:t>
            </a:r>
            <a:r>
              <a:rPr lang="en-US" sz="2000" b="1" dirty="0">
                <a:latin typeface="Times New Roman" panose="02020603050405020304" pitchFamily="18" charset="0"/>
                <a:cs typeface="Times New Roman" panose="02020603050405020304" pitchFamily="18" charset="0"/>
              </a:rPr>
              <a:t>WALKING, WALKING_UPSTAIRS, WALKING_DOWNSTAIRS, SITTING, STANDING, </a:t>
            </a:r>
            <a:r>
              <a:rPr lang="en-US" sz="2000" b="1" dirty="0" smtClean="0">
                <a:latin typeface="Times New Roman" panose="02020603050405020304" pitchFamily="18" charset="0"/>
                <a:cs typeface="Times New Roman" panose="02020603050405020304" pitchFamily="18" charset="0"/>
              </a:rPr>
              <a:t>LAYING</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preprocessing, including noise filtering, feature extraction, and dimensionality reduction</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Utilization of machine learning models to classify activities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evaluation and testing.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4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0395" y="543086"/>
            <a:ext cx="4788976"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TECHNOLOGIES USED</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63669" y="2030001"/>
            <a:ext cx="7020733"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PROGRAMMING LANGUAGE :   PYTHON</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TOOLS:                                             JUPYTER NOTEBOOK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846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8348" y="374081"/>
            <a:ext cx="681150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ARCHITECTURE DIAGRAM</a:t>
            </a:r>
            <a:endParaRPr lang="en-IN"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880" y="1746142"/>
            <a:ext cx="8020373" cy="4468344"/>
          </a:xfrm>
          <a:prstGeom prst="rect">
            <a:avLst/>
          </a:prstGeom>
        </p:spPr>
      </p:pic>
    </p:spTree>
    <p:extLst>
      <p:ext uri="{BB962C8B-B14F-4D97-AF65-F5344CB8AC3E}">
        <p14:creationId xmlns:p14="http://schemas.microsoft.com/office/powerpoint/2010/main" val="282116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3621" y="341792"/>
            <a:ext cx="6408549"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FUNCTIONAL REQUIREMENTS</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32015" y="1416803"/>
            <a:ext cx="10058400"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Functional requirements of the project include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loading and exploration</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preprocessing, which includes handling missing values and duplicated columns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engineering techniques such as dimensionality reduction (SelectKBest and RFE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selection (Logistic Regression </a:t>
            </a:r>
            <a:r>
              <a:rPr lang="en-US" sz="2000" dirty="0" smtClean="0">
                <a:latin typeface="Times New Roman" panose="02020603050405020304" pitchFamily="18" charset="0"/>
                <a:cs typeface="Times New Roman" panose="02020603050405020304" pitchFamily="18" charset="0"/>
              </a:rPr>
              <a:t>, Decision Tree, Random Forest, KNN, SVM and Gradient Boosting) </a:t>
            </a:r>
            <a:r>
              <a:rPr lang="en-US" sz="2000" dirty="0">
                <a:latin typeface="Times New Roman" panose="02020603050405020304" pitchFamily="18" charset="0"/>
                <a:cs typeface="Times New Roman" panose="02020603050405020304" pitchFamily="18" charset="0"/>
              </a:rPr>
              <a:t>and training</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evaluation using metrics like accuracy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Optional: Model deployment or real-time activity prediction</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interface for opening and processing CSV files (implemented using tkinter).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352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9118" y="113122"/>
            <a:ext cx="5467546"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Screenshots of Result</a:t>
            </a:r>
            <a:endParaRPr lang="en-IN"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07010" y="810705"/>
            <a:ext cx="8389855" cy="677108"/>
          </a:xfrm>
          <a:prstGeom prst="rect">
            <a:avLst/>
          </a:prstGeom>
          <a:noFill/>
        </p:spPr>
        <p:txBody>
          <a:bodyPr wrap="square" rtlCol="0">
            <a:spAutoFit/>
          </a:bodyPr>
          <a:lstStyle/>
          <a:p>
            <a:r>
              <a:rPr lang="en-US" sz="2000" dirty="0" smtClean="0"/>
              <a:t>1.</a:t>
            </a:r>
            <a:r>
              <a:rPr lang="en-US" sz="2000" dirty="0"/>
              <a:t> After executing the GUI code a pop will get generated:</a:t>
            </a:r>
            <a:endParaRPr lang="en-IN" sz="20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441" y="1487813"/>
            <a:ext cx="7131417" cy="4536413"/>
          </a:xfrm>
          <a:prstGeom prst="rect">
            <a:avLst/>
          </a:prstGeom>
        </p:spPr>
      </p:pic>
    </p:spTree>
    <p:extLst>
      <p:ext uri="{BB962C8B-B14F-4D97-AF65-F5344CB8AC3E}">
        <p14:creationId xmlns:p14="http://schemas.microsoft.com/office/powerpoint/2010/main" val="2669822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2680</TotalTime>
  <Words>623</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Times New Roman</vt:lpstr>
      <vt:lpstr>Trebuchet MS</vt:lpstr>
      <vt:lpstr>Wingdings 3</vt:lpstr>
      <vt:lpstr>Facet</vt:lpstr>
      <vt:lpstr>Human Activity recognition With smartphone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With smartphone</dc:title>
  <dc:creator>Vozon Comsof Pvt Ltd</dc:creator>
  <cp:lastModifiedBy>Vozon Comsof Pvt Ltd</cp:lastModifiedBy>
  <cp:revision>18</cp:revision>
  <dcterms:created xsi:type="dcterms:W3CDTF">2023-08-21T16:48:54Z</dcterms:created>
  <dcterms:modified xsi:type="dcterms:W3CDTF">2023-09-05T16:19:15Z</dcterms:modified>
</cp:coreProperties>
</file>