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70" r:id="rId12"/>
    <p:sldId id="276" r:id="rId13"/>
    <p:sldId id="272" r:id="rId14"/>
    <p:sldId id="277" r:id="rId15"/>
    <p:sldId id="278" r:id="rId16"/>
    <p:sldId id="280" r:id="rId17"/>
    <p:sldId id="274" r:id="rId18"/>
    <p:sldId id="275"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E14FF-FE9D-4490-98D3-EA0C4471C070}">
  <a:tblStyle styleId="{8EDE14FF-FE9D-4490-98D3-EA0C4471C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Fake news is a problem that is heavily affecting society and our perception of not only the media but also facts and opinions themselves.</a:t>
            </a:r>
            <a:endParaRPr/>
          </a:p>
          <a:p>
            <a:pPr marL="0" lvl="0" indent="0">
              <a:spcBef>
                <a:spcPts val="0"/>
              </a:spcBef>
              <a:spcAft>
                <a:spcPts val="0"/>
              </a:spcAft>
              <a:buNone/>
            </a:pPr>
            <a:endParaRPr/>
          </a:p>
          <a:p>
            <a:pPr marL="0" lvl="0" indent="0">
              <a:spcBef>
                <a:spcPts val="0"/>
              </a:spcBef>
              <a:spcAft>
                <a:spcPts val="0"/>
              </a:spcAft>
              <a:buNone/>
            </a:pPr>
            <a:r>
              <a:rPr lang="en"/>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a:p>
          <a:p>
            <a:pPr marL="0" lvl="0" indent="0">
              <a:spcBef>
                <a:spcPts val="0"/>
              </a:spcBef>
              <a:spcAft>
                <a:spcPts val="0"/>
              </a:spcAft>
              <a:buNone/>
            </a:pPr>
            <a:endParaRPr/>
          </a:p>
          <a:p>
            <a:pPr marL="0" lvl="0" indent="0">
              <a:spcBef>
                <a:spcPts val="0"/>
              </a:spcBef>
              <a:spcAft>
                <a:spcPts val="0"/>
              </a:spcAft>
              <a:buNone/>
            </a:pPr>
            <a:r>
              <a:rPr lang="en"/>
              <a:t>The reasons behind fake news include media manipulation and propaganda, political and social influence, provocation and social unrest and financial profit. </a:t>
            </a:r>
            <a:endParaRPr/>
          </a:p>
          <a:p>
            <a:pPr marL="0" lvl="0" indent="0">
              <a:spcBef>
                <a:spcPts val="0"/>
              </a:spcBef>
              <a:spcAft>
                <a:spcPts val="0"/>
              </a:spcAft>
              <a:buNone/>
            </a:pPr>
            <a:endParaRPr/>
          </a:p>
          <a:p>
            <a:pPr marL="0" lvl="0" indent="0">
              <a:spcBef>
                <a:spcPts val="0"/>
              </a:spcBef>
              <a:spcAft>
                <a:spcPts val="0"/>
              </a:spcAft>
              <a:buNone/>
            </a:pPr>
            <a:r>
              <a:rPr lang="en"/>
              <a:t>Fake stories prior to the US Presidential election, and their motives seem to be nothing but financial (generating revenue via advertising).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 a pragmatic engineering and research point of view, Fake news is a too general and too vague problem to address directly. </a:t>
            </a:r>
            <a:endParaRPr/>
          </a:p>
          <a:p>
            <a:pPr marL="0" lvl="0" indent="0">
              <a:spcBef>
                <a:spcPts val="0"/>
              </a:spcBef>
              <a:spcAft>
                <a:spcPts val="0"/>
              </a:spcAft>
              <a:buNone/>
            </a:pPr>
            <a:endParaRPr/>
          </a:p>
          <a:p>
            <a:pPr marL="0" lvl="0" indent="0">
              <a:spcBef>
                <a:spcPts val="0"/>
              </a:spcBef>
              <a:spcAft>
                <a:spcPts val="0"/>
              </a:spcAft>
              <a:buNone/>
            </a:pPr>
            <a:r>
              <a:rPr lang="en"/>
              <a:t>For this reason, it is split into smaller, more approachable problems: Fact Checking, Source credibility and Trust, News bias and Misleading headlines.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1524800" y="672606"/>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Shape 11"/>
          <p:cNvSpPr/>
          <p:nvPr/>
        </p:nvSpPr>
        <p:spPr>
          <a:xfrm rot="10800000">
            <a:off x="6537563"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Shape 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Shape 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Shape 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Shape 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Shape 18"/>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Shape 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Shape 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Shape 36"/>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Shape 4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Shape 46"/>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2" y="589825"/>
            <a:ext cx="5783400" cy="14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Fake News Detection</a:t>
            </a:r>
            <a:endParaRPr/>
          </a:p>
        </p:txBody>
      </p:sp>
      <p:sp>
        <p:nvSpPr>
          <p:cNvPr id="64" name="Shape 64"/>
          <p:cNvSpPr txBox="1">
            <a:spLocks noGrp="1"/>
          </p:cNvSpPr>
          <p:nvPr>
            <p:ph type="subTitle" idx="1"/>
          </p:nvPr>
        </p:nvSpPr>
        <p:spPr>
          <a:xfrm>
            <a:off x="1680302" y="2833675"/>
            <a:ext cx="5783400" cy="1535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Ankush</a:t>
            </a:r>
            <a:endParaRPr dirty="0"/>
          </a:p>
          <a:p>
            <a:pPr marL="0" lvl="0" indent="0" rtl="0">
              <a:spcBef>
                <a:spcPts val="0"/>
              </a:spcBef>
              <a:spcAft>
                <a:spcPts val="0"/>
              </a:spcAft>
              <a:buNone/>
            </a:pPr>
            <a:r>
              <a:rPr lang="en" dirty="0"/>
              <a:t>Gautam Halder</a:t>
            </a:r>
            <a:endParaRPr dirty="0"/>
          </a:p>
          <a:p>
            <a:pPr marL="0" lvl="0" indent="0" rtl="0">
              <a:spcBef>
                <a:spcPts val="0"/>
              </a:spcBef>
              <a:spcAft>
                <a:spcPts val="0"/>
              </a:spcAft>
              <a:buNone/>
            </a:pPr>
            <a:r>
              <a:rPr lang="en" dirty="0"/>
              <a:t>Mayur Sakher Patel</a:t>
            </a:r>
            <a:endParaRPr dirty="0"/>
          </a:p>
        </p:txBody>
      </p:sp>
      <p:sp>
        <p:nvSpPr>
          <p:cNvPr id="65" name="Shape 65"/>
          <p:cNvSpPr txBox="1"/>
          <p:nvPr/>
        </p:nvSpPr>
        <p:spPr>
          <a:xfrm>
            <a:off x="780125" y="4368775"/>
            <a:ext cx="1306200" cy="39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200" dirty="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Random Forest Classifier</a:t>
            </a:r>
            <a:endParaRPr dirty="0"/>
          </a:p>
        </p:txBody>
      </p:sp>
      <p:sp>
        <p:nvSpPr>
          <p:cNvPr id="91" name="TextBox 90">
            <a:extLst>
              <a:ext uri="{FF2B5EF4-FFF2-40B4-BE49-F238E27FC236}">
                <a16:creationId xmlns:a16="http://schemas.microsoft.com/office/drawing/2014/main" id="{657C5335-593D-4ACB-A967-F0895E998487}"/>
              </a:ext>
            </a:extLst>
          </p:cNvPr>
          <p:cNvSpPr txBox="1"/>
          <p:nvPr/>
        </p:nvSpPr>
        <p:spPr>
          <a:xfrm>
            <a:off x="387900" y="1329265"/>
            <a:ext cx="8368200" cy="2308324"/>
          </a:xfrm>
          <a:prstGeom prst="rect">
            <a:avLst/>
          </a:prstGeom>
          <a:noFill/>
        </p:spPr>
        <p:txBody>
          <a:bodyPr wrap="square">
            <a:spAutoFit/>
          </a:bodyPr>
          <a:lstStyle/>
          <a:p>
            <a:pPr marL="285750" indent="-285750">
              <a:buFont typeface="Wingdings" panose="05000000000000000000" pitchFamily="2" charset="2"/>
              <a:buChar char="q"/>
            </a:pP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a:solidFill>
                  <a:schemeClr val="tx1"/>
                </a:solidFill>
                <a:effectLst/>
                <a:latin typeface="Roboto" panose="02000000000000000000" pitchFamily="2" charset="0"/>
                <a:ea typeface="Roboto" panose="02000000000000000000" pitchFamily="2" charset="0"/>
              </a:rPr>
              <a:t>Random forest (RF) is an advanced form of decision trees (DT) which is also a supervised learning model. RF consists of large number of decision trees working individually to predict an outcome of a class where the final prediction is based on a class that received majority votes. </a:t>
            </a:r>
          </a:p>
          <a:p>
            <a:pPr marL="285750" indent="-285750">
              <a:buFont typeface="Wingdings" panose="05000000000000000000" pitchFamily="2" charset="2"/>
              <a:buChar char="q"/>
            </a:pPr>
            <a:r>
              <a:rPr lang="en-US" sz="1800" dirty="0">
                <a:solidFill>
                  <a:schemeClr val="tx1"/>
                </a:solidFill>
                <a:latin typeface="Roboto" panose="02000000000000000000" pitchFamily="2" charset="0"/>
                <a:ea typeface="Roboto" panose="02000000000000000000" pitchFamily="2" charset="0"/>
              </a:rPr>
              <a:t> </a:t>
            </a:r>
            <a:r>
              <a:rPr lang="en-US" sz="1800" dirty="0">
                <a:solidFill>
                  <a:schemeClr val="tx1"/>
                </a:solidFill>
                <a:effectLst/>
                <a:latin typeface="Times New Roman" panose="02020603050405020304" pitchFamily="18" charset="0"/>
                <a:ea typeface="Calibri" panose="020F0502020204030204" pitchFamily="34" charset="0"/>
              </a:rPr>
              <a:t>The error rate is low in random forest as compared to other models, due to low correlation among trees.</a:t>
            </a:r>
          </a:p>
          <a:p>
            <a:pPr marL="285750" indent="-285750">
              <a:buFont typeface="Wingdings" panose="05000000000000000000" pitchFamily="2" charset="2"/>
              <a:buChar char="q"/>
            </a:pPr>
            <a:endParaRPr lang="en-US" sz="1800" dirty="0">
              <a:solidFill>
                <a:schemeClr val="tx1"/>
              </a:solidFill>
              <a:latin typeface="Times New Roman" panose="02020603050405020304" pitchFamily="18" charset="0"/>
              <a:ea typeface="Roboto" panose="02000000000000000000" pitchFamily="2" charset="0"/>
            </a:endParaRPr>
          </a:p>
          <a:p>
            <a:pPr marL="285750" indent="-285750">
              <a:buFont typeface="Wingdings" panose="05000000000000000000" pitchFamily="2" charset="2"/>
              <a:buChar char="q"/>
            </a:pPr>
            <a:endParaRPr lang="en-IN" sz="1800" dirty="0">
              <a:solidFill>
                <a:schemeClr val="tx1"/>
              </a:solidFill>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0C67825C-E8A2-4AA2-86FD-F8B3C8F2A06C}"/>
              </a:ext>
            </a:extLst>
          </p:cNvPr>
          <p:cNvPicPr>
            <a:picLocks noChangeAspect="1"/>
          </p:cNvPicPr>
          <p:nvPr/>
        </p:nvPicPr>
        <p:blipFill>
          <a:blip r:embed="rId3"/>
          <a:stretch>
            <a:fillRect/>
          </a:stretch>
        </p:blipFill>
        <p:spPr>
          <a:xfrm>
            <a:off x="1787382" y="3053166"/>
            <a:ext cx="5569236" cy="21704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Classification Report</a:t>
            </a:r>
            <a:endParaRPr dirty="0"/>
          </a:p>
        </p:txBody>
      </p:sp>
      <p:sp>
        <p:nvSpPr>
          <p:cNvPr id="277" name="Shape 277"/>
          <p:cNvSpPr txBox="1"/>
          <p:nvPr/>
        </p:nvSpPr>
        <p:spPr>
          <a:xfrm>
            <a:off x="1342087" y="2850289"/>
            <a:ext cx="2275724" cy="363693"/>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solidFill>
                  <a:srgbClr val="FF9900"/>
                </a:solidFill>
              </a:rPr>
              <a:t>Logistic Regression</a:t>
            </a:r>
            <a:endParaRPr sz="1600" dirty="0">
              <a:solidFill>
                <a:srgbClr val="FF9900"/>
              </a:solidFill>
            </a:endParaRPr>
          </a:p>
        </p:txBody>
      </p:sp>
      <p:sp>
        <p:nvSpPr>
          <p:cNvPr id="278" name="Shape 278"/>
          <p:cNvSpPr txBox="1"/>
          <p:nvPr/>
        </p:nvSpPr>
        <p:spPr>
          <a:xfrm>
            <a:off x="6309758" y="2852204"/>
            <a:ext cx="1609875" cy="36369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solidFill>
                  <a:srgbClr val="FF9900"/>
                </a:solidFill>
              </a:rPr>
              <a:t>Decision Tree</a:t>
            </a:r>
            <a:endParaRPr sz="1600" dirty="0">
              <a:solidFill>
                <a:srgbClr val="FF9900"/>
              </a:solidFill>
            </a:endParaRPr>
          </a:p>
        </p:txBody>
      </p:sp>
      <p:pic>
        <p:nvPicPr>
          <p:cNvPr id="3" name="Picture 2">
            <a:extLst>
              <a:ext uri="{FF2B5EF4-FFF2-40B4-BE49-F238E27FC236}">
                <a16:creationId xmlns:a16="http://schemas.microsoft.com/office/drawing/2014/main" id="{2CD51A6C-FF0C-4FD7-BEDF-3926D90FDE81}"/>
              </a:ext>
            </a:extLst>
          </p:cNvPr>
          <p:cNvPicPr>
            <a:picLocks noChangeAspect="1"/>
          </p:cNvPicPr>
          <p:nvPr/>
        </p:nvPicPr>
        <p:blipFill>
          <a:blip r:embed="rId3"/>
          <a:stretch>
            <a:fillRect/>
          </a:stretch>
        </p:blipFill>
        <p:spPr>
          <a:xfrm>
            <a:off x="612625" y="1252301"/>
            <a:ext cx="3734649" cy="1606633"/>
          </a:xfrm>
          <a:prstGeom prst="rect">
            <a:avLst/>
          </a:prstGeom>
        </p:spPr>
      </p:pic>
      <p:pic>
        <p:nvPicPr>
          <p:cNvPr id="7" name="Picture 6">
            <a:extLst>
              <a:ext uri="{FF2B5EF4-FFF2-40B4-BE49-F238E27FC236}">
                <a16:creationId xmlns:a16="http://schemas.microsoft.com/office/drawing/2014/main" id="{41893918-B580-445F-A654-34B13ADA05D4}"/>
              </a:ext>
            </a:extLst>
          </p:cNvPr>
          <p:cNvPicPr>
            <a:picLocks noChangeAspect="1"/>
          </p:cNvPicPr>
          <p:nvPr/>
        </p:nvPicPr>
        <p:blipFill>
          <a:blip r:embed="rId4"/>
          <a:stretch>
            <a:fillRect/>
          </a:stretch>
        </p:blipFill>
        <p:spPr>
          <a:xfrm>
            <a:off x="2425154" y="3250301"/>
            <a:ext cx="4273770" cy="1435174"/>
          </a:xfrm>
          <a:prstGeom prst="rect">
            <a:avLst/>
          </a:prstGeom>
        </p:spPr>
      </p:pic>
      <p:sp>
        <p:nvSpPr>
          <p:cNvPr id="13" name="Shape 277">
            <a:extLst>
              <a:ext uri="{FF2B5EF4-FFF2-40B4-BE49-F238E27FC236}">
                <a16:creationId xmlns:a16="http://schemas.microsoft.com/office/drawing/2014/main" id="{1B4681FB-FAA8-4D61-9BE6-A27F6E21F265}"/>
              </a:ext>
            </a:extLst>
          </p:cNvPr>
          <p:cNvSpPr txBox="1"/>
          <p:nvPr/>
        </p:nvSpPr>
        <p:spPr>
          <a:xfrm>
            <a:off x="3617811" y="4713149"/>
            <a:ext cx="2275724" cy="363693"/>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sz="1600" dirty="0">
                <a:solidFill>
                  <a:srgbClr val="FF9900"/>
                </a:solidFill>
              </a:rPr>
              <a:t>Random Forest</a:t>
            </a:r>
            <a:endParaRPr sz="1600" dirty="0">
              <a:solidFill>
                <a:srgbClr val="FF9900"/>
              </a:solidFill>
            </a:endParaRPr>
          </a:p>
        </p:txBody>
      </p:sp>
      <p:pic>
        <p:nvPicPr>
          <p:cNvPr id="9" name="Picture 8">
            <a:extLst>
              <a:ext uri="{FF2B5EF4-FFF2-40B4-BE49-F238E27FC236}">
                <a16:creationId xmlns:a16="http://schemas.microsoft.com/office/drawing/2014/main" id="{E660D552-96F0-4399-930D-17275C2EC0A9}"/>
              </a:ext>
            </a:extLst>
          </p:cNvPr>
          <p:cNvPicPr>
            <a:picLocks noChangeAspect="1"/>
          </p:cNvPicPr>
          <p:nvPr/>
        </p:nvPicPr>
        <p:blipFill>
          <a:blip r:embed="rId5"/>
          <a:stretch>
            <a:fillRect/>
          </a:stretch>
        </p:blipFill>
        <p:spPr>
          <a:xfrm>
            <a:off x="4796728" y="1252301"/>
            <a:ext cx="3959372" cy="15654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48F-AA1A-4E3E-B48A-01B34354FB4C}"/>
              </a:ext>
            </a:extLst>
          </p:cNvPr>
          <p:cNvSpPr>
            <a:spLocks noGrp="1"/>
          </p:cNvSpPr>
          <p:nvPr>
            <p:ph type="title"/>
          </p:nvPr>
        </p:nvSpPr>
        <p:spPr/>
        <p:txBody>
          <a:bodyPr/>
          <a:lstStyle/>
          <a:p>
            <a:r>
              <a:rPr lang="en-IN" dirty="0"/>
              <a:t>Confusion Matrix</a:t>
            </a:r>
          </a:p>
        </p:txBody>
      </p:sp>
      <p:sp>
        <p:nvSpPr>
          <p:cNvPr id="3" name="Text Placeholder 2">
            <a:extLst>
              <a:ext uri="{FF2B5EF4-FFF2-40B4-BE49-F238E27FC236}">
                <a16:creationId xmlns:a16="http://schemas.microsoft.com/office/drawing/2014/main" id="{3E6DDC7A-DF6A-4B51-8789-00B09D0616A4}"/>
              </a:ext>
            </a:extLst>
          </p:cNvPr>
          <p:cNvSpPr>
            <a:spLocks noGrp="1"/>
          </p:cNvSpPr>
          <p:nvPr>
            <p:ph type="body" idx="1"/>
          </p:nvPr>
        </p:nvSpPr>
        <p:spPr>
          <a:xfrm>
            <a:off x="0" y="991892"/>
            <a:ext cx="9144000" cy="3576832"/>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60B1CA06-810F-432E-8A54-ADF038A44558}"/>
              </a:ext>
            </a:extLst>
          </p:cNvPr>
          <p:cNvPicPr>
            <a:picLocks noChangeAspect="1"/>
          </p:cNvPicPr>
          <p:nvPr/>
        </p:nvPicPr>
        <p:blipFill>
          <a:blip r:embed="rId2"/>
          <a:stretch>
            <a:fillRect/>
          </a:stretch>
        </p:blipFill>
        <p:spPr>
          <a:xfrm>
            <a:off x="263913" y="1212524"/>
            <a:ext cx="2819137" cy="2020542"/>
          </a:xfrm>
          <a:prstGeom prst="rect">
            <a:avLst/>
          </a:prstGeom>
        </p:spPr>
      </p:pic>
      <p:pic>
        <p:nvPicPr>
          <p:cNvPr id="7" name="Picture 6">
            <a:extLst>
              <a:ext uri="{FF2B5EF4-FFF2-40B4-BE49-F238E27FC236}">
                <a16:creationId xmlns:a16="http://schemas.microsoft.com/office/drawing/2014/main" id="{E62CBF52-E4AD-4DC0-9CEE-6759FFEBF124}"/>
              </a:ext>
            </a:extLst>
          </p:cNvPr>
          <p:cNvPicPr>
            <a:picLocks noChangeAspect="1"/>
          </p:cNvPicPr>
          <p:nvPr/>
        </p:nvPicPr>
        <p:blipFill>
          <a:blip r:embed="rId3"/>
          <a:stretch>
            <a:fillRect/>
          </a:stretch>
        </p:blipFill>
        <p:spPr>
          <a:xfrm>
            <a:off x="6238230" y="1212524"/>
            <a:ext cx="2819137" cy="2010080"/>
          </a:xfrm>
          <a:prstGeom prst="rect">
            <a:avLst/>
          </a:prstGeom>
        </p:spPr>
      </p:pic>
      <p:pic>
        <p:nvPicPr>
          <p:cNvPr id="9" name="Picture 8">
            <a:extLst>
              <a:ext uri="{FF2B5EF4-FFF2-40B4-BE49-F238E27FC236}">
                <a16:creationId xmlns:a16="http://schemas.microsoft.com/office/drawing/2014/main" id="{09451693-E10C-4E11-8CBD-723D5E15332A}"/>
              </a:ext>
            </a:extLst>
          </p:cNvPr>
          <p:cNvPicPr>
            <a:picLocks noChangeAspect="1"/>
          </p:cNvPicPr>
          <p:nvPr/>
        </p:nvPicPr>
        <p:blipFill>
          <a:blip r:embed="rId4"/>
          <a:stretch>
            <a:fillRect/>
          </a:stretch>
        </p:blipFill>
        <p:spPr>
          <a:xfrm>
            <a:off x="3320989" y="1196667"/>
            <a:ext cx="2679302" cy="2025937"/>
          </a:xfrm>
          <a:prstGeom prst="rect">
            <a:avLst/>
          </a:prstGeom>
        </p:spPr>
      </p:pic>
      <p:sp>
        <p:nvSpPr>
          <p:cNvPr id="10" name="TextBox 9">
            <a:extLst>
              <a:ext uri="{FF2B5EF4-FFF2-40B4-BE49-F238E27FC236}">
                <a16:creationId xmlns:a16="http://schemas.microsoft.com/office/drawing/2014/main" id="{3B8CEC9F-7AEB-43D3-8EA4-B16EE1415B5E}"/>
              </a:ext>
            </a:extLst>
          </p:cNvPr>
          <p:cNvSpPr txBox="1"/>
          <p:nvPr/>
        </p:nvSpPr>
        <p:spPr>
          <a:xfrm>
            <a:off x="534692" y="3623384"/>
            <a:ext cx="2069023" cy="307777"/>
          </a:xfrm>
          <a:prstGeom prst="rect">
            <a:avLst/>
          </a:prstGeom>
          <a:noFill/>
        </p:spPr>
        <p:txBody>
          <a:bodyPr wrap="square" rtlCol="0">
            <a:spAutoFit/>
          </a:bodyPr>
          <a:lstStyle/>
          <a:p>
            <a:r>
              <a:rPr lang="en-IN" dirty="0">
                <a:solidFill>
                  <a:schemeClr val="tx1"/>
                </a:solidFill>
              </a:rPr>
              <a:t>Logistic Regression</a:t>
            </a:r>
          </a:p>
        </p:txBody>
      </p:sp>
      <p:sp>
        <p:nvSpPr>
          <p:cNvPr id="12" name="TextBox 11">
            <a:extLst>
              <a:ext uri="{FF2B5EF4-FFF2-40B4-BE49-F238E27FC236}">
                <a16:creationId xmlns:a16="http://schemas.microsoft.com/office/drawing/2014/main" id="{F28353DD-1309-410C-A1AB-D6460C78C168}"/>
              </a:ext>
            </a:extLst>
          </p:cNvPr>
          <p:cNvSpPr txBox="1"/>
          <p:nvPr/>
        </p:nvSpPr>
        <p:spPr>
          <a:xfrm>
            <a:off x="3828081" y="3639056"/>
            <a:ext cx="1813302" cy="307777"/>
          </a:xfrm>
          <a:prstGeom prst="rect">
            <a:avLst/>
          </a:prstGeom>
          <a:noFill/>
        </p:spPr>
        <p:txBody>
          <a:bodyPr wrap="square" rtlCol="0">
            <a:spAutoFit/>
          </a:bodyPr>
          <a:lstStyle/>
          <a:p>
            <a:r>
              <a:rPr lang="en-IN" dirty="0">
                <a:solidFill>
                  <a:schemeClr val="tx1"/>
                </a:solidFill>
              </a:rPr>
              <a:t>Decision Tree                                  </a:t>
            </a:r>
          </a:p>
        </p:txBody>
      </p:sp>
      <p:sp>
        <p:nvSpPr>
          <p:cNvPr id="13" name="TextBox 12">
            <a:extLst>
              <a:ext uri="{FF2B5EF4-FFF2-40B4-BE49-F238E27FC236}">
                <a16:creationId xmlns:a16="http://schemas.microsoft.com/office/drawing/2014/main" id="{D7F01AAC-727A-427E-9B78-603217D3E6F8}"/>
              </a:ext>
            </a:extLst>
          </p:cNvPr>
          <p:cNvSpPr txBox="1"/>
          <p:nvPr/>
        </p:nvSpPr>
        <p:spPr>
          <a:xfrm>
            <a:off x="6679769" y="3587886"/>
            <a:ext cx="2247255" cy="307777"/>
          </a:xfrm>
          <a:prstGeom prst="rect">
            <a:avLst/>
          </a:prstGeom>
          <a:noFill/>
        </p:spPr>
        <p:txBody>
          <a:bodyPr wrap="square" rtlCol="0">
            <a:spAutoFit/>
          </a:bodyPr>
          <a:lstStyle/>
          <a:p>
            <a:r>
              <a:rPr lang="en-IN" dirty="0">
                <a:solidFill>
                  <a:schemeClr val="tx1"/>
                </a:solidFill>
              </a:rPr>
              <a:t>Random Forest Classifier</a:t>
            </a:r>
          </a:p>
        </p:txBody>
      </p:sp>
    </p:spTree>
    <p:extLst>
      <p:ext uri="{BB962C8B-B14F-4D97-AF65-F5344CB8AC3E}">
        <p14:creationId xmlns:p14="http://schemas.microsoft.com/office/powerpoint/2010/main" val="403431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Manual Testing</a:t>
            </a:r>
            <a:endParaRPr dirty="0"/>
          </a:p>
        </p:txBody>
      </p:sp>
      <p:sp>
        <p:nvSpPr>
          <p:cNvPr id="6" name="TextBox 5">
            <a:extLst>
              <a:ext uri="{FF2B5EF4-FFF2-40B4-BE49-F238E27FC236}">
                <a16:creationId xmlns:a16="http://schemas.microsoft.com/office/drawing/2014/main" id="{710D89DD-5F3F-4C6C-BAD9-3AAF0DFB1E67}"/>
              </a:ext>
            </a:extLst>
          </p:cNvPr>
          <p:cNvSpPr txBox="1"/>
          <p:nvPr/>
        </p:nvSpPr>
        <p:spPr>
          <a:xfrm>
            <a:off x="472698" y="1429237"/>
            <a:ext cx="8283402" cy="1169551"/>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tx1"/>
                </a:solidFill>
              </a:rPr>
              <a:t>Manual.csv - We also perform manual testing on dataset by removing 10 records from both True and Fake dataset and merging the records in single dataset and save it as manual_testing.csv file. </a:t>
            </a:r>
          </a:p>
          <a:p>
            <a:pPr marL="285750" indent="-285750">
              <a:buFont typeface="Wingdings" panose="05000000000000000000" pitchFamily="2" charset="2"/>
              <a:buChar char="q"/>
            </a:pPr>
            <a:endParaRPr lang="en-US" dirty="0">
              <a:solidFill>
                <a:schemeClr val="tx1"/>
              </a:solidFill>
            </a:endParaRPr>
          </a:p>
          <a:p>
            <a:pPr marL="285750" lvl="2" indent="-285750">
              <a:buFont typeface="Wingdings" panose="05000000000000000000" pitchFamily="2" charset="2"/>
              <a:buChar char="q"/>
            </a:pPr>
            <a:r>
              <a:rPr lang="en-US" dirty="0">
                <a:solidFill>
                  <a:schemeClr val="tx1"/>
                </a:solidFill>
              </a:rPr>
              <a:t>Define a function which takes input from manual_testing dataset and the predict the output for the given input.</a:t>
            </a:r>
            <a:endParaRPr lang="en-IN" dirty="0">
              <a:solidFill>
                <a:schemeClr val="tx1"/>
              </a:solidFill>
            </a:endParaRPr>
          </a:p>
        </p:txBody>
      </p:sp>
      <p:pic>
        <p:nvPicPr>
          <p:cNvPr id="4" name="Picture 3">
            <a:extLst>
              <a:ext uri="{FF2B5EF4-FFF2-40B4-BE49-F238E27FC236}">
                <a16:creationId xmlns:a16="http://schemas.microsoft.com/office/drawing/2014/main" id="{83254AFF-0A13-4EB7-8DEC-5A221EB19A46}"/>
              </a:ext>
            </a:extLst>
          </p:cNvPr>
          <p:cNvPicPr>
            <a:picLocks noChangeAspect="1"/>
          </p:cNvPicPr>
          <p:nvPr/>
        </p:nvPicPr>
        <p:blipFill>
          <a:blip r:embed="rId3"/>
          <a:stretch>
            <a:fillRect/>
          </a:stretch>
        </p:blipFill>
        <p:spPr>
          <a:xfrm>
            <a:off x="1385313" y="2571749"/>
            <a:ext cx="6348342" cy="24729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125F-FB6E-4D0B-BE88-423BDA68321D}"/>
              </a:ext>
            </a:extLst>
          </p:cNvPr>
          <p:cNvSpPr>
            <a:spLocks noGrp="1"/>
          </p:cNvSpPr>
          <p:nvPr>
            <p:ph type="title"/>
          </p:nvPr>
        </p:nvSpPr>
        <p:spPr/>
        <p:txBody>
          <a:bodyPr/>
          <a:lstStyle/>
          <a:p>
            <a:r>
              <a:rPr lang="en-IN" dirty="0"/>
              <a:t>Live prediction</a:t>
            </a:r>
          </a:p>
        </p:txBody>
      </p:sp>
      <p:sp>
        <p:nvSpPr>
          <p:cNvPr id="3" name="Text Placeholder 2">
            <a:extLst>
              <a:ext uri="{FF2B5EF4-FFF2-40B4-BE49-F238E27FC236}">
                <a16:creationId xmlns:a16="http://schemas.microsoft.com/office/drawing/2014/main" id="{FEC1CE85-176B-4263-B6A6-F84F9AECDC04}"/>
              </a:ext>
            </a:extLst>
          </p:cNvPr>
          <p:cNvSpPr>
            <a:spLocks noGrp="1"/>
          </p:cNvSpPr>
          <p:nvPr>
            <p:ph type="body" idx="1"/>
          </p:nvPr>
        </p:nvSpPr>
        <p:spPr/>
        <p:txBody>
          <a:bodyPr/>
          <a:lstStyle/>
          <a:p>
            <a:r>
              <a:rPr lang="en-IN" dirty="0"/>
              <a:t>Basic Requirements:-</a:t>
            </a:r>
          </a:p>
          <a:p>
            <a:r>
              <a:rPr lang="en-IN" dirty="0"/>
              <a:t>Backend :-Python libraries &amp; Flask</a:t>
            </a:r>
          </a:p>
          <a:p>
            <a:r>
              <a:rPr lang="en-IN" dirty="0"/>
              <a:t>Frontend:-HTML and CSS.</a:t>
            </a:r>
          </a:p>
          <a:p>
            <a:r>
              <a:rPr lang="en-IN" dirty="0"/>
              <a:t>Designed a web application which takes input in the form text(news) and predict whether the news is real or fake.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5643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B4C8-0566-41AB-8203-E6E8115493B1}"/>
              </a:ext>
            </a:extLst>
          </p:cNvPr>
          <p:cNvSpPr>
            <a:spLocks noGrp="1"/>
          </p:cNvSpPr>
          <p:nvPr>
            <p:ph type="title"/>
          </p:nvPr>
        </p:nvSpPr>
        <p:spPr/>
        <p:txBody>
          <a:bodyPr/>
          <a:lstStyle/>
          <a:p>
            <a:r>
              <a:rPr lang="en-IN" dirty="0"/>
              <a:t>News prediction web app</a:t>
            </a:r>
          </a:p>
        </p:txBody>
      </p:sp>
      <p:sp>
        <p:nvSpPr>
          <p:cNvPr id="3" name="Text Placeholder 2">
            <a:extLst>
              <a:ext uri="{FF2B5EF4-FFF2-40B4-BE49-F238E27FC236}">
                <a16:creationId xmlns:a16="http://schemas.microsoft.com/office/drawing/2014/main" id="{CEE6337F-3A0E-43C4-BDE3-F36BE939EC42}"/>
              </a:ext>
            </a:extLst>
          </p:cNvPr>
          <p:cNvSpPr>
            <a:spLocks noGrp="1"/>
          </p:cNvSpPr>
          <p:nvPr>
            <p:ph type="body" idx="1"/>
          </p:nvPr>
        </p:nvSpPr>
        <p:spPr>
          <a:xfrm>
            <a:off x="387900" y="1489823"/>
            <a:ext cx="8368200" cy="3384393"/>
          </a:xfrm>
        </p:spPr>
        <p:txBody>
          <a:bodyPr/>
          <a:lstStyle/>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Designed a web application which receive input text(news) and predict whether the news is fake or real.</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Created a html page for frontend and flask for connection to localhost server. Choose the best classifier from the given three classifiers. The accuracy score of the classifiers are as follows: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- 91.55%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 83.5%</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-90.21%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choose Logistic regression as it has better accuracy.</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331603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1B05C-B86B-4B2D-BAF3-3DBCFA68C30B}"/>
              </a:ext>
            </a:extLst>
          </p:cNvPr>
          <p:cNvSpPr txBox="1"/>
          <p:nvPr/>
        </p:nvSpPr>
        <p:spPr>
          <a:xfrm>
            <a:off x="488197" y="303503"/>
            <a:ext cx="4572000" cy="307392"/>
          </a:xfrm>
          <a:prstGeom prst="rect">
            <a:avLst/>
          </a:prstGeom>
          <a:noFill/>
        </p:spPr>
        <p:txBody>
          <a:bodyPr wrap="square">
            <a:spAutoFit/>
          </a:bodyPr>
          <a:lstStyle/>
          <a:p>
            <a:pPr lvl="0" algn="just">
              <a:lnSpc>
                <a:spcPct val="107000"/>
              </a:lnSpc>
              <a:spcAft>
                <a:spcPts val="8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Real News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5D126DF-A060-4681-B99E-310EA2C92ADB}"/>
              </a:ext>
            </a:extLst>
          </p:cNvPr>
          <p:cNvPicPr>
            <a:picLocks noChangeAspect="1"/>
          </p:cNvPicPr>
          <p:nvPr/>
        </p:nvPicPr>
        <p:blipFill>
          <a:blip r:embed="rId2"/>
          <a:stretch>
            <a:fillRect/>
          </a:stretch>
        </p:blipFill>
        <p:spPr>
          <a:xfrm>
            <a:off x="488197" y="792988"/>
            <a:ext cx="4166870" cy="2271470"/>
          </a:xfrm>
          <a:prstGeom prst="rect">
            <a:avLst/>
          </a:prstGeom>
        </p:spPr>
      </p:pic>
      <p:pic>
        <p:nvPicPr>
          <p:cNvPr id="5" name="Picture 4">
            <a:extLst>
              <a:ext uri="{FF2B5EF4-FFF2-40B4-BE49-F238E27FC236}">
                <a16:creationId xmlns:a16="http://schemas.microsoft.com/office/drawing/2014/main" id="{13D2EBDD-0F65-437D-8992-549EA73851E9}"/>
              </a:ext>
            </a:extLst>
          </p:cNvPr>
          <p:cNvPicPr>
            <a:picLocks noChangeAspect="1"/>
          </p:cNvPicPr>
          <p:nvPr/>
        </p:nvPicPr>
        <p:blipFill>
          <a:blip r:embed="rId3"/>
          <a:stretch>
            <a:fillRect/>
          </a:stretch>
        </p:blipFill>
        <p:spPr>
          <a:xfrm>
            <a:off x="451367" y="3474747"/>
            <a:ext cx="4203700" cy="1365250"/>
          </a:xfrm>
          <a:prstGeom prst="rect">
            <a:avLst/>
          </a:prstGeom>
        </p:spPr>
      </p:pic>
      <p:sp>
        <p:nvSpPr>
          <p:cNvPr id="7" name="TextBox 6">
            <a:extLst>
              <a:ext uri="{FF2B5EF4-FFF2-40B4-BE49-F238E27FC236}">
                <a16:creationId xmlns:a16="http://schemas.microsoft.com/office/drawing/2014/main" id="{81C7CB7A-7454-4A01-9F18-907A21FCF3F4}"/>
              </a:ext>
            </a:extLst>
          </p:cNvPr>
          <p:cNvSpPr txBox="1"/>
          <p:nvPr/>
        </p:nvSpPr>
        <p:spPr>
          <a:xfrm>
            <a:off x="5501898" y="356778"/>
            <a:ext cx="4572000" cy="307392"/>
          </a:xfrm>
          <a:prstGeom prst="rect">
            <a:avLst/>
          </a:prstGeom>
          <a:noFill/>
        </p:spPr>
        <p:txBody>
          <a:bodyPr wrap="square">
            <a:spAutoFit/>
          </a:bodyPr>
          <a:lstStyle/>
          <a:p>
            <a:pPr lvl="0" algn="just">
              <a:lnSpc>
                <a:spcPct val="107000"/>
              </a:lnSpc>
              <a:spcAft>
                <a:spcPts val="800"/>
              </a:spcAft>
            </a:pPr>
            <a:r>
              <a:rPr lang="en-GB"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Fake News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CB62CE3-6113-4BDE-85B6-2E4656F44146}"/>
              </a:ext>
            </a:extLst>
          </p:cNvPr>
          <p:cNvPicPr>
            <a:picLocks noChangeAspect="1"/>
          </p:cNvPicPr>
          <p:nvPr/>
        </p:nvPicPr>
        <p:blipFill>
          <a:blip r:embed="rId4"/>
          <a:stretch>
            <a:fillRect/>
          </a:stretch>
        </p:blipFill>
        <p:spPr>
          <a:xfrm>
            <a:off x="4804475" y="792988"/>
            <a:ext cx="4129060" cy="2190436"/>
          </a:xfrm>
          <a:prstGeom prst="rect">
            <a:avLst/>
          </a:prstGeom>
        </p:spPr>
      </p:pic>
      <p:pic>
        <p:nvPicPr>
          <p:cNvPr id="9" name="Picture 8">
            <a:extLst>
              <a:ext uri="{FF2B5EF4-FFF2-40B4-BE49-F238E27FC236}">
                <a16:creationId xmlns:a16="http://schemas.microsoft.com/office/drawing/2014/main" id="{3DF938AA-C13D-4EE9-9B8A-65140236E76B}"/>
              </a:ext>
            </a:extLst>
          </p:cNvPr>
          <p:cNvPicPr>
            <a:picLocks noChangeAspect="1"/>
          </p:cNvPicPr>
          <p:nvPr/>
        </p:nvPicPr>
        <p:blipFill>
          <a:blip r:embed="rId5"/>
          <a:stretch>
            <a:fillRect/>
          </a:stretch>
        </p:blipFill>
        <p:spPr>
          <a:xfrm>
            <a:off x="4969986" y="3474747"/>
            <a:ext cx="3963549" cy="1311975"/>
          </a:xfrm>
          <a:prstGeom prst="rect">
            <a:avLst/>
          </a:prstGeom>
        </p:spPr>
      </p:pic>
    </p:spTree>
    <p:extLst>
      <p:ext uri="{BB962C8B-B14F-4D97-AF65-F5344CB8AC3E}">
        <p14:creationId xmlns:p14="http://schemas.microsoft.com/office/powerpoint/2010/main" val="7070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Future Work</a:t>
            </a:r>
            <a:endParaRPr dirty="0"/>
          </a:p>
        </p:txBody>
      </p:sp>
      <p:sp>
        <p:nvSpPr>
          <p:cNvPr id="307" name="Shape 307"/>
          <p:cNvSpPr txBox="1">
            <a:spLocks noGrp="1"/>
          </p:cNvSpPr>
          <p:nvPr>
            <p:ph type="body" idx="1"/>
          </p:nvPr>
        </p:nvSpPr>
        <p:spPr>
          <a:xfrm>
            <a:off x="387900" y="1489825"/>
            <a:ext cx="4638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Assemble the classifiers to achieve better performance - Adam Boost</a:t>
            </a:r>
            <a:endParaRPr dirty="0"/>
          </a:p>
          <a:p>
            <a:pPr marL="0" lvl="0" indent="0">
              <a:spcBef>
                <a:spcPts val="1600"/>
              </a:spcBef>
              <a:spcAft>
                <a:spcPts val="0"/>
              </a:spcAft>
              <a:buNone/>
            </a:pPr>
            <a:r>
              <a:rPr lang="en" dirty="0"/>
              <a:t>⧫ Check the sources of the news</a:t>
            </a:r>
            <a:endParaRPr dirty="0"/>
          </a:p>
          <a:p>
            <a:pPr marL="0" lvl="0" indent="0">
              <a:spcBef>
                <a:spcPts val="1600"/>
              </a:spcBef>
              <a:spcAft>
                <a:spcPts val="1600"/>
              </a:spcAft>
              <a:buNone/>
            </a:pPr>
            <a:r>
              <a:rPr lang="en" dirty="0"/>
              <a:t>⧫ Search the news on the web to check the content of the news</a:t>
            </a:r>
          </a:p>
          <a:p>
            <a:pPr marL="0" lvl="0" indent="0">
              <a:spcBef>
                <a:spcPts val="1600"/>
              </a:spcBef>
              <a:spcAft>
                <a:spcPts val="1600"/>
              </a:spcAft>
              <a:buNone/>
            </a:pPr>
            <a:r>
              <a:rPr lang="en" dirty="0"/>
              <a:t>⧫Train our model on other datasets.</a:t>
            </a:r>
          </a:p>
          <a:p>
            <a:pPr marL="0" lvl="0" indent="0">
              <a:spcBef>
                <a:spcPts val="1600"/>
              </a:spcBef>
              <a:spcAft>
                <a:spcPts val="1600"/>
              </a:spcAft>
              <a:buNone/>
            </a:pPr>
            <a:endParaRPr dirty="0"/>
          </a:p>
        </p:txBody>
      </p:sp>
      <p:pic>
        <p:nvPicPr>
          <p:cNvPr id="308" name="Shape 308"/>
          <p:cNvPicPr preferRelativeResize="0"/>
          <p:nvPr/>
        </p:nvPicPr>
        <p:blipFill>
          <a:blip r:embed="rId3">
            <a:alphaModFix/>
          </a:blip>
          <a:stretch>
            <a:fillRect/>
          </a:stretch>
        </p:blipFill>
        <p:spPr>
          <a:xfrm>
            <a:off x="4963200" y="1249275"/>
            <a:ext cx="3998150" cy="324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2602367" y="1994969"/>
            <a:ext cx="73563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     Thank You</a:t>
            </a:r>
            <a:endParaRPr dirty="0"/>
          </a:p>
        </p:txBody>
      </p:sp>
      <p:sp>
        <p:nvSpPr>
          <p:cNvPr id="314" name="Shape 314"/>
          <p:cNvSpPr txBox="1">
            <a:spLocks noGrp="1"/>
          </p:cNvSpPr>
          <p:nvPr>
            <p:ph type="body" idx="1"/>
          </p:nvPr>
        </p:nvSpPr>
        <p:spPr>
          <a:xfrm>
            <a:off x="1049925" y="3943075"/>
            <a:ext cx="6723600" cy="583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            Thanks to our mentor Prof. Dilip Kumar Choubey   </a:t>
            </a:r>
            <a:endParaRPr dirty="0"/>
          </a:p>
        </p:txBody>
      </p:sp>
      <p:sp>
        <p:nvSpPr>
          <p:cNvPr id="315" name="Shape 315"/>
          <p:cNvSpPr txBox="1"/>
          <p:nvPr/>
        </p:nvSpPr>
        <p:spPr>
          <a:xfrm>
            <a:off x="2518075" y="4381775"/>
            <a:ext cx="3680100" cy="38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dirty="0">
                <a:solidFill>
                  <a:srgbClr val="FFFFFF"/>
                </a:solidFill>
                <a:latin typeface="Roboto"/>
                <a:ea typeface="Roboto"/>
                <a:cs typeface="Roboto"/>
                <a:sym typeface="Roboto"/>
              </a:rPr>
              <a:t>            for their guidance!</a:t>
            </a:r>
            <a:endParaRPr sz="1800" dirty="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7900" y="561675"/>
            <a:ext cx="8368200" cy="686100"/>
          </a:xfrm>
          <a:prstGeom prst="rect">
            <a:avLst/>
          </a:prstGeom>
          <a:ln>
            <a:noFill/>
          </a:ln>
        </p:spPr>
        <p:txBody>
          <a:bodyPr spcFirstLastPara="1" wrap="square" lIns="91425" tIns="91425" rIns="91425" bIns="91425" anchor="b" anchorCtr="0">
            <a:noAutofit/>
          </a:bodyPr>
          <a:lstStyle/>
          <a:p>
            <a:pPr marL="0" lvl="0" indent="0" rtl="0">
              <a:spcBef>
                <a:spcPts val="0"/>
              </a:spcBef>
              <a:spcAft>
                <a:spcPts val="0"/>
              </a:spcAft>
              <a:buNone/>
            </a:pPr>
            <a:r>
              <a:rPr lang="en"/>
              <a:t>Motivation</a:t>
            </a:r>
            <a:endParaRPr sz="1400">
              <a:solidFill>
                <a:srgbClr val="000000"/>
              </a:solidFill>
              <a:latin typeface="Arial"/>
              <a:ea typeface="Arial"/>
              <a:cs typeface="Arial"/>
              <a:sym typeface="Arial"/>
            </a:endParaRPr>
          </a:p>
        </p:txBody>
      </p:sp>
      <p:sp>
        <p:nvSpPr>
          <p:cNvPr id="71" name="Shape 71"/>
          <p:cNvSpPr txBox="1">
            <a:spLocks noGrp="1"/>
          </p:cNvSpPr>
          <p:nvPr>
            <p:ph type="body" idx="1"/>
          </p:nvPr>
        </p:nvSpPr>
        <p:spPr>
          <a:xfrm>
            <a:off x="387900" y="1247775"/>
            <a:ext cx="8422886" cy="3549550"/>
          </a:xfrm>
          <a:prstGeom prst="rect">
            <a:avLst/>
          </a:prstGeom>
        </p:spPr>
        <p:txBody>
          <a:bodyPr spcFirstLastPara="1" wrap="square" lIns="91425" tIns="91425" rIns="91425" bIns="91425" anchor="t" anchorCtr="0">
            <a:noAutofit/>
          </a:bodyPr>
          <a:lstStyle/>
          <a:p>
            <a:pPr marL="285750" lvl="0" indent="-285750">
              <a:spcBef>
                <a:spcPts val="0"/>
              </a:spcBef>
              <a:spcAft>
                <a:spcPts val="0"/>
              </a:spcAft>
              <a:buFont typeface="Wingdings" panose="05000000000000000000" pitchFamily="2" charset="2"/>
              <a:buChar char="q"/>
            </a:pPr>
            <a:r>
              <a:rPr lang="en" dirty="0"/>
              <a:t> Prevalence of fake news on social media.</a:t>
            </a:r>
            <a:endParaRPr dirty="0"/>
          </a:p>
          <a:p>
            <a:pPr marL="285750" lvl="0" indent="-285750">
              <a:spcBef>
                <a:spcPts val="1600"/>
              </a:spcBef>
              <a:spcAft>
                <a:spcPts val="0"/>
              </a:spcAft>
              <a:buFont typeface="Wingdings" panose="05000000000000000000" pitchFamily="2" charset="2"/>
              <a:buChar char="q"/>
            </a:pPr>
            <a:r>
              <a:rPr lang="en-US" b="0" i="0" dirty="0">
                <a:solidFill>
                  <a:schemeClr val="tx1"/>
                </a:solidFill>
                <a:effectLst/>
                <a:latin typeface="Roboto" panose="02000000000000000000" pitchFamily="2" charset="0"/>
              </a:rPr>
              <a:t>India recorded a massive 214 percent rise in cases related to misinformation and rumors in 2020, a three-fold rise over 2019, according to the latest National Crime Records Bureau (NCRB) data.</a:t>
            </a:r>
            <a:endParaRPr dirty="0"/>
          </a:p>
          <a:p>
            <a:pPr marL="285750" lvl="0" indent="-285750">
              <a:spcBef>
                <a:spcPts val="1600"/>
              </a:spcBef>
              <a:spcAft>
                <a:spcPts val="0"/>
              </a:spcAft>
              <a:buFont typeface="Wingdings" panose="05000000000000000000" pitchFamily="2" charset="2"/>
              <a:buChar char="q"/>
            </a:pPr>
            <a:r>
              <a:rPr lang="en" dirty="0"/>
              <a:t> </a:t>
            </a:r>
            <a:r>
              <a:rPr lang="en-US" b="0" i="0" dirty="0">
                <a:solidFill>
                  <a:schemeClr val="tx1"/>
                </a:solidFill>
                <a:effectLst/>
                <a:latin typeface="Roboto" panose="02000000000000000000" pitchFamily="2" charset="0"/>
              </a:rPr>
              <a:t>A total of 1,527 incidents of fake news were reported when the coronavirus pandemic hit the country, compared to 486 cases recorded in 2019. In 2018, the number was way less, with 280 cases.</a:t>
            </a:r>
            <a:br>
              <a:rPr lang="en-US" dirty="0">
                <a:solidFill>
                  <a:schemeClr val="tx1"/>
                </a:solidFill>
              </a:rPr>
            </a:br>
            <a:br>
              <a:rPr lang="en-US" dirty="0">
                <a:solidFill>
                  <a:schemeClr val="tx1"/>
                </a:solidFill>
              </a:rPr>
            </a:b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87900" y="5129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Problem Statement</a:t>
            </a:r>
            <a:endParaRPr dirty="0"/>
          </a:p>
        </p:txBody>
      </p:sp>
      <p:sp>
        <p:nvSpPr>
          <p:cNvPr id="79" name="Shape 79"/>
          <p:cNvSpPr txBox="1">
            <a:spLocks noGrp="1"/>
          </p:cNvSpPr>
          <p:nvPr>
            <p:ph type="body" idx="1"/>
          </p:nvPr>
        </p:nvSpPr>
        <p:spPr>
          <a:xfrm>
            <a:off x="387899" y="1737475"/>
            <a:ext cx="8515877" cy="3078900"/>
          </a:xfrm>
          <a:prstGeom prst="rect">
            <a:avLst/>
          </a:prstGeom>
        </p:spPr>
        <p:txBody>
          <a:bodyPr spcFirstLastPara="1" wrap="square" lIns="91425" tIns="91425" rIns="91425" bIns="91425" anchor="t" anchorCtr="0">
            <a:noAutofit/>
          </a:bodyPr>
          <a:lstStyle/>
          <a:p>
            <a:pPr marL="285750" lvl="0" indent="-285750">
              <a:spcBef>
                <a:spcPts val="0"/>
              </a:spcBef>
              <a:spcAft>
                <a:spcPts val="1600"/>
              </a:spcAft>
              <a:buFont typeface="Wingdings" panose="05000000000000000000" pitchFamily="2" charset="2"/>
              <a:buChar char="q"/>
            </a:pPr>
            <a:r>
              <a:rPr lang="en" dirty="0"/>
              <a:t> Develop a machine learning program to identify fake/unreliable news based on content acquired.</a:t>
            </a:r>
          </a:p>
          <a:p>
            <a:pPr marL="285750" lvl="0" indent="-285750">
              <a:spcBef>
                <a:spcPts val="0"/>
              </a:spcBef>
              <a:spcAft>
                <a:spcPts val="1600"/>
              </a:spcAft>
              <a:buFont typeface="Wingdings" panose="05000000000000000000" pitchFamily="2" charset="2"/>
              <a:buChar char="q"/>
            </a:pPr>
            <a:r>
              <a:rPr lang="en-US" dirty="0"/>
              <a:t>Propose a solution to the fake news detection problem using the machine learning classification approach. Our study explores  textual properties that could be used to distinguish fake contents from real.</a:t>
            </a:r>
          </a:p>
          <a:p>
            <a:pPr marL="285750" lvl="0" indent="-285750">
              <a:spcBef>
                <a:spcPts val="0"/>
              </a:spcBef>
              <a:spcAft>
                <a:spcPts val="1600"/>
              </a:spcAft>
              <a:buFont typeface="Wingdings" panose="05000000000000000000" pitchFamily="2" charset="2"/>
              <a:buChar char="q"/>
            </a:pPr>
            <a:r>
              <a:rPr lang="en-US" dirty="0"/>
              <a:t> The results validate the improved performance of our proposed technique using the 4 commonly used performance metrics (namely, accuracy, precision, recall, and F-1 score.</a:t>
            </a:r>
            <a:endParaRPr dirty="0"/>
          </a:p>
        </p:txBody>
      </p:sp>
      <p:pic>
        <p:nvPicPr>
          <p:cNvPr id="80" name="Shape 80"/>
          <p:cNvPicPr preferRelativeResize="0"/>
          <p:nvPr/>
        </p:nvPicPr>
        <p:blipFill>
          <a:blip r:embed="rId3">
            <a:alphaModFix/>
          </a:blip>
          <a:stretch>
            <a:fillRect/>
          </a:stretch>
        </p:blipFill>
        <p:spPr>
          <a:xfrm>
            <a:off x="6625525" y="270792"/>
            <a:ext cx="2407222" cy="14666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a:t>
            </a:r>
            <a:endParaRPr/>
          </a:p>
        </p:txBody>
      </p:sp>
      <p:sp>
        <p:nvSpPr>
          <p:cNvPr id="86" name="Shape 86"/>
          <p:cNvSpPr txBox="1">
            <a:spLocks noGrp="1"/>
          </p:cNvSpPr>
          <p:nvPr>
            <p:ph type="body" idx="1"/>
          </p:nvPr>
        </p:nvSpPr>
        <p:spPr>
          <a:xfrm>
            <a:off x="387900" y="1442200"/>
            <a:ext cx="3212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Dataset source - Kaggle</a:t>
            </a:r>
            <a:endParaRPr dirty="0"/>
          </a:p>
          <a:p>
            <a:pPr marL="0" lvl="0" indent="0">
              <a:spcBef>
                <a:spcPts val="1600"/>
              </a:spcBef>
              <a:spcAft>
                <a:spcPts val="0"/>
              </a:spcAft>
              <a:buNone/>
            </a:pPr>
            <a:r>
              <a:rPr lang="en" dirty="0"/>
              <a:t>⧫ ID, Title, Subject Text, Date Label</a:t>
            </a:r>
            <a:endParaRPr dirty="0"/>
          </a:p>
          <a:p>
            <a:pPr marL="0" lvl="0" indent="0">
              <a:spcBef>
                <a:spcPts val="1600"/>
              </a:spcBef>
              <a:spcAft>
                <a:spcPts val="0"/>
              </a:spcAft>
              <a:buNone/>
            </a:pPr>
            <a:r>
              <a:rPr lang="en" dirty="0"/>
              <a:t>⧫ Label 1 – Real news</a:t>
            </a:r>
            <a:endParaRPr dirty="0"/>
          </a:p>
          <a:p>
            <a:pPr marL="0" lvl="0" indent="0">
              <a:spcBef>
                <a:spcPts val="1600"/>
              </a:spcBef>
              <a:spcAft>
                <a:spcPts val="1600"/>
              </a:spcAft>
              <a:buNone/>
            </a:pPr>
            <a:r>
              <a:rPr lang="en" dirty="0"/>
              <a:t>⧫ Label 0 – Fake news</a:t>
            </a:r>
            <a:endParaRPr dirty="0"/>
          </a:p>
        </p:txBody>
      </p:sp>
      <p:pic>
        <p:nvPicPr>
          <p:cNvPr id="3" name="Picture 2">
            <a:extLst>
              <a:ext uri="{FF2B5EF4-FFF2-40B4-BE49-F238E27FC236}">
                <a16:creationId xmlns:a16="http://schemas.microsoft.com/office/drawing/2014/main" id="{C774F72B-9E38-49FE-B119-D31BCE0FA331}"/>
              </a:ext>
            </a:extLst>
          </p:cNvPr>
          <p:cNvPicPr>
            <a:picLocks noChangeAspect="1"/>
          </p:cNvPicPr>
          <p:nvPr/>
        </p:nvPicPr>
        <p:blipFill>
          <a:blip r:embed="rId3"/>
          <a:stretch>
            <a:fillRect/>
          </a:stretch>
        </p:blipFill>
        <p:spPr>
          <a:xfrm>
            <a:off x="3600300" y="705571"/>
            <a:ext cx="5543700" cy="37323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Workflow</a:t>
            </a:r>
            <a:endParaRPr/>
          </a:p>
        </p:txBody>
      </p:sp>
      <p:pic>
        <p:nvPicPr>
          <p:cNvPr id="3" name="Picture 2">
            <a:extLst>
              <a:ext uri="{FF2B5EF4-FFF2-40B4-BE49-F238E27FC236}">
                <a16:creationId xmlns:a16="http://schemas.microsoft.com/office/drawing/2014/main" id="{2A457521-98B8-4A36-BC6D-95B167E2B11F}"/>
              </a:ext>
            </a:extLst>
          </p:cNvPr>
          <p:cNvPicPr>
            <a:picLocks noChangeAspect="1"/>
          </p:cNvPicPr>
          <p:nvPr/>
        </p:nvPicPr>
        <p:blipFill>
          <a:blip r:embed="rId3"/>
          <a:stretch>
            <a:fillRect/>
          </a:stretch>
        </p:blipFill>
        <p:spPr>
          <a:xfrm>
            <a:off x="1492202" y="1199145"/>
            <a:ext cx="6020109" cy="3505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Preprocessing</a:t>
            </a:r>
            <a:endParaRPr/>
          </a:p>
        </p:txBody>
      </p:sp>
      <p:sp>
        <p:nvSpPr>
          <p:cNvPr id="99" name="Shape 99"/>
          <p:cNvSpPr txBox="1">
            <a:spLocks noGrp="1"/>
          </p:cNvSpPr>
          <p:nvPr>
            <p:ph type="body" idx="1"/>
          </p:nvPr>
        </p:nvSpPr>
        <p:spPr>
          <a:xfrm>
            <a:off x="387900" y="1442200"/>
            <a:ext cx="8430636" cy="3078900"/>
          </a:xfrm>
          <a:prstGeom prst="rect">
            <a:avLst/>
          </a:prstGeom>
        </p:spPr>
        <p:txBody>
          <a:bodyPr spcFirstLastPara="1" wrap="square" lIns="91425" tIns="91425" rIns="91425" bIns="91425" anchor="t" anchorCtr="0">
            <a:noAutofit/>
          </a:bodyPr>
          <a:lstStyle/>
          <a:p>
            <a:pPr lvl="0" rtl="0">
              <a:spcBef>
                <a:spcPts val="0"/>
              </a:spcBef>
              <a:spcAft>
                <a:spcPts val="0"/>
              </a:spcAft>
              <a:buSzPts val="1800"/>
              <a:buFont typeface="Wingdings" panose="05000000000000000000" pitchFamily="2" charset="2"/>
              <a:buChar char="q"/>
            </a:pPr>
            <a:r>
              <a:rPr lang="en" dirty="0"/>
              <a:t>Perform various text cleaning steps (remove all non-alphanumeric characters, delete stopwords, delete missing rows, etc.) </a:t>
            </a:r>
          </a:p>
          <a:p>
            <a:pPr lvl="0" rtl="0">
              <a:spcBef>
                <a:spcPts val="0"/>
              </a:spcBef>
              <a:spcAft>
                <a:spcPts val="0"/>
              </a:spcAft>
              <a:buSzPts val="1800"/>
              <a:buFont typeface="Wingdings" panose="05000000000000000000" pitchFamily="2" charset="2"/>
              <a:buChar char="q"/>
            </a:pPr>
            <a:r>
              <a:rPr lang="en-IN" i="0" dirty="0">
                <a:solidFill>
                  <a:schemeClr val="tx1"/>
                </a:solidFill>
                <a:effectLst/>
                <a:latin typeface="Roboto" panose="02000000000000000000" pitchFamily="2" charset="0"/>
              </a:rPr>
              <a:t>Randomly shuffling the data frame.</a:t>
            </a:r>
            <a:endParaRPr lang="en" dirty="0">
              <a:solidFill>
                <a:schemeClr val="tx1"/>
              </a:solidFill>
            </a:endParaRPr>
          </a:p>
          <a:p>
            <a:pPr lvl="0" rtl="0">
              <a:spcBef>
                <a:spcPts val="0"/>
              </a:spcBef>
              <a:spcAft>
                <a:spcPts val="0"/>
              </a:spcAft>
              <a:buSzPts val="1800"/>
              <a:buFont typeface="Wingdings" panose="05000000000000000000" pitchFamily="2" charset="2"/>
              <a:buChar char="q"/>
            </a:pPr>
            <a:r>
              <a:rPr lang="en-US" i="0" dirty="0">
                <a:solidFill>
                  <a:schemeClr val="tx1"/>
                </a:solidFill>
                <a:effectLst/>
                <a:latin typeface="Roboto" panose="02000000000000000000" pitchFamily="2" charset="0"/>
              </a:rPr>
              <a:t>Defining dependent and independent variable as x and y.</a:t>
            </a:r>
          </a:p>
          <a:p>
            <a:pPr lvl="0" rtl="0">
              <a:spcBef>
                <a:spcPts val="0"/>
              </a:spcBef>
              <a:spcAft>
                <a:spcPts val="0"/>
              </a:spcAft>
              <a:buSzPts val="1800"/>
              <a:buFont typeface="Wingdings" panose="05000000000000000000" pitchFamily="2" charset="2"/>
              <a:buChar char="q"/>
            </a:pPr>
            <a:r>
              <a:rPr lang="en-US" i="0" dirty="0">
                <a:solidFill>
                  <a:schemeClr val="tx1"/>
                </a:solidFill>
                <a:effectLst/>
                <a:latin typeface="Roboto" panose="02000000000000000000" pitchFamily="2" charset="0"/>
              </a:rPr>
              <a:t>Creating a function to convert the text in lowercase, remove the extra space, special char, URL and links.</a:t>
            </a:r>
          </a:p>
          <a:p>
            <a:pPr lvl="0" rtl="0">
              <a:spcBef>
                <a:spcPts val="0"/>
              </a:spcBef>
              <a:spcAft>
                <a:spcPts val="0"/>
              </a:spcAft>
              <a:buSzPts val="1800"/>
              <a:buFont typeface="Wingdings" panose="05000000000000000000" pitchFamily="2" charset="2"/>
              <a:buChar char="q"/>
            </a:pPr>
            <a:r>
              <a:rPr lang="en-US" i="0" dirty="0">
                <a:solidFill>
                  <a:schemeClr val="tx1"/>
                </a:solidFill>
                <a:effectLst/>
                <a:latin typeface="Roboto" panose="02000000000000000000" pitchFamily="2" charset="0"/>
              </a:rPr>
              <a:t>Splitting the dataset into training set and testing set.</a:t>
            </a:r>
          </a:p>
          <a:p>
            <a:pPr>
              <a:buFont typeface="Wingdings" panose="05000000000000000000" pitchFamily="2" charset="2"/>
              <a:buChar char="q"/>
            </a:pPr>
            <a:r>
              <a:rPr lang="en-IN" i="0" dirty="0">
                <a:solidFill>
                  <a:schemeClr val="tx1"/>
                </a:solidFill>
                <a:effectLst/>
                <a:latin typeface="Roboto" panose="02000000000000000000" pitchFamily="2" charset="0"/>
              </a:rPr>
              <a:t>Convert text to vectors</a:t>
            </a:r>
            <a:r>
              <a:rPr lang="en-US" dirty="0">
                <a:solidFill>
                  <a:schemeClr val="tx1"/>
                </a:solidFill>
                <a:latin typeface="Roboto" panose="02000000000000000000" pitchFamily="2" charset="0"/>
              </a:rPr>
              <a:t> by importing </a:t>
            </a:r>
            <a:r>
              <a:rPr lang="en-IN" b="0" dirty="0">
                <a:solidFill>
                  <a:schemeClr val="tx1"/>
                </a:solidFill>
                <a:effectLst/>
                <a:latin typeface="Roboto" panose="02000000000000000000" pitchFamily="2" charset="0"/>
                <a:ea typeface="Roboto" panose="02000000000000000000" pitchFamily="2" charset="0"/>
              </a:rPr>
              <a:t>TfidfVectorizer</a:t>
            </a:r>
            <a:r>
              <a:rPr lang="en-IN" b="0" dirty="0">
                <a:solidFill>
                  <a:schemeClr val="tx1"/>
                </a:solidFill>
                <a:effectLst/>
                <a:latin typeface="Courier New" panose="02070309020205020404" pitchFamily="49" charset="0"/>
                <a:ea typeface="Roboto" panose="02000000000000000000" pitchFamily="2" charset="0"/>
              </a:rPr>
              <a:t>.</a:t>
            </a:r>
            <a:endParaRPr lang="en-IN" b="0" dirty="0">
              <a:solidFill>
                <a:srgbClr val="000000"/>
              </a:solidFill>
              <a:effectLst/>
              <a:latin typeface="Courier New" panose="02070309020205020404" pitchFamily="49" charset="0"/>
            </a:endParaRPr>
          </a:p>
          <a:p>
            <a:pPr lvl="0" rtl="0">
              <a:spcBef>
                <a:spcPts val="0"/>
              </a:spcBef>
              <a:spcAft>
                <a:spcPts val="0"/>
              </a:spcAft>
              <a:buSzPts val="1800"/>
              <a:buFont typeface="Wingdings" panose="05000000000000000000" pitchFamily="2" charset="2"/>
              <a:buChar char="q"/>
            </a:pPr>
            <a:endParaRPr lang="en" dirty="0">
              <a:solidFill>
                <a:schemeClr val="tx1"/>
              </a:solidFill>
            </a:endParaRPr>
          </a:p>
          <a:p>
            <a:pPr marL="114300" lvl="0" indent="0" rtl="0">
              <a:spcBef>
                <a:spcPts val="0"/>
              </a:spcBef>
              <a:spcAft>
                <a:spcPts val="0"/>
              </a:spcAft>
              <a:buSzPts val="180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Training a Model</a:t>
            </a:r>
            <a:endParaRPr/>
          </a:p>
        </p:txBody>
      </p:sp>
      <p:sp>
        <p:nvSpPr>
          <p:cNvPr id="113" name="Shape 113"/>
          <p:cNvSpPr txBox="1">
            <a:spLocks noGrp="1"/>
          </p:cNvSpPr>
          <p:nvPr>
            <p:ph type="body" idx="1"/>
          </p:nvPr>
        </p:nvSpPr>
        <p:spPr>
          <a:xfrm>
            <a:off x="387900" y="1489825"/>
            <a:ext cx="3935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Models used-</a:t>
            </a:r>
          </a:p>
          <a:p>
            <a:pPr marL="0" lvl="0" indent="0">
              <a:spcBef>
                <a:spcPts val="0"/>
              </a:spcBef>
              <a:spcAft>
                <a:spcPts val="0"/>
              </a:spcAft>
              <a:buNone/>
            </a:pPr>
            <a:endParaRPr lang="en" dirty="0"/>
          </a:p>
          <a:p>
            <a:pPr marL="285750" lvl="0" indent="-285750">
              <a:spcBef>
                <a:spcPts val="0"/>
              </a:spcBef>
              <a:spcAft>
                <a:spcPts val="0"/>
              </a:spcAft>
              <a:buFont typeface="Wingdings" panose="05000000000000000000" pitchFamily="2" charset="2"/>
              <a:buChar char="q"/>
            </a:pPr>
            <a:r>
              <a:rPr lang="en" dirty="0"/>
              <a:t>Logistic Regression.</a:t>
            </a:r>
          </a:p>
          <a:p>
            <a:pPr marL="285750" lvl="0" indent="-285750">
              <a:spcBef>
                <a:spcPts val="0"/>
              </a:spcBef>
              <a:spcAft>
                <a:spcPts val="0"/>
              </a:spcAft>
              <a:buFont typeface="Wingdings" panose="05000000000000000000" pitchFamily="2" charset="2"/>
              <a:buChar char="q"/>
            </a:pPr>
            <a:r>
              <a:rPr lang="en" dirty="0"/>
              <a:t>Decision Tree.</a:t>
            </a:r>
          </a:p>
          <a:p>
            <a:pPr marL="285750" lvl="0" indent="-285750">
              <a:spcBef>
                <a:spcPts val="0"/>
              </a:spcBef>
              <a:spcAft>
                <a:spcPts val="0"/>
              </a:spcAft>
              <a:buFont typeface="Wingdings" panose="05000000000000000000" pitchFamily="2" charset="2"/>
              <a:buChar char="q"/>
            </a:pPr>
            <a:r>
              <a:rPr lang="en" dirty="0"/>
              <a:t>Random forest classifier.</a:t>
            </a:r>
          </a:p>
        </p:txBody>
      </p:sp>
      <p:pic>
        <p:nvPicPr>
          <p:cNvPr id="114" name="Shape 114"/>
          <p:cNvPicPr preferRelativeResize="0"/>
          <p:nvPr/>
        </p:nvPicPr>
        <p:blipFill>
          <a:blip r:embed="rId3">
            <a:alphaModFix/>
          </a:blip>
          <a:stretch>
            <a:fillRect/>
          </a:stretch>
        </p:blipFill>
        <p:spPr>
          <a:xfrm>
            <a:off x="4178500" y="393725"/>
            <a:ext cx="4866449" cy="4450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Logistic Regression</a:t>
            </a:r>
            <a:endParaRPr dirty="0"/>
          </a:p>
        </p:txBody>
      </p:sp>
      <p:sp>
        <p:nvSpPr>
          <p:cNvPr id="120" name="Shape 120"/>
          <p:cNvSpPr txBox="1">
            <a:spLocks noGrp="1"/>
          </p:cNvSpPr>
          <p:nvPr>
            <p:ph type="body" idx="1"/>
          </p:nvPr>
        </p:nvSpPr>
        <p:spPr>
          <a:xfrm>
            <a:off x="302049" y="1489825"/>
            <a:ext cx="6160743" cy="3375900"/>
          </a:xfrm>
          <a:prstGeom prst="rect">
            <a:avLst/>
          </a:prstGeom>
        </p:spPr>
        <p:txBody>
          <a:bodyPr spcFirstLastPara="1" wrap="square" lIns="91425" tIns="91425" rIns="91425" bIns="91425" anchor="t" anchorCtr="0">
            <a:noAutofit/>
          </a:bodyPr>
          <a:lstStyle/>
          <a:p>
            <a:pPr marL="285750" lvl="0" indent="-285750">
              <a:spcBef>
                <a:spcPts val="0"/>
              </a:spcBef>
              <a:spcAft>
                <a:spcPts val="0"/>
              </a:spcAft>
              <a:buFont typeface="Wingdings" panose="05000000000000000000" pitchFamily="2" charset="2"/>
              <a:buChar char="q"/>
            </a:pPr>
            <a:r>
              <a:rPr lang="en-US" sz="1800" dirty="0">
                <a:solidFill>
                  <a:schemeClr val="tx1"/>
                </a:solidFill>
                <a:effectLst/>
                <a:latin typeface="Times New Roman" panose="02020603050405020304" pitchFamily="18" charset="0"/>
                <a:ea typeface="Calibri" panose="020F0502020204030204" pitchFamily="34" charset="0"/>
              </a:rPr>
              <a:t>As we are classifying text on the basis of a wide feature set, with a binary output (true/false or true article/fake article), a logistic regression (LR) model is used, since it provides the intuitive equation to classify problems into binary or multiple classes.</a:t>
            </a:r>
          </a:p>
          <a:p>
            <a:pPr marL="285750" indent="-285750">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uses a sigmoid function to transform the output to a probability value; the objective is to minimize the cost function to achieve an optimal probability. The cost function is calculated as shown in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spcBef>
                <a:spcPts val="0"/>
              </a:spcBef>
              <a:spcAft>
                <a:spcPts val="0"/>
              </a:spcAft>
              <a:buFont typeface="Wingdings" panose="05000000000000000000" pitchFamily="2" charset="2"/>
              <a:buChar char="q"/>
            </a:pPr>
            <a:endParaRPr dirty="0">
              <a:solidFill>
                <a:schemeClr val="tx1"/>
              </a:solidFill>
            </a:endParaRPr>
          </a:p>
        </p:txBody>
      </p:sp>
      <p:pic>
        <p:nvPicPr>
          <p:cNvPr id="121" name="Shape 121"/>
          <p:cNvPicPr preferRelativeResize="0"/>
          <p:nvPr/>
        </p:nvPicPr>
        <p:blipFill>
          <a:blip r:embed="rId3">
            <a:alphaModFix/>
          </a:blip>
          <a:stretch>
            <a:fillRect/>
          </a:stretch>
        </p:blipFill>
        <p:spPr>
          <a:xfrm>
            <a:off x="6462792" y="144187"/>
            <a:ext cx="2590802" cy="2691275"/>
          </a:xfrm>
          <a:prstGeom prst="rect">
            <a:avLst/>
          </a:prstGeom>
          <a:noFill/>
          <a:ln>
            <a:noFill/>
          </a:ln>
        </p:spPr>
      </p:pic>
      <p:pic>
        <p:nvPicPr>
          <p:cNvPr id="3" name="Picture 2">
            <a:extLst>
              <a:ext uri="{FF2B5EF4-FFF2-40B4-BE49-F238E27FC236}">
                <a16:creationId xmlns:a16="http://schemas.microsoft.com/office/drawing/2014/main" id="{5E3A7599-839F-49CB-BEB0-A4D396C7CCC6}"/>
              </a:ext>
            </a:extLst>
          </p:cNvPr>
          <p:cNvPicPr>
            <a:picLocks noChangeAspect="1"/>
          </p:cNvPicPr>
          <p:nvPr/>
        </p:nvPicPr>
        <p:blipFill>
          <a:blip r:embed="rId4"/>
          <a:stretch>
            <a:fillRect/>
          </a:stretch>
        </p:blipFill>
        <p:spPr>
          <a:xfrm>
            <a:off x="5575117" y="4117906"/>
            <a:ext cx="3568883" cy="958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Decision Tree</a:t>
            </a:r>
            <a:endParaRPr dirty="0"/>
          </a:p>
        </p:txBody>
      </p:sp>
      <p:sp>
        <p:nvSpPr>
          <p:cNvPr id="128" name="Shape 128"/>
          <p:cNvSpPr txBox="1"/>
          <p:nvPr/>
        </p:nvSpPr>
        <p:spPr>
          <a:xfrm>
            <a:off x="647625" y="2729225"/>
            <a:ext cx="1100700" cy="84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dirty="0">
              <a:solidFill>
                <a:srgbClr val="FFFFFF"/>
              </a:solidFill>
            </a:endParaRPr>
          </a:p>
        </p:txBody>
      </p:sp>
      <p:sp>
        <p:nvSpPr>
          <p:cNvPr id="133" name="Shape 133"/>
          <p:cNvSpPr txBox="1"/>
          <p:nvPr/>
        </p:nvSpPr>
        <p:spPr>
          <a:xfrm>
            <a:off x="387900" y="1579766"/>
            <a:ext cx="8663110" cy="124092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dirty="0">
                <a:solidFill>
                  <a:schemeClr val="tx1"/>
                </a:solidFill>
                <a:effectLst/>
                <a:ea typeface="Calibri" panose="020F0502020204030204" pitchFamily="34" charset="0"/>
              </a:rPr>
              <a:t>Decision Trees (DTs)</a:t>
            </a:r>
            <a:r>
              <a:rPr lang="en-US" sz="1800" dirty="0">
                <a:solidFill>
                  <a:schemeClr val="tx1"/>
                </a:solidFill>
                <a:effectLst/>
                <a:latin typeface="Times New Roman" panose="02020603050405020304" pitchFamily="18" charset="0"/>
                <a:ea typeface="Calibri" panose="020F0502020204030204" pitchFamily="34" charset="0"/>
              </a:rPr>
              <a:t> are a non-parametric supervised learning method used for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classification</a:t>
            </a:r>
            <a:r>
              <a:rPr lang="en-US" sz="1800" dirty="0">
                <a:solidFill>
                  <a:schemeClr val="tx1"/>
                </a:solidFill>
                <a:effectLst/>
                <a:latin typeface="Times New Roman" panose="02020603050405020304" pitchFamily="18" charset="0"/>
                <a:ea typeface="Calibri" panose="020F0502020204030204" pitchFamily="34" charset="0"/>
              </a:rPr>
              <a:t> and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regression</a:t>
            </a:r>
            <a:r>
              <a:rPr lang="en-US" sz="1800" dirty="0">
                <a:solidFill>
                  <a:schemeClr val="tx1"/>
                </a:solidFill>
                <a:effectLst/>
                <a:latin typeface="Times New Roman" panose="02020603050405020304" pitchFamily="18" charset="0"/>
                <a:ea typeface="Calibri" panose="020F0502020204030204" pitchFamily="34" charset="0"/>
              </a:rPr>
              <a:t>. The goal is to create a model that predicts the value of a target variable by learning simple decision rules inferred from the data features. A tree can be seen as a piecewise constant approximation.</a:t>
            </a:r>
            <a:r>
              <a:rPr lang="en-US" sz="1800" spc="10" dirty="0">
                <a:solidFill>
                  <a:schemeClr val="tx1"/>
                </a:solidFill>
                <a:effectLst/>
                <a:latin typeface="Times New Roman" panose="02020603050405020304" pitchFamily="18" charset="0"/>
                <a:ea typeface="Calibri" panose="020F0502020204030204" pitchFamily="34" charset="0"/>
              </a:rPr>
              <a:t> </a:t>
            </a:r>
            <a:endParaRPr dirty="0">
              <a:solidFill>
                <a:schemeClr val="tx1"/>
              </a:solidFill>
            </a:endParaRPr>
          </a:p>
        </p:txBody>
      </p:sp>
      <p:pic>
        <p:nvPicPr>
          <p:cNvPr id="3" name="Picture 2">
            <a:extLst>
              <a:ext uri="{FF2B5EF4-FFF2-40B4-BE49-F238E27FC236}">
                <a16:creationId xmlns:a16="http://schemas.microsoft.com/office/drawing/2014/main" id="{EFE1368F-6491-4969-8A64-80D1EFA3D06A}"/>
              </a:ext>
            </a:extLst>
          </p:cNvPr>
          <p:cNvPicPr>
            <a:picLocks noChangeAspect="1"/>
          </p:cNvPicPr>
          <p:nvPr/>
        </p:nvPicPr>
        <p:blipFill>
          <a:blip r:embed="rId3"/>
          <a:stretch>
            <a:fillRect/>
          </a:stretch>
        </p:blipFill>
        <p:spPr>
          <a:xfrm>
            <a:off x="1311107" y="2820691"/>
            <a:ext cx="6521785" cy="2231756"/>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988</Words>
  <Application>Microsoft Office PowerPoint</Application>
  <PresentationFormat>On-screen Show (16:9)</PresentationFormat>
  <Paragraphs>94</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Wingdings</vt:lpstr>
      <vt:lpstr>Arial</vt:lpstr>
      <vt:lpstr>Times New Roman</vt:lpstr>
      <vt:lpstr>Courier New</vt:lpstr>
      <vt:lpstr>Roboto Slab</vt:lpstr>
      <vt:lpstr>Marina</vt:lpstr>
      <vt:lpstr>Fake News Detection</vt:lpstr>
      <vt:lpstr>Motivation</vt:lpstr>
      <vt:lpstr>Problem Statement</vt:lpstr>
      <vt:lpstr>Data </vt:lpstr>
      <vt:lpstr>Workflow</vt:lpstr>
      <vt:lpstr>Data Preprocessing</vt:lpstr>
      <vt:lpstr>Training a Model</vt:lpstr>
      <vt:lpstr>Logistic Regression</vt:lpstr>
      <vt:lpstr>Decision Tree</vt:lpstr>
      <vt:lpstr>Random Forest Classifier</vt:lpstr>
      <vt:lpstr>Classification Report</vt:lpstr>
      <vt:lpstr>Confusion Matrix</vt:lpstr>
      <vt:lpstr>Manual Testing</vt:lpstr>
      <vt:lpstr>Live prediction</vt:lpstr>
      <vt:lpstr>News prediction web app</vt:lpstr>
      <vt:lpstr>PowerPoint Presentation</vt:lpstr>
      <vt:lpstr>Future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Ankush Singh</cp:lastModifiedBy>
  <cp:revision>13</cp:revision>
  <dcterms:modified xsi:type="dcterms:W3CDTF">2021-12-19T09:00:17Z</dcterms:modified>
</cp:coreProperties>
</file>