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3" r:id="rId1"/>
  </p:sldMasterIdLst>
  <p:notesMasterIdLst>
    <p:notesMasterId r:id="rId12"/>
  </p:notesMasterIdLst>
  <p:sldIdLst>
    <p:sldId id="258" r:id="rId2"/>
    <p:sldId id="371" r:id="rId3"/>
    <p:sldId id="354" r:id="rId4"/>
    <p:sldId id="356" r:id="rId5"/>
    <p:sldId id="372" r:id="rId6"/>
    <p:sldId id="357" r:id="rId7"/>
    <p:sldId id="355" r:id="rId8"/>
    <p:sldId id="373" r:id="rId9"/>
    <p:sldId id="368" r:id="rId10"/>
    <p:sldId id="3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1">
          <p15:clr>
            <a:srgbClr val="A4A3A4"/>
          </p15:clr>
        </p15:guide>
        <p15:guide id="2" orient="horz" pos="4175">
          <p15:clr>
            <a:srgbClr val="A4A3A4"/>
          </p15:clr>
        </p15:guide>
        <p15:guide id="3" orient="horz" pos="311">
          <p15:clr>
            <a:srgbClr val="A4A3A4"/>
          </p15:clr>
        </p15:guide>
        <p15:guide id="4" pos="5503">
          <p15:clr>
            <a:srgbClr val="A4A3A4"/>
          </p15:clr>
        </p15:guide>
        <p15:guide id="5" pos="317">
          <p15:clr>
            <a:srgbClr val="A4A3A4"/>
          </p15:clr>
        </p15:guide>
        <p15:guide id="6" pos="151">
          <p15:clr>
            <a:srgbClr val="A4A3A4"/>
          </p15:clr>
        </p15:guide>
        <p15:guide id="7" pos="558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J" initials="M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1F8F"/>
    <a:srgbClr val="000000"/>
    <a:srgbClr val="A12B2F"/>
    <a:srgbClr val="007836"/>
    <a:srgbClr val="ECAA00"/>
    <a:srgbClr val="76777B"/>
    <a:srgbClr val="00609C"/>
    <a:srgbClr val="ECAC00"/>
    <a:srgbClr val="00A19C"/>
    <a:srgbClr val="008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10" autoAdjust="0"/>
    <p:restoredTop sz="96867" autoAdjust="0"/>
  </p:normalViewPr>
  <p:slideViewPr>
    <p:cSldViewPr snapToGrid="0" showGuides="1">
      <p:cViewPr>
        <p:scale>
          <a:sx n="100" d="100"/>
          <a:sy n="100" d="100"/>
        </p:scale>
        <p:origin x="1734" y="810"/>
      </p:cViewPr>
      <p:guideLst>
        <p:guide orient="horz" pos="671"/>
        <p:guide orient="horz" pos="4175"/>
        <p:guide orient="horz" pos="311"/>
        <p:guide pos="5503"/>
        <p:guide pos="317"/>
        <p:guide pos="151"/>
        <p:guide pos="55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0A489-9093-C54A-B1C3-374F661A0010}" type="datetimeFigureOut">
              <a:rPr lang="en-US" smtClean="0"/>
              <a:t>2021-02-24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A7A1A-8011-3A42-91B8-EE1BD44E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9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6156882"/>
            <a:ext cx="1546678" cy="55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598491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-14246"/>
            <a:ext cx="9143999" cy="5999163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186181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76630" y="1711594"/>
            <a:ext cx="3790374" cy="374415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76630" y="5497444"/>
            <a:ext cx="3840480" cy="585031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 IMAGES with captions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4765130" y="1710816"/>
            <a:ext cx="3790374" cy="374415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65130" y="5496666"/>
            <a:ext cx="3840480" cy="585031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85427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5879" y="3616113"/>
            <a:ext cx="2465584" cy="214661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381086" y="3616113"/>
            <a:ext cx="2465584" cy="214661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03079" y="1697093"/>
            <a:ext cx="2361244" cy="1820577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88286" y="1697093"/>
            <a:ext cx="2361244" cy="1820577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261696" y="3618612"/>
            <a:ext cx="2465584" cy="214661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268896" y="1699592"/>
            <a:ext cx="2361244" cy="1820577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THREE IMAGES – HORIZONTAL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8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s/bullets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701473"/>
            <a:ext cx="2240280" cy="223828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701473"/>
            <a:ext cx="2240280" cy="223828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701473"/>
            <a:ext cx="2240280" cy="223828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701473"/>
            <a:ext cx="2240280" cy="223828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4706193"/>
            <a:ext cx="8434552" cy="1752260"/>
          </a:xfrm>
          <a:noFill/>
        </p:spPr>
        <p:txBody>
          <a:bodyPr lIns="0" tIns="91440"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800" b="1" i="0" kern="1200" cap="all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four images, captions and bullets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3979061"/>
            <a:ext cx="2238469" cy="477837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4" y="3979061"/>
            <a:ext cx="2238469" cy="477837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3" y="3979061"/>
            <a:ext cx="2238469" cy="477837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1" y="3979061"/>
            <a:ext cx="2238469" cy="477837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  <a:ln>
            <a:noFill/>
          </a:ln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</p:spTree>
    <p:extLst>
      <p:ext uri="{BB962C8B-B14F-4D97-AF65-F5344CB8AC3E}">
        <p14:creationId xmlns:p14="http://schemas.microsoft.com/office/powerpoint/2010/main" val="201421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four IMAGES with captions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276999"/>
          </a:xfrm>
          <a:ln>
            <a:noFill/>
          </a:ln>
        </p:spPr>
        <p:txBody>
          <a:bodyPr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7437" y="1574666"/>
            <a:ext cx="3790374" cy="1844567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7437" y="3443426"/>
            <a:ext cx="3840480" cy="368183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</a:t>
            </a:r>
          </a:p>
          <a:p>
            <a:endParaRPr lang="en-US" dirty="0"/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4912432" y="1574666"/>
            <a:ext cx="3790374" cy="1844567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912432" y="3443426"/>
            <a:ext cx="3840480" cy="368183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</a:t>
            </a:r>
          </a:p>
          <a:p>
            <a:endParaRPr lang="en-US" dirty="0"/>
          </a:p>
        </p:txBody>
      </p:sp>
      <p:sp>
        <p:nvSpPr>
          <p:cNvPr id="20" name="Picture Placeholder 4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87437" y="4025151"/>
            <a:ext cx="3790374" cy="1844567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87437" y="5898516"/>
            <a:ext cx="3840480" cy="368183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</a:t>
            </a:r>
          </a:p>
          <a:p>
            <a:endParaRPr lang="en-US" dirty="0"/>
          </a:p>
        </p:txBody>
      </p:sp>
      <p:sp>
        <p:nvSpPr>
          <p:cNvPr id="24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912432" y="4025151"/>
            <a:ext cx="3790374" cy="1844567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912432" y="5902307"/>
            <a:ext cx="3840480" cy="368183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2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harts, Graphs,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graph, chart or table slide. </a:t>
            </a:r>
            <a:br>
              <a:rPr lang="en-US" dirty="0"/>
            </a:br>
            <a:r>
              <a:rPr lang="en-US" dirty="0"/>
              <a:t>Headline in all caps, Arial Font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99606"/>
            <a:ext cx="8372901" cy="402985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an icon below to add a chart, graph, or table.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85775" y="6318955"/>
            <a:ext cx="3711039" cy="539045"/>
          </a:xfrm>
        </p:spPr>
        <p:txBody>
          <a:bodyPr bIns="0" anchor="t" anchorCtr="0"/>
          <a:lstStyle>
            <a:lvl1pPr marL="0" indent="0">
              <a:buNone/>
              <a:defRPr sz="1050" baseline="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50041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6156882"/>
            <a:ext cx="1546678" cy="55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 userDrawn="1"/>
        </p:nvSpPr>
        <p:spPr>
          <a:xfrm>
            <a:off x="469900" y="6247222"/>
            <a:ext cx="1387624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www.anl.gov</a:t>
            </a:r>
          </a:p>
        </p:txBody>
      </p:sp>
      <p:pic>
        <p:nvPicPr>
          <p:cNvPr id="8" name="Picture 7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5984917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4246"/>
            <a:ext cx="9143999" cy="5999163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closing statement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-991004" y="-1815882"/>
            <a:ext cx="3782000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Suggested</a:t>
            </a:r>
            <a:r>
              <a:rPr lang="en-US" sz="1400" b="1" baseline="0" dirty="0">
                <a:solidFill>
                  <a:schemeClr val="bg1"/>
                </a:solidFill>
              </a:rPr>
              <a:t> closing statement (optional): </a:t>
            </a:r>
          </a:p>
          <a:p>
            <a:endParaRPr lang="en-US" sz="1400" b="1" baseline="0" dirty="0">
              <a:solidFill>
                <a:schemeClr val="bg1"/>
              </a:solidFill>
            </a:endParaRP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WE START WITH YES.</a:t>
            </a:r>
          </a:p>
          <a:p>
            <a:pPr lvl="0">
              <a:spcAft>
                <a:spcPts val="1200"/>
              </a:spcAft>
            </a:pPr>
            <a:r>
              <a:rPr lang="en-US" sz="1400" b="1" dirty="0">
                <a:solidFill>
                  <a:schemeClr val="bg1"/>
                </a:solidFill>
              </a:rPr>
              <a:t>AND END WITH THANK YOU.</a:t>
            </a: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DO YOU HAVE ANY BIG QUESTIONS?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724"/>
            <a:ext cx="9144000" cy="6864724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372901" cy="806017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AND CONTENT SLIDE. </a:t>
            </a:r>
            <a:br>
              <a:rPr lang="en-US" dirty="0"/>
            </a:br>
            <a:r>
              <a:rPr lang="en-US" dirty="0"/>
              <a:t>Headline in all caps, Arial Font</a:t>
            </a:r>
          </a:p>
        </p:txBody>
      </p:sp>
    </p:spTree>
    <p:extLst>
      <p:ext uri="{BB962C8B-B14F-4D97-AF65-F5344CB8AC3E}">
        <p14:creationId xmlns:p14="http://schemas.microsoft.com/office/powerpoint/2010/main" val="35953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8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5" y="1689100"/>
            <a:ext cx="4280275" cy="2706624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689100"/>
            <a:ext cx="4863724" cy="2706624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A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689100"/>
            <a:ext cx="239714" cy="2706624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0" y="4582947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4960384"/>
            <a:ext cx="2692871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1" y="4582947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1" y="4960384"/>
            <a:ext cx="2692871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6" y="4582947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6" y="4960384"/>
            <a:ext cx="2692871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6094281"/>
            <a:ext cx="5894492" cy="515411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31799" y="730250"/>
            <a:ext cx="6188075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Optional one line subhead, </a:t>
            </a:r>
            <a:r>
              <a:rPr lang="en-US" dirty="0" err="1"/>
              <a:t>url</a:t>
            </a:r>
            <a:r>
              <a:rPr lang="en-US" dirty="0"/>
              <a:t> or date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-1066539" y="-1241416"/>
            <a:ext cx="3876414" cy="10156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Suggested</a:t>
            </a:r>
            <a:r>
              <a:rPr lang="en-US" sz="1400" b="1" baseline="0" dirty="0">
                <a:solidFill>
                  <a:schemeClr val="bg1"/>
                </a:solidFill>
              </a:rPr>
              <a:t> line of text (optional): </a:t>
            </a:r>
          </a:p>
          <a:p>
            <a:endParaRPr lang="en-US" sz="1400" b="1" baseline="0" dirty="0">
              <a:solidFill>
                <a:schemeClr val="bg1"/>
              </a:solidFill>
            </a:endParaRPr>
          </a:p>
          <a:p>
            <a:r>
              <a:rPr lang="en-US" sz="1400" b="1" baseline="0" dirty="0">
                <a:solidFill>
                  <a:schemeClr val="bg1"/>
                </a:solidFill>
              </a:rPr>
              <a:t>WE START WITH YES.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s://www.exascaleproject.org/wp-content/themes/exascale/images/ecp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548" y="5806016"/>
            <a:ext cx="1974251" cy="89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2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6156882"/>
            <a:ext cx="1546678" cy="55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-27020"/>
            <a:ext cx="9144000" cy="6011938"/>
          </a:xfrm>
          <a:prstGeom prst="rect">
            <a:avLst/>
          </a:prstGeom>
        </p:spPr>
      </p:pic>
      <p:sp>
        <p:nvSpPr>
          <p:cNvPr id="8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27020"/>
            <a:ext cx="9144000" cy="6011938"/>
          </a:xfrm>
          <a:solidFill>
            <a:schemeClr val="accent2">
              <a:alpha val="8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5" y="1689100"/>
            <a:ext cx="4280275" cy="2706624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689100"/>
            <a:ext cx="4863724" cy="2706624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B 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" y="204952"/>
            <a:ext cx="5851526" cy="1292225"/>
          </a:xfrm>
        </p:spPr>
        <p:txBody>
          <a:bodyPr lIns="457200" rIns="274320" anchor="ctr"/>
          <a:lstStyle>
            <a:lvl1pPr marL="0" indent="0">
              <a:buNone/>
              <a:defRPr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date</a:t>
            </a:r>
          </a:p>
        </p:txBody>
      </p:sp>
      <p:sp>
        <p:nvSpPr>
          <p:cNvPr id="85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0" y="4582947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6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4960384"/>
            <a:ext cx="2692871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1" y="4582947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1" y="4960384"/>
            <a:ext cx="2692871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8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6" y="4582947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90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6" y="4960384"/>
            <a:ext cx="2692871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689100"/>
            <a:ext cx="239714" cy="2706624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55" name="TextBox 154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BASIC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99995"/>
            <a:ext cx="8372901" cy="442277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1st-level bullet. Click an icon below to add table, graph or other imagery.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4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79" y="167614"/>
            <a:ext cx="1546986" cy="55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6094281"/>
            <a:ext cx="5894492" cy="515411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0" y="4945565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5323002"/>
            <a:ext cx="2692871" cy="74672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1" y="4945565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1" y="5323002"/>
            <a:ext cx="2692871" cy="74672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899574"/>
            <a:ext cx="8925874" cy="2761535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726366"/>
            <a:ext cx="8452904" cy="862880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presentation title – cover option c </a:t>
            </a:r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6" y="4945565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6" y="5323002"/>
            <a:ext cx="2692871" cy="74672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4589246"/>
            <a:ext cx="8484914" cy="331077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899573"/>
            <a:ext cx="224589" cy="276148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86" name="TextBox 18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03238" y="366274"/>
            <a:ext cx="8484914" cy="331077"/>
          </a:xfrm>
        </p:spPr>
        <p:txBody>
          <a:bodyPr/>
          <a:lstStyle>
            <a:lvl1pPr marL="0" indent="0">
              <a:buNone/>
              <a:defRPr sz="1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z="1000" b="0" cap="all" dirty="0">
                <a:solidFill>
                  <a:srgbClr val="000000"/>
                </a:solidFill>
              </a:rPr>
              <a:t>Type in name of </a:t>
            </a:r>
            <a:r>
              <a:rPr lang="en-US" sz="1000" b="0" cap="all" dirty="0" err="1">
                <a:solidFill>
                  <a:srgbClr val="000000"/>
                </a:solidFill>
              </a:rPr>
              <a:t>fACILITY</a:t>
            </a:r>
            <a:r>
              <a:rPr lang="en-US" sz="1000" b="0" cap="all" dirty="0">
                <a:solidFill>
                  <a:srgbClr val="000000"/>
                </a:solidFill>
              </a:rPr>
              <a:t>, division, group, program or </a:t>
            </a:r>
            <a:r>
              <a:rPr lang="en-US" sz="1000" dirty="0">
                <a:solidFill>
                  <a:srgbClr val="000000"/>
                </a:solidFill>
              </a:rPr>
              <a:t>www.anl.gov</a:t>
            </a:r>
          </a:p>
        </p:txBody>
      </p:sp>
    </p:spTree>
    <p:extLst>
      <p:ext uri="{BB962C8B-B14F-4D97-AF65-F5344CB8AC3E}">
        <p14:creationId xmlns:p14="http://schemas.microsoft.com/office/powerpoint/2010/main" val="21908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320210"/>
            <a:ext cx="1546986" cy="55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6094281"/>
            <a:ext cx="5894492" cy="515411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0" y="4581631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4959068"/>
            <a:ext cx="2692871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1" y="4581631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1" y="4959068"/>
            <a:ext cx="2692871" cy="74672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681606"/>
            <a:ext cx="8925874" cy="2761535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116710"/>
            <a:ext cx="6776128" cy="1119234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presentation title –</a:t>
            </a:r>
            <a:br>
              <a:rPr lang="en-US" dirty="0"/>
            </a:br>
            <a:r>
              <a:rPr lang="en-US" dirty="0"/>
              <a:t>Cover option D</a:t>
            </a:r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6" y="4581631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6" y="4959068"/>
            <a:ext cx="2692871" cy="74672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1229593"/>
            <a:ext cx="8484914" cy="331077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681605"/>
            <a:ext cx="224589" cy="276148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53" name="TextBox 15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7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ull 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6" y="0"/>
            <a:ext cx="8925873" cy="6858000"/>
          </a:xfrm>
          <a:solidFill>
            <a:schemeClr val="bg1"/>
          </a:solidFill>
        </p:spPr>
        <p:txBody>
          <a:bodyPr lIns="0" tIns="16459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 then right click image and “SEND IMAGE TO BACK”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4775200"/>
            <a:ext cx="9144000" cy="2082800"/>
          </a:xfrm>
          <a:solidFill>
            <a:schemeClr val="tx2">
              <a:alpha val="91000"/>
            </a:schemeClr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5042974"/>
            <a:ext cx="8321040" cy="1373592"/>
          </a:xfrm>
        </p:spPr>
        <p:txBody>
          <a:bodyPr lIns="0" anchor="t"/>
          <a:lstStyle>
            <a:lvl1pPr>
              <a:defRPr sz="2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Full-frame image layout  –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68580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8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ON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656122"/>
            <a:ext cx="9144000" cy="3201878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4645418"/>
            <a:ext cx="8434552" cy="1813035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6" y="-1"/>
            <a:ext cx="8925873" cy="3656013"/>
          </a:xfrm>
          <a:solidFill>
            <a:schemeClr val="bg1"/>
          </a:solidFill>
        </p:spPr>
        <p:txBody>
          <a:bodyPr lIns="0"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807284"/>
            <a:ext cx="8674100" cy="787098"/>
          </a:xfrm>
        </p:spPr>
        <p:txBody>
          <a:bodyPr lIns="0"/>
          <a:lstStyle>
            <a:lvl1pPr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one image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68580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W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3656122"/>
            <a:ext cx="9144000" cy="3201878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0"/>
            <a:ext cx="4480560" cy="3663950"/>
          </a:xfrm>
          <a:solidFill>
            <a:schemeClr val="bg1">
              <a:lumMod val="7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4682525" y="0"/>
            <a:ext cx="4480560" cy="3663950"/>
          </a:xfrm>
          <a:solidFill>
            <a:schemeClr val="bg1">
              <a:lumMod val="8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807284"/>
            <a:ext cx="8674100" cy="787098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TWO images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4645418"/>
            <a:ext cx="8434552" cy="1813035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68580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3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3656122"/>
            <a:ext cx="9144000" cy="3201878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0"/>
            <a:ext cx="2990088" cy="367364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194237" y="0"/>
            <a:ext cx="2990088" cy="367364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186112" y="0"/>
            <a:ext cx="2957888" cy="367364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4645418"/>
            <a:ext cx="8434552" cy="1813035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807284"/>
            <a:ext cx="8674100" cy="787098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Three images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68580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9144000" cy="6858000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654175"/>
            <a:ext cx="2240280" cy="223828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654175"/>
            <a:ext cx="2240280" cy="223828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654175"/>
            <a:ext cx="2240280" cy="223828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654175"/>
            <a:ext cx="2240280" cy="223828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4645418"/>
            <a:ext cx="8434552" cy="1813035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four images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3931763"/>
            <a:ext cx="2238469" cy="477837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4" y="3931763"/>
            <a:ext cx="2238469" cy="477837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3" y="3931763"/>
            <a:ext cx="2238469" cy="477837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1" y="3931763"/>
            <a:ext cx="2238469" cy="477837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3"/>
          </p:nvPr>
        </p:nvSpPr>
        <p:spPr>
          <a:xfrm>
            <a:off x="0" y="-1"/>
            <a:ext cx="228600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68580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5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TITLE AND CONTENT 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50"/>
            <a:ext cx="8372901" cy="499714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2148350" y="14455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699995"/>
            <a:ext cx="4023360" cy="4422775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00588" y="1685707"/>
            <a:ext cx="4023360" cy="4422775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Two-column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</p:spTree>
    <p:extLst>
      <p:ext uri="{BB962C8B-B14F-4D97-AF65-F5344CB8AC3E}">
        <p14:creationId xmlns:p14="http://schemas.microsoft.com/office/powerpoint/2010/main" val="340757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 w/boxed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0895" y="2263770"/>
            <a:ext cx="4114800" cy="383588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2263770"/>
            <a:ext cx="4114800" cy="383588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714875" y="1684229"/>
            <a:ext cx="4114800" cy="62099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  <a:noFill/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0895" y="1684229"/>
            <a:ext cx="4114800" cy="62099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Two-column CONTENT slide</a:t>
            </a:r>
            <a:br>
              <a:rPr lang="en-US" dirty="0"/>
            </a:br>
            <a:r>
              <a:rPr lang="en-US" dirty="0"/>
              <a:t>with box treatment</a:t>
            </a:r>
          </a:p>
        </p:txBody>
      </p:sp>
    </p:spTree>
    <p:extLst>
      <p:ext uri="{BB962C8B-B14F-4D97-AF65-F5344CB8AC3E}">
        <p14:creationId xmlns:p14="http://schemas.microsoft.com/office/powerpoint/2010/main" val="342340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03575" y="1699995"/>
            <a:ext cx="4319750" cy="2249430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699995"/>
            <a:ext cx="3729481" cy="22860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95679" y="4080588"/>
            <a:ext cx="3729481" cy="22860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IMAGES – VERTICAL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503575" y="4066957"/>
            <a:ext cx="4319750" cy="2249430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5309" y="1731527"/>
            <a:ext cx="5814912" cy="147936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89394" y="1720414"/>
            <a:ext cx="2023746" cy="1347056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87014" y="3290408"/>
            <a:ext cx="2028507" cy="1347056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THREE IMAGES – VERTICAL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045309" y="3304768"/>
            <a:ext cx="5814912" cy="147936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7013" y="4872981"/>
            <a:ext cx="2028507" cy="1347056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045309" y="4856121"/>
            <a:ext cx="5814912" cy="147936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3998349"/>
            <a:ext cx="4114800" cy="2129163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3998349"/>
            <a:ext cx="4097585" cy="2129163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699995"/>
            <a:ext cx="4023360" cy="22860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699995"/>
            <a:ext cx="4023360" cy="22860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IMAGES – top HORIZONTAL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Botto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699995"/>
            <a:ext cx="4114800" cy="1717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1699995"/>
            <a:ext cx="4114800" cy="1717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4146" y="3437315"/>
            <a:ext cx="4023360" cy="22860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30864" y="3437315"/>
            <a:ext cx="4023360" cy="22860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IMAGES – bottom HORIZONTAL</a:t>
            </a:r>
            <a:br>
              <a:rPr lang="en-US" dirty="0"/>
            </a:br>
            <a:r>
              <a:rPr lang="en-US" dirty="0"/>
              <a:t>WITH CAPTIONS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76265" y="5735092"/>
            <a:ext cx="3995723" cy="568438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750289" y="5735092"/>
            <a:ext cx="3995723" cy="568438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457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miesen\Desktop\anlrgbpptlogo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160" y="6436886"/>
            <a:ext cx="769422" cy="27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72901" cy="82894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Headline in all caps </a:t>
            </a:r>
            <a:r>
              <a:rPr lang="en-US" dirty="0" err="1"/>
              <a:t>28pt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preferred as one or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9995"/>
            <a:ext cx="8372901" cy="4422775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6473709"/>
            <a:ext cx="457200" cy="182880"/>
          </a:xfrm>
          <a:prstGeom prst="rect">
            <a:avLst/>
          </a:prstGeom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0" y="-2"/>
            <a:ext cx="228600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sz="1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686" r:id="rId2"/>
    <p:sldLayoutId id="2147483687" r:id="rId3"/>
    <p:sldLayoutId id="2147483688" r:id="rId4"/>
    <p:sldLayoutId id="2147483690" r:id="rId5"/>
    <p:sldLayoutId id="2147483774" r:id="rId6"/>
    <p:sldLayoutId id="2147483711" r:id="rId7"/>
    <p:sldLayoutId id="2147483692" r:id="rId8"/>
    <p:sldLayoutId id="2147483693" r:id="rId9"/>
    <p:sldLayoutId id="2147483709" r:id="rId10"/>
    <p:sldLayoutId id="2147483695" r:id="rId11"/>
    <p:sldLayoutId id="2147483739" r:id="rId12"/>
    <p:sldLayoutId id="2147483696" r:id="rId13"/>
    <p:sldLayoutId id="2147483689" r:id="rId14"/>
    <p:sldLayoutId id="2147483710" r:id="rId15"/>
    <p:sldLayoutId id="2147483706" r:id="rId16"/>
    <p:sldLayoutId id="2147483704" r:id="rId17"/>
    <p:sldLayoutId id="2147483769" r:id="rId18"/>
    <p:sldLayoutId id="2147483770" r:id="rId19"/>
    <p:sldLayoutId id="2147483771" r:id="rId20"/>
    <p:sldLayoutId id="2147483772" r:id="rId21"/>
    <p:sldLayoutId id="2147483761" r:id="rId22"/>
    <p:sldLayoutId id="2147483762" r:id="rId23"/>
    <p:sldLayoutId id="2147483763" r:id="rId24"/>
    <p:sldLayoutId id="2147483765" r:id="rId25"/>
    <p:sldLayoutId id="2147483766" r:id="rId2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ct val="95000"/>
        </a:lnSpc>
        <a:spcBef>
          <a:spcPct val="0"/>
        </a:spcBef>
        <a:buNone/>
        <a:defRPr sz="2800" b="1" i="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ts val="600"/>
        </a:spcBef>
        <a:spcAft>
          <a:spcPts val="0"/>
        </a:spcAft>
        <a:buFont typeface="Wingdings" pitchFamily="2" charset="2"/>
        <a:buChar char="§"/>
        <a:defRPr sz="1800" kern="1200" baseline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20700" indent="-236538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803275" indent="-187325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087438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gif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/>
          <p:cNvSpPr>
            <a:spLocks noGrp="1"/>
          </p:cNvSpPr>
          <p:nvPr>
            <p:ph type="title"/>
          </p:nvPr>
        </p:nvSpPr>
        <p:spPr>
          <a:xfrm>
            <a:off x="239282" y="1689100"/>
            <a:ext cx="5078436" cy="27066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Braid DB: A from-scratch provenance system for AI-driven science</a:t>
            </a:r>
            <a:endParaRPr lang="en-US" sz="2000" dirty="0">
              <a:latin typeface="+mn-lt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drhgfdjhngngfmhgmghmghjmghfmf</a:t>
            </a:r>
            <a:endParaRPr lang="en-US" dirty="0"/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7"/>
          </p:nvPr>
        </p:nvSpPr>
        <p:spPr>
          <a:xfrm>
            <a:off x="468732" y="4504129"/>
            <a:ext cx="4586845" cy="1110951"/>
          </a:xfrm>
        </p:spPr>
        <p:txBody>
          <a:bodyPr anchor="t" anchorCtr="0">
            <a:noAutofit/>
          </a:bodyPr>
          <a:lstStyle/>
          <a:p>
            <a:r>
              <a:rPr lang="en-US" sz="1600" dirty="0"/>
              <a:t>Justin m wozniak</a:t>
            </a:r>
            <a:br>
              <a:rPr lang="en-US" dirty="0"/>
            </a:br>
            <a:r>
              <a:rPr lang="en-US" dirty="0"/>
              <a:t>and the BRAID TEAM</a:t>
            </a:r>
          </a:p>
          <a:p>
            <a:endParaRPr lang="en-US" dirty="0"/>
          </a:p>
          <a:p>
            <a:r>
              <a:rPr lang="en-US" dirty="0"/>
              <a:t>Data science &amp; Learning</a:t>
            </a:r>
            <a:br>
              <a:rPr lang="en-US" dirty="0"/>
            </a:br>
            <a:r>
              <a:rPr lang="en-US" dirty="0"/>
              <a:t>Argonne National Laboratory</a:t>
            </a:r>
          </a:p>
          <a:p>
            <a:endParaRPr lang="en-US" dirty="0"/>
          </a:p>
        </p:txBody>
      </p:sp>
      <p:sp>
        <p:nvSpPr>
          <p:cNvPr id="50" name="Text Placeholder 49"/>
          <p:cNvSpPr>
            <a:spLocks noGrp="1"/>
          </p:cNvSpPr>
          <p:nvPr>
            <p:ph type="body" sz="quarter" idx="19"/>
          </p:nvPr>
        </p:nvSpPr>
        <p:spPr>
          <a:xfrm>
            <a:off x="256256" y="6342589"/>
            <a:ext cx="6604418" cy="515411"/>
          </a:xfrm>
        </p:spPr>
        <p:txBody>
          <a:bodyPr/>
          <a:lstStyle/>
          <a:p>
            <a:pPr algn="just"/>
            <a:r>
              <a:rPr lang="en-US" dirty="0"/>
              <a:t>12th JLESC Workshop</a:t>
            </a:r>
          </a:p>
          <a:p>
            <a:r>
              <a:rPr lang="en-US" dirty="0"/>
              <a:t>February 25, 2021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27"/>
          </p:nvPr>
        </p:nvSpPr>
        <p:spPr>
          <a:xfrm>
            <a:off x="431799" y="730250"/>
            <a:ext cx="8513234" cy="393700"/>
          </a:xfrm>
        </p:spPr>
        <p:txBody>
          <a:bodyPr>
            <a:normAutofit/>
          </a:bodyPr>
          <a:lstStyle/>
          <a:p>
            <a:r>
              <a:rPr lang="en-US" dirty="0"/>
              <a:t>TRACKABLE PREDICTIONS in machine-controlled experiments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6"/>
          </p:nvPr>
        </p:nvSpPr>
        <p:spPr>
          <a:xfrm>
            <a:off x="5347855" y="1689100"/>
            <a:ext cx="3796145" cy="2706624"/>
          </a:xfrm>
        </p:spPr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3042452" y="5605277"/>
            <a:ext cx="2692871" cy="914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69900" y="5303520"/>
            <a:ext cx="2692871" cy="57126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3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2201F009-83BB-424D-BAA7-B5F6AF391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407" y="1890895"/>
            <a:ext cx="2283825" cy="228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53D0-DA1C-4ACE-AE25-09F72EA1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QuestionS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C228-886F-4306-80BC-CE15DBE59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Thanks to the organizers</a:t>
            </a:r>
          </a:p>
          <a:p>
            <a:endParaRPr lang="en-US" dirty="0"/>
          </a:p>
          <a:p>
            <a:r>
              <a:rPr lang="en-US" dirty="0"/>
              <a:t>Braid-DB software and tests available at:</a:t>
            </a:r>
            <a:br>
              <a:rPr lang="en-US" dirty="0"/>
            </a:br>
            <a:r>
              <a:rPr lang="en-US" dirty="0"/>
              <a:t>https://github.com/ANL-Braid/DB</a:t>
            </a:r>
          </a:p>
          <a:p>
            <a:endParaRPr lang="en-US" dirty="0"/>
          </a:p>
          <a:p>
            <a:r>
              <a:rPr lang="en-US" dirty="0"/>
              <a:t>Collaboration ideas:</a:t>
            </a:r>
          </a:p>
          <a:p>
            <a:pPr lvl="1"/>
            <a:r>
              <a:rPr lang="en-US" dirty="0"/>
              <a:t>Integration with workflow systems (currently totally independent)</a:t>
            </a:r>
          </a:p>
          <a:p>
            <a:pPr lvl="1"/>
            <a:r>
              <a:rPr lang="en-US" dirty="0"/>
              <a:t>Other experimental science applications</a:t>
            </a:r>
          </a:p>
          <a:p>
            <a:pPr lvl="1"/>
            <a:r>
              <a:rPr lang="en-US" dirty="0"/>
              <a:t>Other underlying versioned databases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08323-0187-454B-A29A-38F6083A33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3FF9F-7992-4009-BDC2-788EEA647B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5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A8480-CF62-441D-BC98-6E99315BE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Braid 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DD66F-53B0-4DD6-9118-11E9F09E6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668462"/>
            <a:ext cx="6166833" cy="5089525"/>
          </a:xfrm>
        </p:spPr>
        <p:txBody>
          <a:bodyPr/>
          <a:lstStyle/>
          <a:p>
            <a:r>
              <a:rPr lang="en-US" dirty="0"/>
              <a:t>Next-generation scientific instruments collect data at unprecedented rates: multi-GB/s and 100+ TB/day</a:t>
            </a:r>
          </a:p>
          <a:p>
            <a:r>
              <a:rPr lang="en-US" dirty="0"/>
              <a:t>Need automation via machine learning methods to enable online steering, but learning from online streams needs advanced data management techniques</a:t>
            </a:r>
          </a:p>
          <a:p>
            <a:r>
              <a:rPr lang="en-US" dirty="0"/>
              <a:t>Need to develop new methods to enable policy-driven automation of the flows used to collect, analyze, organize, and learn from data</a:t>
            </a:r>
          </a:p>
          <a:p>
            <a:pPr lvl="1"/>
            <a:r>
              <a:rPr lang="en-US" dirty="0"/>
              <a:t>Orchestrate data flows using modular and </a:t>
            </a:r>
            <a:r>
              <a:rPr lang="en-US" dirty="0" err="1"/>
              <a:t>repurposable</a:t>
            </a:r>
            <a:r>
              <a:rPr lang="en-US" dirty="0"/>
              <a:t> actions; integrate with HPC resources</a:t>
            </a:r>
          </a:p>
          <a:p>
            <a:pPr lvl="1"/>
            <a:r>
              <a:rPr lang="en-US" dirty="0"/>
              <a:t>Enforce data policies, i.e., data capture quality and performance</a:t>
            </a:r>
          </a:p>
          <a:p>
            <a:pPr lvl="1"/>
            <a:r>
              <a:rPr lang="en-US" dirty="0"/>
              <a:t>Make automatic decisions interpretable, to understand progress and policy adherence </a:t>
            </a:r>
            <a:r>
              <a:rPr lang="en-US" b="1" dirty="0"/>
              <a:t>(this talk)</a:t>
            </a:r>
            <a:endParaRPr lang="en-US" dirty="0"/>
          </a:p>
          <a:p>
            <a:r>
              <a:rPr lang="en-US" b="1" dirty="0"/>
              <a:t>Team: </a:t>
            </a:r>
            <a:r>
              <a:rPr lang="en-US" dirty="0"/>
              <a:t>Ian Foster (PI), </a:t>
            </a:r>
            <a:r>
              <a:rPr lang="en-US" dirty="0" err="1"/>
              <a:t>Tekin</a:t>
            </a:r>
            <a:r>
              <a:rPr lang="en-US" dirty="0"/>
              <a:t> </a:t>
            </a:r>
            <a:r>
              <a:rPr lang="en-US" dirty="0" err="1"/>
              <a:t>Bicer</a:t>
            </a:r>
            <a:r>
              <a:rPr lang="en-US" dirty="0"/>
              <a:t>, Ben Blaiszik, </a:t>
            </a:r>
            <a:br>
              <a:rPr lang="en-US" dirty="0"/>
            </a:br>
            <a:r>
              <a:rPr lang="en-US" dirty="0"/>
              <a:t>Kyle Chard, Ryan Chard, Raj </a:t>
            </a:r>
            <a:r>
              <a:rPr lang="en-US" dirty="0" err="1"/>
              <a:t>Kettimuthu</a:t>
            </a:r>
            <a:r>
              <a:rPr lang="en-US" dirty="0"/>
              <a:t>, </a:t>
            </a:r>
            <a:r>
              <a:rPr lang="en-US" dirty="0" err="1"/>
              <a:t>Zhengchun</a:t>
            </a:r>
            <a:r>
              <a:rPr lang="en-US" dirty="0"/>
              <a:t> Liu, Bogdan Nicolae, Min Si, Justin Wozniak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5D294-0B41-414F-9DCD-61CCCC5BCC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Toward AI-enhanced, self-documenting experimental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0B8CD-C5E3-4A74-AAD6-D9F839DE98B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819FD5-1C45-4F65-A9EB-A9539D560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533" y="1685873"/>
            <a:ext cx="1710434" cy="1710434"/>
          </a:xfrm>
          <a:prstGeom prst="rect">
            <a:avLst/>
          </a:prstGeom>
        </p:spPr>
      </p:pic>
      <p:sp>
        <p:nvSpPr>
          <p:cNvPr id="10" name="Can 111">
            <a:extLst>
              <a:ext uri="{FF2B5EF4-FFF2-40B4-BE49-F238E27FC236}">
                <a16:creationId xmlns:a16="http://schemas.microsoft.com/office/drawing/2014/main" id="{2103A573-2BBD-45A7-BE17-90B741905EC6}"/>
              </a:ext>
            </a:extLst>
          </p:cNvPr>
          <p:cNvSpPr/>
          <p:nvPr/>
        </p:nvSpPr>
        <p:spPr>
          <a:xfrm>
            <a:off x="7244402" y="5306476"/>
            <a:ext cx="1174360" cy="1004465"/>
          </a:xfrm>
          <a:prstGeom prst="can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FAIR</a:t>
            </a:r>
            <a:b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Records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5699CF6-1BF8-47AB-A0F5-04BE8341A7AD}"/>
              </a:ext>
            </a:extLst>
          </p:cNvPr>
          <p:cNvSpPr/>
          <p:nvPr/>
        </p:nvSpPr>
        <p:spPr>
          <a:xfrm rot="5400000">
            <a:off x="6948427" y="4047605"/>
            <a:ext cx="1749794" cy="566670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Braid Flows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53B40B-3EA3-4193-9E06-B23EAD6F5A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91856" y="3893266"/>
            <a:ext cx="1710434" cy="765041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F28B707-62ED-4EE7-AEFA-E3F48840FE96}"/>
              </a:ext>
            </a:extLst>
          </p:cNvPr>
          <p:cNvSpPr/>
          <p:nvPr/>
        </p:nvSpPr>
        <p:spPr>
          <a:xfrm>
            <a:off x="8071971" y="3146074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Facility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645100-43E6-4675-8B00-340997021C37}"/>
              </a:ext>
            </a:extLst>
          </p:cNvPr>
          <p:cNvSpPr/>
          <p:nvPr/>
        </p:nvSpPr>
        <p:spPr>
          <a:xfrm>
            <a:off x="8158122" y="4744910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HPC</a:t>
            </a:r>
          </a:p>
        </p:txBody>
      </p:sp>
    </p:spTree>
    <p:extLst>
      <p:ext uri="{BB962C8B-B14F-4D97-AF65-F5344CB8AC3E}">
        <p14:creationId xmlns:p14="http://schemas.microsoft.com/office/powerpoint/2010/main" val="402729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Braid Provenance GOALS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Capture provenance needs of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1" y="1699995"/>
            <a:ext cx="8590546" cy="211160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prstClr val="black"/>
                </a:solidFill>
              </a:rPr>
              <a:t>Embrace automation in data analysis, retention, decision-making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prstClr val="black"/>
                </a:solidFill>
              </a:rPr>
              <a:t>Enable users to trace back to how decisions were made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prstClr val="black"/>
                </a:solidFill>
              </a:rPr>
              <a:t>Necessitates recording what went into model training, including external data, simulations, and structures of other learning and analysis activity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prstClr val="black"/>
                </a:solidFill>
              </a:rPr>
              <a:t>Envision a versioned database for ML model states with HPC interfaces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prstClr val="black"/>
                </a:solidFill>
              </a:rPr>
              <a:t>Integrate with other Braid components</a:t>
            </a:r>
          </a:p>
        </p:txBody>
      </p:sp>
      <p:pic>
        <p:nvPicPr>
          <p:cNvPr id="1026" name="Picture 2" descr="C:\cygwin\home\wozniak\mcs\slides\2020\Braid\Proven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181" y="4019130"/>
            <a:ext cx="5601903" cy="268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53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E36A-DB32-42F8-92C4-CBC77DB4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Braid provenance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404FF-6338-4E35-9F6B-AFEAD31BB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99995"/>
            <a:ext cx="8372901" cy="4773714"/>
          </a:xfrm>
        </p:spPr>
        <p:txBody>
          <a:bodyPr/>
          <a:lstStyle/>
          <a:p>
            <a:r>
              <a:rPr lang="en-US" dirty="0"/>
              <a:t>Embrace automation in how and when to analyze and retain data, and when to alter experimental configuration</a:t>
            </a:r>
          </a:p>
          <a:p>
            <a:r>
              <a:rPr lang="en-US" dirty="0"/>
              <a:t>Automate also the record-keeping so that humans and/or machines can recover how a particular result was obtained</a:t>
            </a:r>
          </a:p>
          <a:p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failures</a:t>
            </a:r>
            <a:r>
              <a:rPr lang="fr-FR" dirty="0"/>
              <a:t> </a:t>
            </a:r>
            <a:r>
              <a:rPr lang="fr-FR" dirty="0" err="1"/>
              <a:t>occur</a:t>
            </a:r>
            <a:r>
              <a:rPr lang="fr-FR" dirty="0"/>
              <a:t>, diagnose causes, enable </a:t>
            </a:r>
            <a:r>
              <a:rPr lang="fr-FR" dirty="0" err="1"/>
              <a:t>rapid</a:t>
            </a:r>
            <a:r>
              <a:rPr lang="fr-FR" dirty="0"/>
              <a:t> restart</a:t>
            </a:r>
          </a:p>
          <a:p>
            <a:r>
              <a:rPr lang="en-US" dirty="0"/>
              <a:t>Develop recursive and versioned provenance structures:</a:t>
            </a:r>
          </a:p>
          <a:p>
            <a:pPr lvl="1"/>
            <a:r>
              <a:rPr lang="en-US" dirty="0"/>
              <a:t>Models may be constructed via other models (estimates, surrogates)</a:t>
            </a:r>
          </a:p>
          <a:p>
            <a:pPr lvl="1"/>
            <a:r>
              <a:rPr lang="en-US" dirty="0"/>
              <a:t>Models are constantly updated (track past decisions and allow updates)</a:t>
            </a:r>
          </a:p>
          <a:p>
            <a:r>
              <a:rPr lang="en-US" dirty="0"/>
              <a:t>Enable runs at scale: CANDLE reference example:</a:t>
            </a:r>
          </a:p>
          <a:p>
            <a:pPr lvl="1"/>
            <a:r>
              <a:rPr lang="en-US" dirty="0"/>
              <a:t>One training epoch is completed per node every five minutes. </a:t>
            </a:r>
          </a:p>
          <a:p>
            <a:pPr lvl="1"/>
            <a:r>
              <a:rPr lang="en-US" dirty="0"/>
              <a:t>On an </a:t>
            </a:r>
            <a:r>
              <a:rPr lang="en-US" dirty="0" err="1"/>
              <a:t>exascale</a:t>
            </a:r>
            <a:r>
              <a:rPr lang="en-US" dirty="0"/>
              <a:t> system of 10K nodes, that is 33 records/second</a:t>
            </a:r>
          </a:p>
          <a:p>
            <a:pPr lvl="1"/>
            <a:r>
              <a:rPr lang="en-US" dirty="0"/>
              <a:t>Ensure capacity for a week’s worth of experimental data collection</a:t>
            </a:r>
          </a:p>
          <a:p>
            <a:r>
              <a:rPr lang="en-US" dirty="0"/>
              <a:t>Be comprehensive: capture data transformations through to publication</a:t>
            </a:r>
          </a:p>
          <a:p>
            <a:r>
              <a:rPr lang="en-US" dirty="0"/>
              <a:t>Build toward defensible automated </a:t>
            </a:r>
            <a:r>
              <a:rPr lang="en-US" i="1" dirty="0"/>
              <a:t>statements</a:t>
            </a:r>
            <a:r>
              <a:rPr lang="en-US" dirty="0"/>
              <a:t>: tools for AI science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9F269-869E-4FC6-8D55-7710FC2FCC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Accelerate interpretable ML-driven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7A2CA-4E7A-43B1-A899-D925FD4FB2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3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2C5B-BC36-46E0-9C0F-FA561B73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BRAID-DB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29137-5BDA-422A-9E12-98DCF4FC9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Approach: mix and match concepts from the provenance literature with popular version control concepts to provide a robust and usable solution</a:t>
            </a:r>
          </a:p>
          <a:p>
            <a:endParaRPr lang="en-US" dirty="0"/>
          </a:p>
          <a:p>
            <a:r>
              <a:rPr lang="en-US" dirty="0"/>
              <a:t>Developing small SQL database with high-level Python API</a:t>
            </a:r>
          </a:p>
          <a:p>
            <a:endParaRPr lang="en-US" dirty="0"/>
          </a:p>
          <a:p>
            <a:r>
              <a:rPr lang="en-US" dirty="0"/>
              <a:t>Braid data types:</a:t>
            </a:r>
          </a:p>
          <a:p>
            <a:pPr lvl="1"/>
            <a:r>
              <a:rPr lang="en-US" dirty="0"/>
              <a:t>Facts: External, static data.  E.g., reference data, software</a:t>
            </a:r>
          </a:p>
          <a:p>
            <a:pPr lvl="1"/>
            <a:r>
              <a:rPr lang="en-US" dirty="0"/>
              <a:t>Records: Data produced by Braid-visible processes</a:t>
            </a:r>
          </a:p>
          <a:p>
            <a:pPr lvl="1"/>
            <a:r>
              <a:rPr lang="en-US" dirty="0"/>
              <a:t>Models: Versioned objects that depend on Facts, Records, and other Models</a:t>
            </a:r>
          </a:p>
          <a:p>
            <a:pPr lvl="1"/>
            <a:r>
              <a:rPr lang="en-US" dirty="0"/>
              <a:t>Statements: Externally visible inferences and predictions</a:t>
            </a:r>
          </a:p>
          <a:p>
            <a:pPr lvl="1"/>
            <a:endParaRPr lang="en-US" dirty="0"/>
          </a:p>
          <a:p>
            <a:r>
              <a:rPr lang="en-US" dirty="0"/>
              <a:t>Plan to keep core data structures simple, while offering interfaces and interoperation for local, wide area, and HPC infrastructures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87E16-4B76-4F3D-8AAC-6A7299DCB5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CD26B-7CDA-4A2E-B760-1FBCDB6C65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3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41F032C-C5DC-4850-9360-D91BDA89E422}"/>
              </a:ext>
            </a:extLst>
          </p:cNvPr>
          <p:cNvSpPr/>
          <p:nvPr/>
        </p:nvSpPr>
        <p:spPr>
          <a:xfrm>
            <a:off x="457201" y="3642540"/>
            <a:ext cx="2330388" cy="821081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A75B4-866C-488A-A5B4-1C901C51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Braid provenance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E5FFC-2AE0-45F6-8507-2F2AE65BD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99996"/>
            <a:ext cx="8372901" cy="1646372"/>
          </a:xfrm>
        </p:spPr>
        <p:txBody>
          <a:bodyPr/>
          <a:lstStyle/>
          <a:p>
            <a:r>
              <a:rPr lang="en-US" dirty="0"/>
              <a:t>Simple client/server model for initial evaluation and requirements testing</a:t>
            </a:r>
          </a:p>
          <a:p>
            <a:r>
              <a:rPr lang="en-US" dirty="0"/>
              <a:t>Usable on one site at a time with import/merge tools for multi-site cases</a:t>
            </a:r>
          </a:p>
          <a:p>
            <a:r>
              <a:rPr lang="en-US" dirty="0"/>
              <a:t>Abstraction over Postgres/SQLite as needed for site restrictions</a:t>
            </a:r>
          </a:p>
          <a:p>
            <a:r>
              <a:rPr lang="en-US" dirty="0"/>
              <a:t>Provide API that can be integrated into workflow frameworks or called directly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C20A0-DBED-4B8A-A26C-DDFBDC0E1D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Prototype Python/SQL implementation for initial tests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32A66-D3E8-4A95-847E-C49714F0A8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27C061-530B-4EDD-BEF5-488549CA3DF6}"/>
              </a:ext>
            </a:extLst>
          </p:cNvPr>
          <p:cNvSpPr/>
          <p:nvPr/>
        </p:nvSpPr>
        <p:spPr>
          <a:xfrm>
            <a:off x="457200" y="3429000"/>
            <a:ext cx="8372900" cy="499715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Applications and/or workflow systems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0183BE-7E77-4B5A-84A7-0901AFC6B53E}"/>
              </a:ext>
            </a:extLst>
          </p:cNvPr>
          <p:cNvSpPr/>
          <p:nvPr/>
        </p:nvSpPr>
        <p:spPr>
          <a:xfrm>
            <a:off x="457200" y="4564559"/>
            <a:ext cx="8372900" cy="499715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Recursive, versioned model record structures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9C00DD1-FDD2-4761-A30D-4D8A98AFCFEB}"/>
              </a:ext>
            </a:extLst>
          </p:cNvPr>
          <p:cNvSpPr/>
          <p:nvPr/>
        </p:nvSpPr>
        <p:spPr>
          <a:xfrm>
            <a:off x="457200" y="5146907"/>
            <a:ext cx="8372900" cy="499715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storage model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162E1CB-D3F9-4EFE-927B-9A0F82D0B0FB}"/>
              </a:ext>
            </a:extLst>
          </p:cNvPr>
          <p:cNvSpPr/>
          <p:nvPr/>
        </p:nvSpPr>
        <p:spPr>
          <a:xfrm>
            <a:off x="2851951" y="3972900"/>
            <a:ext cx="2982897" cy="499715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Optional HPC cache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682F49-F9E9-46DA-BFC9-B4C432C2DFAB}"/>
              </a:ext>
            </a:extLst>
          </p:cNvPr>
          <p:cNvSpPr/>
          <p:nvPr/>
        </p:nvSpPr>
        <p:spPr>
          <a:xfrm>
            <a:off x="457200" y="5737056"/>
            <a:ext cx="2791438" cy="499715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78FB42-EF18-4031-900E-44B759BE7E20}"/>
              </a:ext>
            </a:extLst>
          </p:cNvPr>
          <p:cNvSpPr/>
          <p:nvPr/>
        </p:nvSpPr>
        <p:spPr>
          <a:xfrm>
            <a:off x="-905522" y="1699995"/>
            <a:ext cx="585926" cy="581566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40D358-081F-4811-BF45-8E06CD5D6DCB}"/>
              </a:ext>
            </a:extLst>
          </p:cNvPr>
          <p:cNvSpPr/>
          <p:nvPr/>
        </p:nvSpPr>
        <p:spPr>
          <a:xfrm>
            <a:off x="490538" y="3835629"/>
            <a:ext cx="2262187" cy="36756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0DBAC30-1094-4D16-9F6E-0D8B79865014}"/>
              </a:ext>
            </a:extLst>
          </p:cNvPr>
          <p:cNvSpPr/>
          <p:nvPr/>
        </p:nvSpPr>
        <p:spPr>
          <a:xfrm>
            <a:off x="5899211" y="3972899"/>
            <a:ext cx="2930890" cy="499715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Import/merge tools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A08E232-1CA0-4A96-B318-37B12FFF087D}"/>
              </a:ext>
            </a:extLst>
          </p:cNvPr>
          <p:cNvSpPr/>
          <p:nvPr/>
        </p:nvSpPr>
        <p:spPr>
          <a:xfrm>
            <a:off x="3353531" y="5748009"/>
            <a:ext cx="2580237" cy="499715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SQLite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33CE98-5CFD-4DE9-9EC6-DD8CF898B17C}"/>
              </a:ext>
            </a:extLst>
          </p:cNvPr>
          <p:cNvSpPr/>
          <p:nvPr/>
        </p:nvSpPr>
        <p:spPr>
          <a:xfrm>
            <a:off x="6038661" y="5748009"/>
            <a:ext cx="2791439" cy="499715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Other?</a:t>
            </a:r>
          </a:p>
        </p:txBody>
      </p:sp>
    </p:spTree>
    <p:extLst>
      <p:ext uri="{BB962C8B-B14F-4D97-AF65-F5344CB8AC3E}">
        <p14:creationId xmlns:p14="http://schemas.microsoft.com/office/powerpoint/2010/main" val="184489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PROVENANCE Subproject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9994"/>
            <a:ext cx="8372901" cy="4758557"/>
          </a:xfrm>
        </p:spPr>
        <p:txBody>
          <a:bodyPr/>
          <a:lstStyle/>
          <a:p>
            <a:r>
              <a:rPr lang="en-US" dirty="0"/>
              <a:t>Survey about 3 “key apps” for use cases and requirements</a:t>
            </a:r>
          </a:p>
          <a:p>
            <a:endParaRPr lang="en-US" dirty="0"/>
          </a:p>
          <a:p>
            <a:r>
              <a:rPr lang="en-US" dirty="0"/>
              <a:t>Sketch Python data structure, persistent format, and APIs</a:t>
            </a:r>
          </a:p>
          <a:p>
            <a:endParaRPr lang="en-US" dirty="0"/>
          </a:p>
          <a:p>
            <a:r>
              <a:rPr lang="en-US" dirty="0"/>
              <a:t>Construct synthetic “Mascot” app to flex data structures and performance</a:t>
            </a:r>
          </a:p>
          <a:p>
            <a:endParaRPr lang="en-US" dirty="0"/>
          </a:p>
          <a:p>
            <a:r>
              <a:rPr lang="en-US" dirty="0"/>
              <a:t>Iterate to maintain compatibility with other Braid products and FAIR conventions</a:t>
            </a:r>
          </a:p>
          <a:p>
            <a:endParaRPr lang="en-US" dirty="0"/>
          </a:p>
          <a:p>
            <a:r>
              <a:rPr lang="en-US" dirty="0"/>
              <a:t>Investigate efficient representations of versioned ML state </a:t>
            </a:r>
          </a:p>
          <a:p>
            <a:endParaRPr lang="en-US" dirty="0"/>
          </a:p>
          <a:p>
            <a:r>
              <a:rPr lang="en-US" dirty="0"/>
              <a:t>Achieve target performance metrics (33 records/second, 20M records/week)</a:t>
            </a:r>
          </a:p>
          <a:p>
            <a:endParaRPr lang="en-US" dirty="0"/>
          </a:p>
          <a:p>
            <a:r>
              <a:rPr lang="en-US" dirty="0"/>
              <a:t>Circle back to key apps for validation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7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EA69-0B57-4559-9AEF-A1A534DF9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969B1-19ED-40B9-8DA9-7D89AD622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699995"/>
            <a:ext cx="4114800" cy="461031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200" b="1" dirty="0"/>
              <a:t>SLAC FPGA workflow 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Goal: Perform data reduction at the edge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Scientist configures experiment parameters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Workflow launches simulations with experiment parameters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Complete simulations by time experiment data collection is complete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Train model on simulation and experiment data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Run model on an FPGA to perform data reduction in production</a:t>
            </a:r>
          </a:p>
          <a:p>
            <a:pPr>
              <a:spcBef>
                <a:spcPts val="0"/>
              </a:spcBef>
            </a:pPr>
            <a:endParaRPr lang="en-US" sz="12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/>
              <a:t>BraggNN</a:t>
            </a:r>
            <a:r>
              <a:rPr lang="en-US" sz="1200" b="1" dirty="0"/>
              <a:t> workflow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Goal: Improve peak finding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Train model to represent Bragg peaks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APS collects raw scattering data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Run peak finding on raw data, label peaks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Train model on peaks to represent raw data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Reproduce and save peak locations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/>
              <a:t>SSX workflow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Goal: Track the provenance of SSX crystal structures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Structures can come from multiple experiments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Analysis is performed on the input data using these configs to create </a:t>
            </a:r>
            <a:r>
              <a:rPr lang="en-US" sz="1200" i="1" dirty="0"/>
              <a:t>int</a:t>
            </a:r>
            <a:r>
              <a:rPr lang="en-US" sz="1200" dirty="0"/>
              <a:t> files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The </a:t>
            </a:r>
            <a:r>
              <a:rPr lang="en-US" sz="1200" i="1" dirty="0"/>
              <a:t>int </a:t>
            </a:r>
            <a:r>
              <a:rPr lang="en-US" sz="1200" dirty="0"/>
              <a:t>files are used to create a structure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Track experimental config files and derived structures</a:t>
            </a:r>
          </a:p>
          <a:p>
            <a:pPr>
              <a:spcBef>
                <a:spcPts val="0"/>
              </a:spcBef>
            </a:pPr>
            <a:endParaRPr lang="en-US" sz="1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B6AFD-760A-451E-851E-2070139D82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Initial collaborations with skeleton workflows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C3F62-099E-424C-B24C-163ABDEA7A6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100F0AF-14A1-4701-88B8-16995D570BDE}"/>
              </a:ext>
            </a:extLst>
          </p:cNvPr>
          <p:cNvSpPr txBox="1">
            <a:spLocks/>
          </p:cNvSpPr>
          <p:nvPr/>
        </p:nvSpPr>
        <p:spPr>
          <a:xfrm>
            <a:off x="4638888" y="2333625"/>
            <a:ext cx="4114800" cy="3789146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173038" indent="-173038" algn="l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80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0700" indent="-236538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3275" indent="-187325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7438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6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6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b="1" dirty="0"/>
              <a:t>CTSegNet workflow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Goal: Track the history of various U-Net-like models used for trial-and-error image segmentation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Obtain tomo scan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Perform image processing, contrast adjustment, etc.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Apply (labeling) "masks"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Run ensemble models in inference mode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Get new segmentations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Aggregate segmentation results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Re-train models and loop…​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/>
              <a:t>Samarakoon/Osborn workflow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Goals: Fit simulated crystal structure to scattering data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Obtain neutron scattering data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Train and apply auto-encoder to identify important features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Apply dimensionality reduction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Fit to data, repeat until convergence</a:t>
            </a:r>
          </a:p>
          <a:p>
            <a:pPr>
              <a:spcBef>
                <a:spcPts val="0"/>
              </a:spcBef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6533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ontent Placeholder 84"/>
          <p:cNvSpPr>
            <a:spLocks noGrp="1"/>
          </p:cNvSpPr>
          <p:nvPr>
            <p:ph idx="1"/>
          </p:nvPr>
        </p:nvSpPr>
        <p:spPr>
          <a:xfrm>
            <a:off x="337558" y="1512993"/>
            <a:ext cx="5198322" cy="26386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sz="1600" kern="0" dirty="0">
                <a:solidFill>
                  <a:srgbClr val="1B1B1B"/>
                </a:solidFill>
                <a:ea typeface="ＭＳ Ｐゴシック" charset="-128"/>
              </a:rPr>
              <a:t>Large ensemble of </a:t>
            </a:r>
            <a:r>
              <a:rPr lang="en-US" sz="1600" kern="0" dirty="0" err="1">
                <a:solidFill>
                  <a:srgbClr val="1B1B1B"/>
                </a:solidFill>
                <a:ea typeface="ＭＳ Ｐゴシック" charset="-128"/>
              </a:rPr>
              <a:t>RepastHPC</a:t>
            </a:r>
            <a:r>
              <a:rPr lang="en-US" sz="1600" kern="0" dirty="0">
                <a:solidFill>
                  <a:srgbClr val="1B1B1B"/>
                </a:solidFill>
                <a:ea typeface="ＭＳ Ｐゴシック" charset="-128"/>
              </a:rPr>
              <a:t>-based C++/MPI simulations over 10 million simulated persons, modeling COVID transmission in Chicago 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sz="1600" kern="0" dirty="0">
                <a:solidFill>
                  <a:srgbClr val="1B1B1B"/>
                </a:solidFill>
                <a:ea typeface="ＭＳ Ｐゴシック" charset="-128"/>
              </a:rPr>
              <a:t>R-based ML libraries (+MKL) propose and evaluate simulation parameters, also using parallel resources, fitting against real-world data reports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sz="1600" kern="0" dirty="0">
                <a:solidFill>
                  <a:srgbClr val="1B1B1B"/>
                </a:solidFill>
                <a:ea typeface="ＭＳ Ｐゴシック" charset="-128"/>
              </a:rPr>
              <a:t>Python-based DB API posts results to Postgres for real-time human monitoring from remote sites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sz="1600" kern="0" dirty="0">
                <a:solidFill>
                  <a:srgbClr val="1B1B1B"/>
                </a:solidFill>
                <a:ea typeface="ＭＳ Ｐゴシック" charset="-128"/>
              </a:rPr>
              <a:t>Transforms Theta into a data pipeline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34443" cy="828948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RELATED EXAMPLE: MONITORING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ML-driven workflows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ML-driven parameter fitting monitored by DB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4965042" y="3487196"/>
            <a:ext cx="1215128" cy="1256937"/>
            <a:chOff x="863065" y="3200017"/>
            <a:chExt cx="1933008" cy="1738987"/>
          </a:xfrm>
        </p:grpSpPr>
        <p:sp>
          <p:nvSpPr>
            <p:cNvPr id="45" name="Rectangle 44"/>
            <p:cNvSpPr/>
            <p:nvPr/>
          </p:nvSpPr>
          <p:spPr>
            <a:xfrm>
              <a:off x="1181877" y="3508310"/>
              <a:ext cx="1614196" cy="1430694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29477" y="3355910"/>
              <a:ext cx="1614196" cy="1430694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63065" y="3200017"/>
              <a:ext cx="1614196" cy="1430693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Swift/T control process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516353" y="3689706"/>
            <a:ext cx="2588630" cy="1447516"/>
            <a:chOff x="3200400" y="3200400"/>
            <a:chExt cx="3581400" cy="3200400"/>
          </a:xfrm>
        </p:grpSpPr>
        <p:sp>
          <p:nvSpPr>
            <p:cNvPr id="66" name="Rectangle 65"/>
            <p:cNvSpPr/>
            <p:nvPr/>
          </p:nvSpPr>
          <p:spPr>
            <a:xfrm>
              <a:off x="3200400" y="3200400"/>
              <a:ext cx="3581400" cy="320040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7" name="Picture 2" descr="C:\cygwin\home\justin\ATPESC_2013-08-06\part11-swift-py-r\slides\python-powered-h-50x6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226" y="5114037"/>
              <a:ext cx="749559" cy="974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3" descr="C:\cygwin\home\justin\ATPESC_2013-08-06\part11-swift-py-r\slides\Rlogo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275" y="5221293"/>
              <a:ext cx="1004548" cy="759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Rounded Rectangle 68"/>
            <p:cNvSpPr/>
            <p:nvPr/>
          </p:nvSpPr>
          <p:spPr>
            <a:xfrm>
              <a:off x="3431332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4363275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C++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367823" y="4019647"/>
              <a:ext cx="1237863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Fortran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406198" y="3579550"/>
            <a:ext cx="2588630" cy="1405943"/>
            <a:chOff x="3200400" y="3200400"/>
            <a:chExt cx="3581400" cy="3200400"/>
          </a:xfrm>
        </p:grpSpPr>
        <p:sp>
          <p:nvSpPr>
            <p:cNvPr id="59" name="Rectangle 58"/>
            <p:cNvSpPr/>
            <p:nvPr/>
          </p:nvSpPr>
          <p:spPr>
            <a:xfrm>
              <a:off x="3200400" y="3200400"/>
              <a:ext cx="3581400" cy="320040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0" name="Picture 2" descr="C:\cygwin\home\justin\ATPESC_2013-08-06\part11-swift-py-r\slides\python-powered-h-50x6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226" y="5114037"/>
              <a:ext cx="749559" cy="974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3" descr="C:\cygwin\home\justin\ATPESC_2013-08-06\part11-swift-py-r\slides\Rlogo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275" y="5221293"/>
              <a:ext cx="1004548" cy="759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Rounded Rectangle 61"/>
            <p:cNvSpPr/>
            <p:nvPr/>
          </p:nvSpPr>
          <p:spPr>
            <a:xfrm>
              <a:off x="3431332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363275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C++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367823" y="4019647"/>
              <a:ext cx="1237863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Fortran</a:t>
              </a:r>
            </a:p>
          </p:txBody>
        </p:sp>
        <p:pic>
          <p:nvPicPr>
            <p:cNvPr id="65" name="Picture 4" descr="C:\Users\justin\Desktop\tcllogo-tr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1563" y="4469288"/>
              <a:ext cx="814096" cy="119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Rectangle 51"/>
          <p:cNvSpPr/>
          <p:nvPr/>
        </p:nvSpPr>
        <p:spPr>
          <a:xfrm>
            <a:off x="6296044" y="3469396"/>
            <a:ext cx="2588630" cy="1382093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567936" y="4012486"/>
            <a:ext cx="622449" cy="526643"/>
          </a:xfrm>
          <a:prstGeom prst="roundRect">
            <a:avLst/>
          </a:prstGeom>
          <a:solidFill>
            <a:srgbClr val="A6C4DE"/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C++</a:t>
            </a:r>
          </a:p>
        </p:txBody>
      </p:sp>
      <p:cxnSp>
        <p:nvCxnSpPr>
          <p:cNvPr id="73" name="Straight Arrow Connector 72"/>
          <p:cNvCxnSpPr>
            <a:cxnSpLocks/>
          </p:cNvCxnSpPr>
          <p:nvPr/>
        </p:nvCxnSpPr>
        <p:spPr>
          <a:xfrm>
            <a:off x="5882311" y="4075148"/>
            <a:ext cx="523888" cy="12364"/>
          </a:xfrm>
          <a:prstGeom prst="straightConnector1">
            <a:avLst/>
          </a:prstGeom>
          <a:noFill/>
          <a:ln w="25400" cap="flat" cmpd="sng" algn="ctr">
            <a:solidFill>
              <a:srgbClr val="A6C4DE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4" name="Straight Arrow Connector 73"/>
          <p:cNvCxnSpPr>
            <a:cxnSpLocks/>
          </p:cNvCxnSpPr>
          <p:nvPr/>
        </p:nvCxnSpPr>
        <p:spPr>
          <a:xfrm>
            <a:off x="5882311" y="4281972"/>
            <a:ext cx="523889" cy="0"/>
          </a:xfrm>
          <a:prstGeom prst="straightConnector1">
            <a:avLst/>
          </a:prstGeom>
          <a:noFill/>
          <a:ln w="25400" cap="flat" cmpd="sng" algn="ctr">
            <a:solidFill>
              <a:srgbClr val="A6C4DE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grpSp>
        <p:nvGrpSpPr>
          <p:cNvPr id="75" name="Group 74"/>
          <p:cNvGrpSpPr/>
          <p:nvPr/>
        </p:nvGrpSpPr>
        <p:grpSpPr>
          <a:xfrm>
            <a:off x="5846842" y="4383127"/>
            <a:ext cx="837922" cy="522979"/>
            <a:chOff x="5181926" y="5559107"/>
            <a:chExt cx="745191" cy="522978"/>
          </a:xfrm>
        </p:grpSpPr>
        <p:sp>
          <p:nvSpPr>
            <p:cNvPr id="76" name="Oval 75"/>
            <p:cNvSpPr/>
            <p:nvPr/>
          </p:nvSpPr>
          <p:spPr bwMode="auto">
            <a:xfrm>
              <a:off x="5213470" y="5559107"/>
              <a:ext cx="447364" cy="522978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charset="0"/>
                <a:ea typeface="MS PGothic" pitchFamily="34" charset="-128"/>
                <a:cs typeface="MS PGothic" pitchFamily="34" charset="-128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181926" y="5620679"/>
              <a:ext cx="745191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 charset="0"/>
                  <a:ea typeface="MS PGothic" pitchFamily="34" charset="-128"/>
                </a:rPr>
                <a:t>MPI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6445538" y="3563951"/>
            <a:ext cx="231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  <a:t>Swift/T worker</a:t>
            </a:r>
          </a:p>
        </p:txBody>
      </p:sp>
      <p:cxnSp>
        <p:nvCxnSpPr>
          <p:cNvPr id="79" name="Straight Arrow Connector 78"/>
          <p:cNvCxnSpPr>
            <a:cxnSpLocks/>
          </p:cNvCxnSpPr>
          <p:nvPr/>
        </p:nvCxnSpPr>
        <p:spPr>
          <a:xfrm>
            <a:off x="5882311" y="4180273"/>
            <a:ext cx="519170" cy="0"/>
          </a:xfrm>
          <a:prstGeom prst="straightConnector1">
            <a:avLst/>
          </a:prstGeom>
          <a:noFill/>
          <a:ln w="25400" cap="flat" cmpd="sng" algn="ctr">
            <a:solidFill>
              <a:srgbClr val="A6C4DE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pic>
        <p:nvPicPr>
          <p:cNvPr id="1028" name="Picture 4" descr="https://res.cloudinary.com/skillsmatter/image/upload/v1453975328/oceuc8zbcqibbhmxk9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523" y="3988189"/>
            <a:ext cx="514048" cy="76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" descr="C:\cygwin\home\justin\ATPESC_2013-08-06\part11-swift-py-r\slides\R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971" y="4082746"/>
            <a:ext cx="804446" cy="43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F7F9546-4D7B-4B33-A1EA-5301C1DFB315}"/>
              </a:ext>
            </a:extLst>
          </p:cNvPr>
          <p:cNvGrpSpPr/>
          <p:nvPr/>
        </p:nvGrpSpPr>
        <p:grpSpPr>
          <a:xfrm>
            <a:off x="7201094" y="208918"/>
            <a:ext cx="1784621" cy="1069559"/>
            <a:chOff x="7270356" y="1151794"/>
            <a:chExt cx="1784621" cy="106955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62C8CE-0963-41B8-95AE-CF489F1E4F50}"/>
                </a:ext>
              </a:extLst>
            </p:cNvPr>
            <p:cNvSpPr/>
            <p:nvPr/>
          </p:nvSpPr>
          <p:spPr>
            <a:xfrm>
              <a:off x="7270356" y="2066885"/>
              <a:ext cx="1784557" cy="154468"/>
            </a:xfrm>
            <a:prstGeom prst="rect">
              <a:avLst/>
            </a:prstGeom>
            <a:solidFill>
              <a:srgbClr val="071D4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8" name="Picture 7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FE7A6789-CEBF-482C-B4CD-74CA59958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70420" y="1151794"/>
              <a:ext cx="1784557" cy="1004397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ACA2EC8-4EFF-4803-97BF-DD69E8DE7A04}"/>
                </a:ext>
              </a:extLst>
            </p:cNvPr>
            <p:cNvSpPr/>
            <p:nvPr/>
          </p:nvSpPr>
          <p:spPr>
            <a:xfrm>
              <a:off x="7821033" y="2033822"/>
              <a:ext cx="683200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Finalist 2020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C379C00-4DEA-4FCD-81CB-70723B40719A}"/>
              </a:ext>
            </a:extLst>
          </p:cNvPr>
          <p:cNvGrpSpPr/>
          <p:nvPr/>
        </p:nvGrpSpPr>
        <p:grpSpPr>
          <a:xfrm>
            <a:off x="392203" y="4246543"/>
            <a:ext cx="3983300" cy="1564868"/>
            <a:chOff x="396200" y="4151664"/>
            <a:chExt cx="3983300" cy="1564868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3CCB1157-F29F-48B7-BD7B-42C1AB808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6200" y="4151664"/>
              <a:ext cx="3983300" cy="156486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53E1FC-A20B-40BF-9725-8BD91EE929E9}"/>
                </a:ext>
              </a:extLst>
            </p:cNvPr>
            <p:cNvSpPr txBox="1"/>
            <p:nvPr/>
          </p:nvSpPr>
          <p:spPr>
            <a:xfrm>
              <a:off x="783431" y="4901815"/>
              <a:ext cx="407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ML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012ED7E-C234-4C0C-B4EB-593EA76F025A}"/>
                </a:ext>
              </a:extLst>
            </p:cNvPr>
            <p:cNvSpPr txBox="1"/>
            <p:nvPr/>
          </p:nvSpPr>
          <p:spPr>
            <a:xfrm>
              <a:off x="1142413" y="4894073"/>
              <a:ext cx="407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ML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18A73BF-ED43-413D-89DA-47F7764E5F21}"/>
                </a:ext>
              </a:extLst>
            </p:cNvPr>
            <p:cNvSpPr txBox="1"/>
            <p:nvPr/>
          </p:nvSpPr>
          <p:spPr>
            <a:xfrm>
              <a:off x="1443934" y="4894073"/>
              <a:ext cx="407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</a:rPr>
                <a:t>ML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6319F46-1D60-4D0A-A292-129BAD422163}"/>
                </a:ext>
              </a:extLst>
            </p:cNvPr>
            <p:cNvSpPr txBox="1"/>
            <p:nvPr/>
          </p:nvSpPr>
          <p:spPr>
            <a:xfrm>
              <a:off x="1990154" y="4894073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SIM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5512272-0D80-41E7-AB86-010396D7A828}"/>
                </a:ext>
              </a:extLst>
            </p:cNvPr>
            <p:cNvSpPr txBox="1"/>
            <p:nvPr/>
          </p:nvSpPr>
          <p:spPr>
            <a:xfrm>
              <a:off x="2572254" y="4902513"/>
              <a:ext cx="407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ML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16C1E88-E360-45DA-804C-88BD847E1DA4}"/>
                </a:ext>
              </a:extLst>
            </p:cNvPr>
            <p:cNvSpPr txBox="1"/>
            <p:nvPr/>
          </p:nvSpPr>
          <p:spPr>
            <a:xfrm>
              <a:off x="2916947" y="4894771"/>
              <a:ext cx="407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ML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951413B-02CB-4C7C-BA92-E54AC7C7FDF4}"/>
                </a:ext>
              </a:extLst>
            </p:cNvPr>
            <p:cNvSpPr txBox="1"/>
            <p:nvPr/>
          </p:nvSpPr>
          <p:spPr>
            <a:xfrm>
              <a:off x="3218468" y="4894771"/>
              <a:ext cx="407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</a:rPr>
                <a:t>ML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2713B5B-7ABD-4229-993B-F126B8CA3E4F}"/>
                </a:ext>
              </a:extLst>
            </p:cNvPr>
            <p:cNvSpPr txBox="1"/>
            <p:nvPr/>
          </p:nvSpPr>
          <p:spPr>
            <a:xfrm>
              <a:off x="3636095" y="489477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SIM</a:t>
              </a:r>
            </a:p>
          </p:txBody>
        </p:sp>
      </p:grpSp>
      <p:pic>
        <p:nvPicPr>
          <p:cNvPr id="92" name="Picture 91">
            <a:extLst>
              <a:ext uri="{FF2B5EF4-FFF2-40B4-BE49-F238E27FC236}">
                <a16:creationId xmlns:a16="http://schemas.microsoft.com/office/drawing/2014/main" id="{C9828652-EEA9-44FF-BC60-03A9228D67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8019" y="1368022"/>
            <a:ext cx="1220135" cy="1619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0CA0159-D0D5-4194-B4E7-722087F6902C}"/>
              </a:ext>
            </a:extLst>
          </p:cNvPr>
          <p:cNvSpPr/>
          <p:nvPr/>
        </p:nvSpPr>
        <p:spPr>
          <a:xfrm>
            <a:off x="7472537" y="2073267"/>
            <a:ext cx="13131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>
                <a:solidFill>
                  <a:srgbClr val="1B1B1B"/>
                </a:solidFill>
                <a:ea typeface="ＭＳ Ｐゴシック" charset="-128"/>
              </a:rPr>
              <a:t>Chicago</a:t>
            </a:r>
            <a:br>
              <a:rPr lang="en-US" kern="0" dirty="0">
                <a:solidFill>
                  <a:srgbClr val="1B1B1B"/>
                </a:solidFill>
                <a:ea typeface="ＭＳ Ｐゴシック" charset="-128"/>
              </a:rPr>
            </a:br>
            <a:r>
              <a:rPr lang="en-US" kern="0" dirty="0">
                <a:solidFill>
                  <a:srgbClr val="1B1B1B"/>
                </a:solidFill>
                <a:ea typeface="ＭＳ Ｐゴシック" charset="-128"/>
              </a:rPr>
              <a:t>data tables</a:t>
            </a:r>
            <a:endParaRPr lang="en-US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0255CD86-579F-4253-B9FB-B09C336E7B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08720" y="5043764"/>
            <a:ext cx="2836949" cy="1691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DFD5851C-4EAA-44FA-B1EB-26890F80934C}"/>
              </a:ext>
            </a:extLst>
          </p:cNvPr>
          <p:cNvSpPr/>
          <p:nvPr/>
        </p:nvSpPr>
        <p:spPr>
          <a:xfrm>
            <a:off x="7201094" y="5219191"/>
            <a:ext cx="19233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1B1B1B"/>
                </a:solidFill>
                <a:ea typeface="ＭＳ Ｐゴシック" charset="-128"/>
              </a:rPr>
              <a:t>Actionable</a:t>
            </a:r>
          </a:p>
          <a:p>
            <a:r>
              <a:rPr lang="en-US" kern="0" dirty="0">
                <a:solidFill>
                  <a:srgbClr val="1B1B1B"/>
                </a:solidFill>
                <a:ea typeface="ＭＳ Ｐゴシック" charset="-128"/>
              </a:rPr>
              <a:t>epidemiological predictions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97A9E3A-EA62-4857-A53A-6692AF59F133}"/>
              </a:ext>
            </a:extLst>
          </p:cNvPr>
          <p:cNvSpPr/>
          <p:nvPr/>
        </p:nvSpPr>
        <p:spPr>
          <a:xfrm>
            <a:off x="6567936" y="3064277"/>
            <a:ext cx="738904" cy="308096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623C4D68-14A8-4F05-9F56-54248A6FF42D}"/>
              </a:ext>
            </a:extLst>
          </p:cNvPr>
          <p:cNvSpPr/>
          <p:nvPr/>
        </p:nvSpPr>
        <p:spPr>
          <a:xfrm rot="10800000">
            <a:off x="6381078" y="5271229"/>
            <a:ext cx="716393" cy="764689"/>
          </a:xfrm>
          <a:prstGeom prst="ben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5E846830-83DA-4291-9B20-9FCB3117C3FE}"/>
              </a:ext>
            </a:extLst>
          </p:cNvPr>
          <p:cNvSpPr/>
          <p:nvPr/>
        </p:nvSpPr>
        <p:spPr>
          <a:xfrm>
            <a:off x="6567935" y="6111042"/>
            <a:ext cx="2409753" cy="624166"/>
          </a:xfrm>
          <a:prstGeom prst="flowChartMagneticDisk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96" name="Content Placeholder 13">
            <a:extLst>
              <a:ext uri="{FF2B5EF4-FFF2-40B4-BE49-F238E27FC236}">
                <a16:creationId xmlns:a16="http://schemas.microsoft.com/office/drawing/2014/main" id="{2BA55674-5C89-4479-96ED-2E2E7ED7892E}"/>
              </a:ext>
            </a:extLst>
          </p:cNvPr>
          <p:cNvSpPr txBox="1">
            <a:spLocks/>
          </p:cNvSpPr>
          <p:nvPr/>
        </p:nvSpPr>
        <p:spPr>
          <a:xfrm>
            <a:off x="3764280" y="6558215"/>
            <a:ext cx="2154790" cy="176993"/>
          </a:xfrm>
          <a:prstGeom prst="rect">
            <a:avLst/>
          </a:prstGeom>
        </p:spPr>
        <p:txBody>
          <a:bodyPr vert="horz" lIns="0" tIns="0" rIns="0" bIns="34290" rtlCol="0">
            <a:noAutofit/>
          </a:bodyPr>
          <a:lstStyle>
            <a:lvl1pPr marL="173038" indent="-173038" algn="l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320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0700" indent="-236538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2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3275" indent="-187325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24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7438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20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20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0259" indent="0">
              <a:spcBef>
                <a:spcPts val="0"/>
              </a:spcBef>
              <a:buNone/>
              <a:defRPr/>
            </a:pPr>
            <a:r>
              <a:rPr lang="en-US" sz="900" b="1" dirty="0"/>
              <a:t>COVID-19 Hospital Beds Over Time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66AA61-09F5-44D9-8D3D-1914428434BD}"/>
              </a:ext>
            </a:extLst>
          </p:cNvPr>
          <p:cNvSpPr/>
          <p:nvPr/>
        </p:nvSpPr>
        <p:spPr>
          <a:xfrm>
            <a:off x="246258" y="6088877"/>
            <a:ext cx="3262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900" b="1" kern="0" dirty="0">
                <a:solidFill>
                  <a:schemeClr val="bg1">
                    <a:lumMod val="50000"/>
                  </a:schemeClr>
                </a:solidFill>
                <a:ea typeface="ＭＳ Ｐゴシック" charset="-128"/>
              </a:rPr>
              <a:t>A population data-driven workflow for COVID-19 modeling and learning.  </a:t>
            </a:r>
            <a:r>
              <a:rPr lang="en-US" sz="900" kern="0" dirty="0">
                <a:solidFill>
                  <a:schemeClr val="bg1">
                    <a:lumMod val="50000"/>
                  </a:schemeClr>
                </a:solidFill>
                <a:ea typeface="ＭＳ Ｐゴシック" charset="-128"/>
              </a:rPr>
              <a:t>Collier, Ozik, Wozniak, Macal, and Binois.  Under review for Int. J. High Perform. </a:t>
            </a:r>
            <a:r>
              <a:rPr lang="en-US" sz="900" kern="0" dirty="0" err="1">
                <a:solidFill>
                  <a:schemeClr val="bg1">
                    <a:lumMod val="50000"/>
                  </a:schemeClr>
                </a:solidFill>
                <a:ea typeface="ＭＳ Ｐゴシック" charset="-128"/>
              </a:rPr>
              <a:t>Comput</a:t>
            </a:r>
            <a:r>
              <a:rPr lang="en-US" sz="900" kern="0" dirty="0">
                <a:solidFill>
                  <a:schemeClr val="bg1">
                    <a:lumMod val="50000"/>
                  </a:schemeClr>
                </a:solidFill>
                <a:ea typeface="ＭＳ Ｐゴシック" charset="-128"/>
              </a:rPr>
              <a:t>. Appl. 2021.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43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17" grpId="0" animBg="1"/>
      <p:bldP spid="20" grpId="0" animBg="1"/>
    </p:bldLst>
  </p:timing>
</p:sld>
</file>

<file path=ppt/theme/theme1.xml><?xml version="1.0" encoding="utf-8"?>
<a:theme xmlns:a="http://schemas.openxmlformats.org/drawingml/2006/main" name="presentation_4x3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2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26489</TotalTime>
  <Words>1103</Words>
  <Application>Microsoft Office PowerPoint</Application>
  <PresentationFormat>On-screen Show (4:3)</PresentationFormat>
  <Paragraphs>185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Verdana</vt:lpstr>
      <vt:lpstr>Wingdings</vt:lpstr>
      <vt:lpstr>presentation_4x3</vt:lpstr>
      <vt:lpstr>Braid DB: A from-scratch provenance system for AI-driven science</vt:lpstr>
      <vt:lpstr>Braid project overview</vt:lpstr>
      <vt:lpstr>Braid Provenance GOALS</vt:lpstr>
      <vt:lpstr>Braid provenance features</vt:lpstr>
      <vt:lpstr>BRAID-DB Concepts</vt:lpstr>
      <vt:lpstr>Braid provenance prototype</vt:lpstr>
      <vt:lpstr>PROVENANCE Subproject MILESTONES</vt:lpstr>
      <vt:lpstr>partner applications</vt:lpstr>
      <vt:lpstr>RELATED EXAMPLE: MONITORING  ML-driven workflows</vt:lpstr>
      <vt:lpstr>QuestionS?</vt:lpstr>
    </vt:vector>
  </TitlesOfParts>
  <Company>Argonne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Miesen</dc:creator>
  <cp:lastModifiedBy>Justin Wozniak</cp:lastModifiedBy>
  <cp:revision>404</cp:revision>
  <cp:lastPrinted>2015-09-08T15:35:42Z</cp:lastPrinted>
  <dcterms:created xsi:type="dcterms:W3CDTF">2015-11-17T23:08:18Z</dcterms:created>
  <dcterms:modified xsi:type="dcterms:W3CDTF">2021-02-25T13:48:03Z</dcterms:modified>
</cp:coreProperties>
</file>