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6"/>
  </p:notesMasterIdLst>
  <p:sldIdLst>
    <p:sldId id="354" r:id="rId2"/>
    <p:sldId id="356" r:id="rId3"/>
    <p:sldId id="357" r:id="rId4"/>
    <p:sldId id="35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1">
          <p15:clr>
            <a:srgbClr val="A4A3A4"/>
          </p15:clr>
        </p15:guide>
        <p15:guide id="2" orient="horz" pos="4175">
          <p15:clr>
            <a:srgbClr val="A4A3A4"/>
          </p15:clr>
        </p15:guide>
        <p15:guide id="3" orient="horz" pos="311">
          <p15:clr>
            <a:srgbClr val="A4A3A4"/>
          </p15:clr>
        </p15:guide>
        <p15:guide id="4" pos="5503">
          <p15:clr>
            <a:srgbClr val="A4A3A4"/>
          </p15:clr>
        </p15:guide>
        <p15:guide id="5" pos="317">
          <p15:clr>
            <a:srgbClr val="A4A3A4"/>
          </p15:clr>
        </p15:guide>
        <p15:guide id="6" pos="151">
          <p15:clr>
            <a:srgbClr val="A4A3A4"/>
          </p15:clr>
        </p15:guide>
        <p15:guide id="7" pos="55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000000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3502" autoAdjust="0"/>
  </p:normalViewPr>
  <p:slideViewPr>
    <p:cSldViewPr snapToGrid="0" showGuides="1">
      <p:cViewPr varScale="1">
        <p:scale>
          <a:sx n="95" d="100"/>
          <a:sy n="95" d="100"/>
        </p:scale>
        <p:origin x="120" y="72"/>
      </p:cViewPr>
      <p:guideLst>
        <p:guide orient="horz" pos="671"/>
        <p:guide orient="horz" pos="4175"/>
        <p:guide orient="horz" pos="311"/>
        <p:guide pos="5503"/>
        <p:guide pos="317"/>
        <p:guide pos="151"/>
        <p:guide pos="55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711594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5497444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710816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5496666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85427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3618612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699592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706193"/>
            <a:ext cx="8434552" cy="175226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27699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589851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5902307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606"/>
            <a:ext cx="8372901" cy="402985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6318955"/>
            <a:ext cx="3711039" cy="539045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724"/>
            <a:ext cx="9144000" cy="686472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372901" cy="806017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799" y="730250"/>
            <a:ext cx="618807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1241416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48" y="5806016"/>
            <a:ext cx="1974251" cy="89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7020"/>
            <a:ext cx="9144000" cy="6011938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7020"/>
            <a:ext cx="9144000" cy="6011938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204952"/>
            <a:ext cx="5851526" cy="1292225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99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67614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899574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726366"/>
            <a:ext cx="8452904" cy="86288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4589246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899573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66274"/>
            <a:ext cx="8484914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320210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59068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681606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116710"/>
            <a:ext cx="6776128" cy="1119234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1229593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81605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0"/>
            <a:ext cx="8925873" cy="68580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775200"/>
            <a:ext cx="9144000" cy="20828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5042974"/>
            <a:ext cx="8321040" cy="1373592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-1"/>
            <a:ext cx="8925873" cy="3656013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3663950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3663950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367364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50"/>
            <a:ext cx="8372901" cy="499714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445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685707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699995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79" y="4080588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4066957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731527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720414"/>
            <a:ext cx="2023746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4" y="3290408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3304768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3" y="4872981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4856121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998349"/>
            <a:ext cx="4114800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3998349"/>
            <a:ext cx="4097585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5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89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6436886"/>
            <a:ext cx="769422" cy="27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2901" cy="8289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9995"/>
            <a:ext cx="8372901" cy="442277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473709"/>
            <a:ext cx="457200" cy="18288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09" r:id="rId10"/>
    <p:sldLayoutId id="2147483695" r:id="rId11"/>
    <p:sldLayoutId id="2147483739" r:id="rId12"/>
    <p:sldLayoutId id="2147483696" r:id="rId13"/>
    <p:sldLayoutId id="2147483689" r:id="rId14"/>
    <p:sldLayoutId id="2147483710" r:id="rId15"/>
    <p:sldLayoutId id="2147483706" r:id="rId16"/>
    <p:sldLayoutId id="2147483704" r:id="rId17"/>
    <p:sldLayoutId id="2147483769" r:id="rId18"/>
    <p:sldLayoutId id="2147483770" r:id="rId19"/>
    <p:sldLayoutId id="2147483771" r:id="rId20"/>
    <p:sldLayoutId id="2147483772" r:id="rId21"/>
    <p:sldLayoutId id="2147483761" r:id="rId22"/>
    <p:sldLayoutId id="2147483762" r:id="rId23"/>
    <p:sldLayoutId id="2147483763" r:id="rId24"/>
    <p:sldLayoutId id="2147483765" r:id="rId25"/>
    <p:sldLayoutId id="2147483766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Braid Provenance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Wozniak (lead), Foster, Nicolae, Liu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1699995"/>
            <a:ext cx="8590546" cy="21116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Embrace automation in data analysis, retention, decision-making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Enable users to trace back to how decisions were made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Necessitates recording what went into model training, including external data, simulations, and structures of other learning and analysis activity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Envision a versioned database for ML model states with HPC interfaces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Integrate with other Braid components</a:t>
            </a:r>
          </a:p>
        </p:txBody>
      </p:sp>
      <p:pic>
        <p:nvPicPr>
          <p:cNvPr id="1026" name="Picture 2" descr="C:\cygwin\home\wozniak\mcs\slides\2020\Braid\Proven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81" y="4019130"/>
            <a:ext cx="5601903" cy="26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E36A-DB32-42F8-92C4-CBC77DB4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 provenance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04FF-6338-4E35-9F6B-AFEAD31B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9995"/>
            <a:ext cx="8372901" cy="4773714"/>
          </a:xfrm>
        </p:spPr>
        <p:txBody>
          <a:bodyPr/>
          <a:lstStyle/>
          <a:p>
            <a:r>
              <a:rPr lang="en-US" dirty="0"/>
              <a:t>Embrace automation in how and when to analyze and retain data, and when to alter experimental configuration</a:t>
            </a:r>
          </a:p>
          <a:p>
            <a:r>
              <a:rPr lang="en-US" dirty="0"/>
              <a:t>Automate also the record-keeping so that humans and/or machines can recover how a particular result was obtained</a:t>
            </a:r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failures</a:t>
            </a:r>
            <a:r>
              <a:rPr lang="fr-FR" dirty="0"/>
              <a:t> </a:t>
            </a:r>
            <a:r>
              <a:rPr lang="fr-FR" dirty="0" err="1"/>
              <a:t>occur</a:t>
            </a:r>
            <a:r>
              <a:rPr lang="fr-FR" dirty="0"/>
              <a:t>, diagnose causes, enable </a:t>
            </a:r>
            <a:r>
              <a:rPr lang="fr-FR" dirty="0" err="1"/>
              <a:t>rapid</a:t>
            </a:r>
            <a:r>
              <a:rPr lang="fr-FR" dirty="0"/>
              <a:t> restart</a:t>
            </a:r>
          </a:p>
          <a:p>
            <a:r>
              <a:rPr lang="en-US" dirty="0"/>
              <a:t>Develop recursive and versioned provenance structures:</a:t>
            </a:r>
          </a:p>
          <a:p>
            <a:pPr lvl="1"/>
            <a:r>
              <a:rPr lang="en-US" dirty="0"/>
              <a:t>Models may be constructed via other models (estimates, surrogates)</a:t>
            </a:r>
          </a:p>
          <a:p>
            <a:pPr lvl="1"/>
            <a:r>
              <a:rPr lang="en-US" dirty="0"/>
              <a:t>Models are constantly updated (track past decisions and allow updates)</a:t>
            </a:r>
          </a:p>
          <a:p>
            <a:r>
              <a:rPr lang="en-US" dirty="0"/>
              <a:t>Enable runs at scale: CANDLE reference example:</a:t>
            </a:r>
          </a:p>
          <a:p>
            <a:pPr lvl="1"/>
            <a:r>
              <a:rPr lang="en-US" dirty="0"/>
              <a:t>One training epoch is completed per node every five minutes. </a:t>
            </a:r>
          </a:p>
          <a:p>
            <a:pPr lvl="1"/>
            <a:r>
              <a:rPr lang="en-US" dirty="0"/>
              <a:t>On an </a:t>
            </a:r>
            <a:r>
              <a:rPr lang="en-US" dirty="0" err="1"/>
              <a:t>exascale</a:t>
            </a:r>
            <a:r>
              <a:rPr lang="en-US" dirty="0"/>
              <a:t> system of 10K nodes, that is 33 records/second</a:t>
            </a:r>
          </a:p>
          <a:p>
            <a:pPr lvl="1"/>
            <a:r>
              <a:rPr lang="en-US" dirty="0"/>
              <a:t>Ensure capacity for a week’s worth of experimental data collection</a:t>
            </a:r>
          </a:p>
          <a:p>
            <a:r>
              <a:rPr lang="en-US" dirty="0"/>
              <a:t>Be comprehensive: capture data transformations through to publication</a:t>
            </a:r>
          </a:p>
          <a:p>
            <a:r>
              <a:rPr lang="en-US" dirty="0"/>
              <a:t>Build toward defensible automated </a:t>
            </a:r>
            <a:r>
              <a:rPr lang="en-US" i="1" dirty="0"/>
              <a:t>statements</a:t>
            </a:r>
            <a:r>
              <a:rPr lang="en-US" dirty="0"/>
              <a:t>: tools for AI science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9F269-869E-4FC6-8D55-7710FC2FCC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Accelerate interpretable ML-driven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7A2CA-4E7A-43B1-A899-D925FD4FB2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1F032C-C5DC-4850-9360-D91BDA89E422}"/>
              </a:ext>
            </a:extLst>
          </p:cNvPr>
          <p:cNvSpPr/>
          <p:nvPr/>
        </p:nvSpPr>
        <p:spPr>
          <a:xfrm>
            <a:off x="457201" y="3642540"/>
            <a:ext cx="2330388" cy="821081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A75B4-866C-488A-A5B4-1C901C51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 provenance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5FFC-2AE0-45F6-8507-2F2AE65B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9996"/>
            <a:ext cx="8372901" cy="1646372"/>
          </a:xfrm>
        </p:spPr>
        <p:txBody>
          <a:bodyPr/>
          <a:lstStyle/>
          <a:p>
            <a:r>
              <a:rPr lang="en-US" dirty="0"/>
              <a:t>Simple client/server model for initial evaluation and requirements testing</a:t>
            </a:r>
          </a:p>
          <a:p>
            <a:r>
              <a:rPr lang="en-US" dirty="0"/>
              <a:t>Usable on one site at a time with import/merge tools for multi-site cases</a:t>
            </a:r>
          </a:p>
          <a:p>
            <a:r>
              <a:rPr lang="en-US" dirty="0"/>
              <a:t>Abstraction over Postgres/SQLite as needed for site restrictions</a:t>
            </a:r>
          </a:p>
          <a:p>
            <a:r>
              <a:rPr lang="en-US" dirty="0"/>
              <a:t>Provide API that can be integrated into workflow frameworks or called directly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20A0-DBED-4B8A-A26C-DDFBDC0E1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Prototype Python/SQL implementation for initial tests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2A66-D3E8-4A95-847E-C49714F0A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27C061-530B-4EDD-BEF5-488549CA3DF6}"/>
              </a:ext>
            </a:extLst>
          </p:cNvPr>
          <p:cNvSpPr/>
          <p:nvPr/>
        </p:nvSpPr>
        <p:spPr>
          <a:xfrm>
            <a:off x="457200" y="3429000"/>
            <a:ext cx="8372900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 and/or workflow systems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0183BE-7E77-4B5A-84A7-0901AFC6B53E}"/>
              </a:ext>
            </a:extLst>
          </p:cNvPr>
          <p:cNvSpPr/>
          <p:nvPr/>
        </p:nvSpPr>
        <p:spPr>
          <a:xfrm>
            <a:off x="457200" y="4564559"/>
            <a:ext cx="8372900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Recursive, versioned model record structures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C00DD1-FDD2-4761-A30D-4D8A98AFCFEB}"/>
              </a:ext>
            </a:extLst>
          </p:cNvPr>
          <p:cNvSpPr/>
          <p:nvPr/>
        </p:nvSpPr>
        <p:spPr>
          <a:xfrm>
            <a:off x="457200" y="5146907"/>
            <a:ext cx="8372900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62E1CB-D3F9-4EFE-927B-9A0F82D0B0FB}"/>
              </a:ext>
            </a:extLst>
          </p:cNvPr>
          <p:cNvSpPr/>
          <p:nvPr/>
        </p:nvSpPr>
        <p:spPr>
          <a:xfrm>
            <a:off x="2851951" y="3972900"/>
            <a:ext cx="2982897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 HPC cache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682F49-F9E9-46DA-BFC9-B4C432C2DFAB}"/>
              </a:ext>
            </a:extLst>
          </p:cNvPr>
          <p:cNvSpPr/>
          <p:nvPr/>
        </p:nvSpPr>
        <p:spPr>
          <a:xfrm>
            <a:off x="457200" y="5737056"/>
            <a:ext cx="2791438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8FB42-EF18-4031-900E-44B759BE7E20}"/>
              </a:ext>
            </a:extLst>
          </p:cNvPr>
          <p:cNvSpPr/>
          <p:nvPr/>
        </p:nvSpPr>
        <p:spPr>
          <a:xfrm>
            <a:off x="-905522" y="1699995"/>
            <a:ext cx="585926" cy="581566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0D358-081F-4811-BF45-8E06CD5D6DCB}"/>
              </a:ext>
            </a:extLst>
          </p:cNvPr>
          <p:cNvSpPr/>
          <p:nvPr/>
        </p:nvSpPr>
        <p:spPr>
          <a:xfrm>
            <a:off x="490538" y="3835629"/>
            <a:ext cx="2262187" cy="36756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DBAC30-1094-4D16-9F6E-0D8B79865014}"/>
              </a:ext>
            </a:extLst>
          </p:cNvPr>
          <p:cNvSpPr/>
          <p:nvPr/>
        </p:nvSpPr>
        <p:spPr>
          <a:xfrm>
            <a:off x="5899211" y="3972899"/>
            <a:ext cx="2930890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Import/merge tools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08E232-1CA0-4A96-B318-37B12FFF087D}"/>
              </a:ext>
            </a:extLst>
          </p:cNvPr>
          <p:cNvSpPr/>
          <p:nvPr/>
        </p:nvSpPr>
        <p:spPr>
          <a:xfrm>
            <a:off x="3353531" y="5748009"/>
            <a:ext cx="2580237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33CE98-5CFD-4DE9-9EC6-DD8CF898B17C}"/>
              </a:ext>
            </a:extLst>
          </p:cNvPr>
          <p:cNvSpPr/>
          <p:nvPr/>
        </p:nvSpPr>
        <p:spPr>
          <a:xfrm>
            <a:off x="6038661" y="5748009"/>
            <a:ext cx="2791439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8448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PROVENANCE Subproject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994"/>
            <a:ext cx="8372901" cy="4758557"/>
          </a:xfrm>
        </p:spPr>
        <p:txBody>
          <a:bodyPr/>
          <a:lstStyle/>
          <a:p>
            <a:r>
              <a:rPr lang="en-US" dirty="0"/>
              <a:t>Survey about 3 “key apps” for use cases and requirements</a:t>
            </a:r>
          </a:p>
          <a:p>
            <a:endParaRPr lang="en-US" dirty="0"/>
          </a:p>
          <a:p>
            <a:r>
              <a:rPr lang="en-US" dirty="0"/>
              <a:t>Sketch Python data structure, persistent format, and APIs</a:t>
            </a:r>
          </a:p>
          <a:p>
            <a:endParaRPr lang="en-US" dirty="0"/>
          </a:p>
          <a:p>
            <a:r>
              <a:rPr lang="en-US" dirty="0"/>
              <a:t>Construct synthetic “Mascot” app to flex data structures and performance</a:t>
            </a:r>
          </a:p>
          <a:p>
            <a:endParaRPr lang="en-US" dirty="0"/>
          </a:p>
          <a:p>
            <a:r>
              <a:rPr lang="en-US" dirty="0"/>
              <a:t>Iterate to maintain compatibility with other Braid products and FAIR conventions</a:t>
            </a:r>
          </a:p>
          <a:p>
            <a:endParaRPr lang="en-US" dirty="0"/>
          </a:p>
          <a:p>
            <a:r>
              <a:rPr lang="en-US" dirty="0"/>
              <a:t>Investigate efficient representations of versioned ML state </a:t>
            </a:r>
          </a:p>
          <a:p>
            <a:endParaRPr lang="en-US" dirty="0"/>
          </a:p>
          <a:p>
            <a:r>
              <a:rPr lang="en-US" dirty="0"/>
              <a:t>Achieve target performance metrics (33 records/second, 20M records/week)</a:t>
            </a:r>
          </a:p>
          <a:p>
            <a:endParaRPr lang="en-US" dirty="0"/>
          </a:p>
          <a:p>
            <a:r>
              <a:rPr lang="en-US" dirty="0"/>
              <a:t>Circle back to key apps for validation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25432</TotalTime>
  <Words>383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presentation_4x3</vt:lpstr>
      <vt:lpstr>Braid Provenance GOALS</vt:lpstr>
      <vt:lpstr>Braid provenance features</vt:lpstr>
      <vt:lpstr>Braid provenance prototype</vt:lpstr>
      <vt:lpstr>PROVENANCE Subproject MILESTONES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363</cp:revision>
  <cp:lastPrinted>2015-09-08T15:35:42Z</cp:lastPrinted>
  <dcterms:created xsi:type="dcterms:W3CDTF">2015-11-17T23:08:18Z</dcterms:created>
  <dcterms:modified xsi:type="dcterms:W3CDTF">2020-12-01T21:44:03Z</dcterms:modified>
</cp:coreProperties>
</file>