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8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77" autoAdjust="0"/>
    <p:restoredTop sz="94660"/>
  </p:normalViewPr>
  <p:slideViewPr>
    <p:cSldViewPr snapToObjects="1">
      <p:cViewPr>
        <p:scale>
          <a:sx n="40" d="100"/>
          <a:sy n="40" d="100"/>
        </p:scale>
        <p:origin x="10" y="-6182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673100" y="25706269"/>
            <a:ext cx="12573000" cy="9370424"/>
          </a:xfrm>
          <a:prstGeom prst="roundRect">
            <a:avLst>
              <a:gd name="adj" fmla="val 336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9780984" y="17917017"/>
            <a:ext cx="20574000" cy="11798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76197" tIns="38098" rIns="76197" bIns="3809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383008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sz="9600" dirty="0">
                <a:solidFill>
                  <a:srgbClr val="1F497D"/>
                </a:solidFill>
                <a:latin typeface="Arial Black" panose="020B0A04020102020204" pitchFamily="34" charset="0"/>
              </a:rPr>
              <a:t>Braid-DB: Toward AI-driven Science </a:t>
            </a:r>
            <a:br>
              <a:rPr lang="en-US" sz="9600" dirty="0">
                <a:solidFill>
                  <a:srgbClr val="1F497D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rgbClr val="1F497D"/>
                </a:solidFill>
                <a:latin typeface="Arial Black" panose="020B0A04020102020204" pitchFamily="34" charset="0"/>
              </a:rPr>
              <a:t>with Machine Learning Provenance</a:t>
            </a:r>
          </a:p>
          <a:p>
            <a:pPr marL="285739" indent="-285739" algn="ctr">
              <a:lnSpc>
                <a:spcPct val="90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sz="3600" dirty="0">
                <a:solidFill>
                  <a:srgbClr val="1F497D"/>
                </a:solidFill>
                <a:latin typeface="Arial Black" panose="020B0A04020102020204" pitchFamily="34" charset="0"/>
              </a:rPr>
              <a:t>Justin M. Wozniak, Zhengchun Liu, Rafael Vescovi, Ryan Chard, Bogdan Nicolae and Ian Foster </a:t>
            </a:r>
          </a:p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1F497D"/>
                </a:solidFill>
                <a:latin typeface="Arial Black" panose="020B0A04020102020204" pitchFamily="34" charset="0"/>
              </a:rPr>
              <a:t>Argonne National Laboratory</a:t>
            </a:r>
          </a:p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4800" b="1" dirty="0">
                <a:solidFill>
                  <a:srgbClr val="1F497D"/>
                </a:solidFill>
                <a:latin typeface="Consolas" panose="020B0609020204030204" pitchFamily="49" charset="0"/>
              </a:rPr>
              <a:t>https://github.com/ANL-Braid/DB</a:t>
            </a:r>
            <a:endParaRPr lang="en-US" sz="4800" dirty="0">
              <a:solidFill>
                <a:srgbClr val="1F497D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46760" y="35237063"/>
            <a:ext cx="26162000" cy="113876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2300" dirty="0"/>
              <a:t>This research is supported by the U.S. DOE Office of Science under contract DE-AC02-06CH11357, FWP-57810.  Computing resources were provided by the Argonne Leadership Computing Facility.</a:t>
            </a:r>
            <a:br>
              <a:rPr lang="en-US" sz="2300" dirty="0"/>
            </a:br>
            <a:r>
              <a:rPr lang="en-US" sz="2300" dirty="0"/>
              <a:t>Some work by DSK was supported by the National Science Foundation, while working at the Foundation.  Any opinion, finding, and conclusions or recommendations expressed in this material </a:t>
            </a:r>
          </a:p>
          <a:p>
            <a:pPr algn="ctr"/>
            <a:r>
              <a:rPr lang="en-US" sz="2300" dirty="0"/>
              <a:t>are those of the authors and do not necessarily reflect the views of the National Science Foundation.</a:t>
            </a:r>
            <a:endParaRPr lang="en-GB" sz="2300" dirty="0"/>
          </a:p>
        </p:txBody>
      </p:sp>
      <p:sp>
        <p:nvSpPr>
          <p:cNvPr id="222" name="Rounded Rectangle 221"/>
          <p:cNvSpPr/>
          <p:nvPr/>
        </p:nvSpPr>
        <p:spPr>
          <a:xfrm>
            <a:off x="598714" y="16537351"/>
            <a:ext cx="12700000" cy="8839200"/>
          </a:xfrm>
          <a:prstGeom prst="roundRect">
            <a:avLst>
              <a:gd name="adj" fmla="val 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dirty="0"/>
              <a:t>Data dependencies and tasks resulting from complex, large scale scripts must </a:t>
            </a:r>
          </a:p>
        </p:txBody>
      </p:sp>
      <p:sp>
        <p:nvSpPr>
          <p:cNvPr id="227" name="Rectangle 2"/>
          <p:cNvSpPr txBox="1">
            <a:spLocks noChangeArrowheads="1"/>
          </p:cNvSpPr>
          <p:nvPr/>
        </p:nvSpPr>
        <p:spPr bwMode="auto">
          <a:xfrm>
            <a:off x="635000" y="16764000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>
                <a:latin typeface="Arial Black" panose="020B0A04020102020204" pitchFamily="34" charset="0"/>
              </a:rPr>
              <a:t>Braid: Streaming data for experiments </a:t>
            </a:r>
            <a:endParaRPr lang="en-US" sz="4000" i="1" dirty="0">
              <a:latin typeface="Arial Black" panose="020B0A04020102020204" pitchFamily="34" charset="0"/>
            </a:endParaRPr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>
                <a:solidFill>
                  <a:srgbClr val="7F7F7F"/>
                </a:solidFill>
              </a:rPr>
              <a:t>Scalable run time based on ADLB</a:t>
            </a:r>
            <a:endParaRPr lang="en-US" sz="4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Worldwide Swift usage </a:t>
            </a:r>
            <a:r>
              <a:rPr lang="en-US" sz="2300">
                <a:solidFill>
                  <a:schemeClr val="bg1"/>
                </a:solidFill>
              </a:rPr>
              <a:t>through Nov </a:t>
            </a:r>
            <a:r>
              <a:rPr lang="en-US" sz="23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3720843" y="6440713"/>
            <a:ext cx="13187917" cy="18933887"/>
          </a:xfrm>
          <a:prstGeom prst="roundRect">
            <a:avLst>
              <a:gd name="adj" fmla="val 10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66749" y="6440714"/>
            <a:ext cx="12700000" cy="9675586"/>
          </a:xfrm>
          <a:prstGeom prst="roundRect">
            <a:avLst>
              <a:gd name="adj" fmla="val 57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13705763" y="6620654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>
                <a:latin typeface="Arial Black" panose="020B0A04020102020204" pitchFamily="34" charset="0"/>
              </a:rPr>
              <a:t>Braid-DB Architecture</a:t>
            </a:r>
            <a:endParaRPr lang="en-US" sz="4000" i="1" dirty="0">
              <a:latin typeface="Arial Black" panose="020B0A04020102020204" pitchFamily="34" charset="0"/>
            </a:endParaRP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73100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dirty="0">
                <a:latin typeface="Arial Black" panose="020B0A04020102020204" pitchFamily="34" charset="0"/>
              </a:rPr>
              <a:t>Overview: Provenance for ML Science</a:t>
            </a:r>
            <a:endParaRPr lang="en-US" sz="4000" i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Next-generation scientific instruments will collect data at unprecedented rates: multiple GB/s and exceeding TB/day.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Such runs will benefit from automation and steering via machine learning methods, but these approaches require new data management and policy techniques to support the distinct I/O patterns of machine learning and the dynamic and more generalized dataflow pattern inherent in automation.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We present here the Braid Provenance Engine (Braid-DB), a system that embraces and is designed to support AI-for-science automation in how and when to analyze and retain data, and when to alter experimental configurations.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Automating such workflows will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need provenance recording that is augmented with richer information about model training inputs, including real-world experiments and observations, simulations, and the structures of other learning and analysis activities.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53144" y="12776065"/>
            <a:ext cx="11277600" cy="124056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Braid workflows and policies make automated decisions in support of experimental science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Braid-DB tracks those decisions in terms of data dependency relationships among static data, experimental data, data derived from simulation or analysis, and ML model-produced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The system produces </a:t>
            </a:r>
            <a:r>
              <a:rPr lang="en-US" sz="3200" i="1" dirty="0"/>
              <a:t>statements</a:t>
            </a:r>
            <a:r>
              <a:rPr lang="en-US" sz="3200" dirty="0"/>
              <a:t> that are supported by records in the database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Braid-DB extends traditional provenance capabilities by:</a:t>
            </a:r>
          </a:p>
          <a:p>
            <a:pPr marL="97472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Allowing ML models to influence other models</a:t>
            </a:r>
          </a:p>
          <a:p>
            <a:pPr marL="97472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Allowing ML models to be updated over time</a:t>
            </a:r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4725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current system is implemented as a Python API and object model wrapped around a SQLite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system is also accessible via a </a:t>
            </a:r>
            <a:r>
              <a:rPr lang="en-US" sz="3200" dirty="0" err="1"/>
              <a:t>funcX</a:t>
            </a:r>
            <a:r>
              <a:rPr lang="en-US" sz="3200" dirty="0"/>
              <a:t> functional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MPI-enabled API will also be developed for use on HPC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60500" y="21631189"/>
            <a:ext cx="1127760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The over-arching Braid project funnels experimental data streams into Braid Workflows controlled by Globus Flows and </a:t>
            </a:r>
            <a:r>
              <a:rPr lang="en-US" sz="3200" dirty="0" err="1"/>
              <a:t>funcX</a:t>
            </a:r>
            <a:r>
              <a:rPr lang="en-US" sz="3200" dirty="0"/>
              <a:t> invocations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ML may be applied to control the experiment, simulation, and analysis at multiple points in the workflow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Braid-DB captures the decisions made and relevant metadata for validation and/or fault diagnosis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B4FD83-A330-4FA0-B849-73D7AE11D6CE}"/>
              </a:ext>
            </a:extLst>
          </p:cNvPr>
          <p:cNvGrpSpPr/>
          <p:nvPr/>
        </p:nvGrpSpPr>
        <p:grpSpPr>
          <a:xfrm>
            <a:off x="13743863" y="25929305"/>
            <a:ext cx="13187917" cy="9147387"/>
            <a:chOff x="13743863" y="25929305"/>
            <a:chExt cx="13187917" cy="9147387"/>
          </a:xfrm>
        </p:grpSpPr>
        <p:sp>
          <p:nvSpPr>
            <p:cNvPr id="38" name="Rounded Rectangle 63">
              <a:extLst>
                <a:ext uri="{FF2B5EF4-FFF2-40B4-BE49-F238E27FC236}">
                  <a16:creationId xmlns:a16="http://schemas.microsoft.com/office/drawing/2014/main" id="{04878385-0344-4BFE-9C64-693B70EC1E48}"/>
                </a:ext>
              </a:extLst>
            </p:cNvPr>
            <p:cNvSpPr/>
            <p:nvPr/>
          </p:nvSpPr>
          <p:spPr>
            <a:xfrm>
              <a:off x="13743863" y="25929305"/>
              <a:ext cx="13164897" cy="9147387"/>
            </a:xfrm>
            <a:prstGeom prst="roundRect">
              <a:avLst>
                <a:gd name="adj" fmla="val 662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64459" y="25933281"/>
              <a:ext cx="13067321" cy="904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000" dirty="0"/>
            </a:p>
            <a:p>
              <a:pPr algn="ctr"/>
              <a:r>
                <a:rPr lang="en-US" sz="4000" dirty="0">
                  <a:latin typeface="Arial Black" panose="020B0A04020102020204" pitchFamily="34" charset="0"/>
                </a:rPr>
                <a:t>Abstractions Stored in Database</a:t>
              </a:r>
              <a:endParaRPr lang="en-US" sz="4000" i="1" dirty="0">
                <a:latin typeface="Arial Black" panose="020B0A04020102020204" pitchFamily="34" charset="0"/>
              </a:endParaRPr>
            </a:p>
            <a:p>
              <a:endParaRPr lang="en-US" sz="3000" dirty="0"/>
            </a:p>
            <a:p>
              <a:r>
                <a:rPr lang="en-US" sz="3000" b="1" dirty="0" err="1"/>
                <a:t>BraidRecord</a:t>
              </a:r>
              <a:r>
                <a:rPr lang="en-US" sz="3000" b="1" dirty="0"/>
                <a:t>:</a:t>
              </a:r>
              <a:r>
                <a:rPr lang="en-US" sz="3000" dirty="0"/>
                <a:t> A super-class for Braid-DB provenance records.  Each such entity has a unique ID, a </a:t>
              </a:r>
              <a:r>
                <a:rPr lang="en-US" sz="3200" dirty="0">
                  <a:solidFill>
                    <a:srgbClr val="7F7F7F"/>
                  </a:solidFill>
                </a:rPr>
                <a:t>Swift PIPS script: </a:t>
              </a:r>
              <a:r>
                <a:rPr lang="en-US" sz="3200" dirty="0"/>
                <a:t>Parallel power grid analysis</a:t>
              </a:r>
              <a:endParaRPr lang="en-US" sz="3200" i="1" dirty="0"/>
            </a:p>
            <a:p>
              <a:r>
                <a:rPr lang="en-US" sz="3000" dirty="0"/>
                <a:t>(possibly not unique) string name, a list of dependencies, and a dictionary of user-specified, string-keyed metadata tags,</a:t>
              </a:r>
            </a:p>
            <a:p>
              <a:r>
                <a:rPr lang="en-US" sz="3000" b="1" dirty="0" err="1"/>
                <a:t>BraidFact</a:t>
              </a:r>
              <a:r>
                <a:rPr lang="en-US" sz="3000" b="1" dirty="0"/>
                <a:t>:</a:t>
              </a:r>
              <a:r>
                <a:rPr lang="en-US" sz="3000" dirty="0"/>
                <a:t> A simpler object consisting of static data: for example, pre-existing trusted data or software, etc.  </a:t>
              </a:r>
              <a:r>
                <a:rPr lang="en-US" sz="3000" dirty="0" err="1"/>
                <a:t>BraidFacts</a:t>
              </a:r>
              <a:r>
                <a:rPr lang="en-US" sz="3000" dirty="0"/>
                <a:t> may have a provenance outside the Braid-DB system.</a:t>
              </a:r>
            </a:p>
            <a:p>
              <a:r>
                <a:rPr lang="en-US" sz="3000" b="1" dirty="0" err="1"/>
                <a:t>BraidData</a:t>
              </a:r>
              <a:r>
                <a:rPr lang="en-US" sz="3000" b="1" dirty="0"/>
                <a:t>:</a:t>
              </a:r>
              <a:r>
                <a:rPr lang="en-US" sz="3000" dirty="0"/>
                <a:t> The Braid-DB representation of traditional provenance-tracked data, with traditional conceptions of its derivation history from other </a:t>
              </a:r>
              <a:r>
                <a:rPr lang="en-US" sz="3000" dirty="0" err="1"/>
                <a:t>BraidData</a:t>
              </a:r>
              <a:r>
                <a:rPr lang="en-US" sz="3000" dirty="0"/>
                <a:t> and/or </a:t>
              </a:r>
              <a:r>
                <a:rPr lang="en-US" sz="3000" dirty="0" err="1"/>
                <a:t>BraidFacts</a:t>
              </a:r>
              <a:r>
                <a:rPr lang="en-US" sz="3000" dirty="0"/>
                <a:t>.  A Braid-DB containing only </a:t>
              </a:r>
              <a:r>
                <a:rPr lang="en-US" sz="3000" dirty="0" err="1"/>
                <a:t>BraidData</a:t>
              </a:r>
              <a:r>
                <a:rPr lang="en-US" sz="3000" dirty="0"/>
                <a:t> and </a:t>
              </a:r>
              <a:r>
                <a:rPr lang="en-US" sz="3000" dirty="0" err="1"/>
                <a:t>BraidFacts</a:t>
              </a:r>
              <a:r>
                <a:rPr lang="en-US" sz="3000" dirty="0"/>
                <a:t> would be functionally indistinguishable from a traditional provenance database.</a:t>
              </a:r>
              <a:endParaRPr lang="en-US" sz="3000" b="1" dirty="0"/>
            </a:p>
            <a:p>
              <a:r>
                <a:rPr lang="en-US" sz="3000" b="1" dirty="0" err="1"/>
                <a:t>BraidModel</a:t>
              </a:r>
              <a:r>
                <a:rPr lang="en-US" sz="3000" b="1" dirty="0"/>
                <a:t>:</a:t>
              </a:r>
              <a:r>
                <a:rPr lang="en-US" sz="3000" dirty="0"/>
                <a:t> An ML model tracked by Braid-DB.  A </a:t>
              </a:r>
              <a:r>
                <a:rPr lang="en-US" sz="3000" dirty="0" err="1"/>
                <a:t>BraidModel</a:t>
              </a:r>
              <a:r>
                <a:rPr lang="en-US" sz="3000" dirty="0"/>
                <a:t> has the additional capability </a:t>
              </a:r>
              <a:r>
                <a:rPr lang="en-US" sz="3000" dirty="0">
                  <a:latin typeface="Consolas" panose="020B0609020204030204" pitchFamily="49" charset="0"/>
                </a:rPr>
                <a:t>update() </a:t>
              </a:r>
              <a:r>
                <a:rPr lang="en-US" sz="3000" dirty="0"/>
                <a:t>, which represents model exposure to other </a:t>
              </a:r>
              <a:r>
                <a:rPr lang="en-US" sz="3000" dirty="0" err="1"/>
                <a:t>BraidRecords</a:t>
              </a:r>
              <a:r>
                <a:rPr lang="en-US" sz="3000" dirty="0"/>
                <a:t>, possibly including other models.  This includes the possibility of dependency cycles that capture complex interactions among models and data as experiment workflows progress.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861CC97-7161-4B5D-8C98-22522CDA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11" y="17683049"/>
            <a:ext cx="8525890" cy="3633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63461-4641-4960-824B-36FFE3990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093" y="7672693"/>
            <a:ext cx="10086097" cy="4846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2470E1-C3EB-4EAF-B8A5-DDA2618A3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7166" y="18071258"/>
            <a:ext cx="11862833" cy="4104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CBC32F-4040-4ABD-9885-415FE6B8479B}"/>
              </a:ext>
            </a:extLst>
          </p:cNvPr>
          <p:cNvSpPr txBox="1"/>
          <p:nvPr/>
        </p:nvSpPr>
        <p:spPr>
          <a:xfrm>
            <a:off x="687015" y="25737519"/>
            <a:ext cx="12559085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pPr algn="ctr"/>
            <a:r>
              <a:rPr lang="en-US" sz="4000" dirty="0">
                <a:latin typeface="Arial Black" panose="020B0A04020102020204" pitchFamily="34" charset="0"/>
              </a:rPr>
              <a:t>Applications</a:t>
            </a:r>
            <a:endParaRPr lang="en-US" sz="4000" i="1" dirty="0">
              <a:latin typeface="Arial Black" panose="020B0A04020102020204" pitchFamily="34" charset="0"/>
            </a:endParaRPr>
          </a:p>
          <a:p>
            <a:endParaRPr lang="en-US" sz="3000" dirty="0"/>
          </a:p>
          <a:p>
            <a:r>
              <a:rPr lang="en-US" sz="3000" b="1" dirty="0" err="1"/>
              <a:t>BraidRecord</a:t>
            </a:r>
            <a:r>
              <a:rPr lang="en-US" sz="3000" b="1" dirty="0"/>
              <a:t>:</a:t>
            </a:r>
            <a:r>
              <a:rPr lang="en-US" sz="3000" dirty="0"/>
              <a:t> A super-class for Braid-DB provenance records.  Each such entity has a unique ID, a </a:t>
            </a:r>
            <a:r>
              <a:rPr lang="en-US" sz="3200" dirty="0">
                <a:solidFill>
                  <a:srgbClr val="7F7F7F"/>
                </a:solidFill>
              </a:rPr>
              <a:t>Swift PIPS script: </a:t>
            </a:r>
            <a:r>
              <a:rPr lang="en-US" sz="3200" dirty="0"/>
              <a:t>Parallel power grid analysis</a:t>
            </a:r>
            <a:endParaRPr lang="en-US" sz="3200" i="1" dirty="0"/>
          </a:p>
          <a:p>
            <a:r>
              <a:rPr lang="en-US" sz="3000" dirty="0"/>
              <a:t>(possibly not unique) string name, a list of dependencies, and a dictionary of user-specified, string-keyed metadata tags,</a:t>
            </a:r>
          </a:p>
          <a:p>
            <a:r>
              <a:rPr lang="en-US" sz="3000" b="1" dirty="0" err="1"/>
              <a:t>BraidFact</a:t>
            </a:r>
            <a:r>
              <a:rPr lang="en-US" sz="3000" b="1" dirty="0"/>
              <a:t>:</a:t>
            </a:r>
            <a:r>
              <a:rPr lang="en-US" sz="3000" dirty="0"/>
              <a:t> A simpler object consisting of static data: for example, pre-existing trusted data or software, etc.  </a:t>
            </a:r>
            <a:r>
              <a:rPr lang="en-US" sz="3000" dirty="0" err="1"/>
              <a:t>BraidFacts</a:t>
            </a:r>
            <a:r>
              <a:rPr lang="en-US" sz="3000" dirty="0"/>
              <a:t> may have a provenance outside the Braid-DB system.</a:t>
            </a:r>
          </a:p>
          <a:p>
            <a:r>
              <a:rPr lang="en-US" sz="3000" b="1" dirty="0" err="1"/>
              <a:t>BraidData</a:t>
            </a:r>
            <a:r>
              <a:rPr lang="en-US" sz="3000" b="1" dirty="0"/>
              <a:t>:</a:t>
            </a:r>
            <a:r>
              <a:rPr lang="en-US" sz="3000" dirty="0"/>
              <a:t> The Braid-DB representation of traditional provenance-tracked data, with traditional conceptions of its derivation history from other </a:t>
            </a:r>
            <a:r>
              <a:rPr lang="en-US" sz="3000" dirty="0" err="1"/>
              <a:t>BraidData</a:t>
            </a:r>
            <a:r>
              <a:rPr lang="en-US" sz="3000" dirty="0"/>
              <a:t> and/or </a:t>
            </a:r>
            <a:r>
              <a:rPr lang="en-US" sz="3000" dirty="0" err="1"/>
              <a:t>BraidFacts</a:t>
            </a:r>
            <a:r>
              <a:rPr lang="en-US" sz="3000" dirty="0"/>
              <a:t>.  A Braid-DB containing only </a:t>
            </a:r>
            <a:r>
              <a:rPr lang="en-US" sz="3000" dirty="0" err="1"/>
              <a:t>BraidData</a:t>
            </a:r>
            <a:r>
              <a:rPr lang="en-US" sz="3000" dirty="0"/>
              <a:t> and </a:t>
            </a:r>
            <a:r>
              <a:rPr lang="en-US" sz="3000" dirty="0" err="1"/>
              <a:t>BraidFacts</a:t>
            </a:r>
            <a:r>
              <a:rPr lang="en-US" sz="3000" dirty="0"/>
              <a:t> would be functionally indistinguishable from a traditional provenance database.</a:t>
            </a:r>
            <a:endParaRPr lang="en-US" sz="3000" b="1" dirty="0"/>
          </a:p>
          <a:p>
            <a:r>
              <a:rPr lang="en-US" sz="3000" b="1" dirty="0" err="1"/>
              <a:t>BraidModel</a:t>
            </a:r>
            <a:r>
              <a:rPr lang="en-US" sz="3000" b="1" dirty="0"/>
              <a:t>:</a:t>
            </a:r>
            <a:r>
              <a:rPr lang="en-US" sz="3000" dirty="0"/>
              <a:t> An ML model tracked by Braid-DB.  A </a:t>
            </a:r>
            <a:r>
              <a:rPr lang="en-US" sz="3000" dirty="0" err="1"/>
              <a:t>BraidModel</a:t>
            </a:r>
            <a:r>
              <a:rPr lang="en-US" sz="3000" dirty="0"/>
              <a:t> has the additional capability </a:t>
            </a:r>
            <a:r>
              <a:rPr lang="en-US" sz="3000" dirty="0">
                <a:latin typeface="Consolas" panose="020B0609020204030204" pitchFamily="49" charset="0"/>
              </a:rPr>
              <a:t>update() </a:t>
            </a:r>
            <a:r>
              <a:rPr lang="en-US" sz="3000" dirty="0"/>
              <a:t>, which represents model exposure to other </a:t>
            </a:r>
            <a:r>
              <a:rPr lang="en-US" sz="3000" dirty="0" err="1"/>
              <a:t>BraidRecords</a:t>
            </a:r>
            <a:r>
              <a:rPr lang="en-US" sz="3000" dirty="0"/>
              <a:t>, possibly including other models.  This includes the possibility of dependency cycles that capture complex interactions among models and data as experiment workflows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816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Consolas</vt:lpstr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Wozniak, Justin M.</cp:lastModifiedBy>
  <cp:revision>123</cp:revision>
  <cp:lastPrinted>2013-02-04T00:39:05Z</cp:lastPrinted>
  <dcterms:created xsi:type="dcterms:W3CDTF">2013-02-03T23:37:43Z</dcterms:created>
  <dcterms:modified xsi:type="dcterms:W3CDTF">2021-09-28T05:42:26Z</dcterms:modified>
</cp:coreProperties>
</file>