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7432000" cy="36576000"/>
  <p:notesSz cx="6858000" cy="9144000"/>
  <p:defaultTextStyle>
    <a:defPPr>
      <a:defRPr lang="en-US"/>
    </a:defPPr>
    <a:lvl1pPr marL="0" algn="l" defTabSz="1828727" rtl="0" eaLnBrk="1" latinLnBrk="0" hangingPunct="1">
      <a:defRPr sz="7200" kern="1200">
        <a:solidFill>
          <a:schemeClr val="tx1"/>
        </a:solidFill>
        <a:latin typeface="+mn-lt"/>
        <a:ea typeface="+mn-ea"/>
        <a:cs typeface="+mn-cs"/>
      </a:defRPr>
    </a:lvl1pPr>
    <a:lvl2pPr marL="1828727" algn="l" defTabSz="1828727" rtl="0" eaLnBrk="1" latinLnBrk="0" hangingPunct="1">
      <a:defRPr sz="7200" kern="1200">
        <a:solidFill>
          <a:schemeClr val="tx1"/>
        </a:solidFill>
        <a:latin typeface="+mn-lt"/>
        <a:ea typeface="+mn-ea"/>
        <a:cs typeface="+mn-cs"/>
      </a:defRPr>
    </a:lvl2pPr>
    <a:lvl3pPr marL="3657454" algn="l" defTabSz="1828727" rtl="0" eaLnBrk="1" latinLnBrk="0" hangingPunct="1">
      <a:defRPr sz="7200" kern="1200">
        <a:solidFill>
          <a:schemeClr val="tx1"/>
        </a:solidFill>
        <a:latin typeface="+mn-lt"/>
        <a:ea typeface="+mn-ea"/>
        <a:cs typeface="+mn-cs"/>
      </a:defRPr>
    </a:lvl3pPr>
    <a:lvl4pPr marL="5486181" algn="l" defTabSz="1828727" rtl="0" eaLnBrk="1" latinLnBrk="0" hangingPunct="1">
      <a:defRPr sz="7200" kern="1200">
        <a:solidFill>
          <a:schemeClr val="tx1"/>
        </a:solidFill>
        <a:latin typeface="+mn-lt"/>
        <a:ea typeface="+mn-ea"/>
        <a:cs typeface="+mn-cs"/>
      </a:defRPr>
    </a:lvl4pPr>
    <a:lvl5pPr marL="7314907" algn="l" defTabSz="1828727" rtl="0" eaLnBrk="1" latinLnBrk="0" hangingPunct="1">
      <a:defRPr sz="7200" kern="1200">
        <a:solidFill>
          <a:schemeClr val="tx1"/>
        </a:solidFill>
        <a:latin typeface="+mn-lt"/>
        <a:ea typeface="+mn-ea"/>
        <a:cs typeface="+mn-cs"/>
      </a:defRPr>
    </a:lvl5pPr>
    <a:lvl6pPr marL="9143634" algn="l" defTabSz="1828727" rtl="0" eaLnBrk="1" latinLnBrk="0" hangingPunct="1">
      <a:defRPr sz="7200" kern="1200">
        <a:solidFill>
          <a:schemeClr val="tx1"/>
        </a:solidFill>
        <a:latin typeface="+mn-lt"/>
        <a:ea typeface="+mn-ea"/>
        <a:cs typeface="+mn-cs"/>
      </a:defRPr>
    </a:lvl6pPr>
    <a:lvl7pPr marL="10972361" algn="l" defTabSz="1828727" rtl="0" eaLnBrk="1" latinLnBrk="0" hangingPunct="1">
      <a:defRPr sz="7200" kern="1200">
        <a:solidFill>
          <a:schemeClr val="tx1"/>
        </a:solidFill>
        <a:latin typeface="+mn-lt"/>
        <a:ea typeface="+mn-ea"/>
        <a:cs typeface="+mn-cs"/>
      </a:defRPr>
    </a:lvl7pPr>
    <a:lvl8pPr marL="12801088" algn="l" defTabSz="1828727" rtl="0" eaLnBrk="1" latinLnBrk="0" hangingPunct="1">
      <a:defRPr sz="7200" kern="1200">
        <a:solidFill>
          <a:schemeClr val="tx1"/>
        </a:solidFill>
        <a:latin typeface="+mn-lt"/>
        <a:ea typeface="+mn-ea"/>
        <a:cs typeface="+mn-cs"/>
      </a:defRPr>
    </a:lvl8pPr>
    <a:lvl9pPr marL="14629815" algn="l" defTabSz="1828727"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78">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277" autoAdjust="0"/>
    <p:restoredTop sz="94660"/>
  </p:normalViewPr>
  <p:slideViewPr>
    <p:cSldViewPr snapToObjects="1">
      <p:cViewPr varScale="1">
        <p:scale>
          <a:sx n="24" d="100"/>
          <a:sy n="24" d="100"/>
        </p:scale>
        <p:origin x="687" y="78"/>
      </p:cViewPr>
      <p:guideLst>
        <p:guide orient="horz" pos="15178"/>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5BE4C-DE2E-524E-B244-9274EEA7A61C}" type="datetimeFigureOut">
              <a:rPr lang="en-US" smtClean="0"/>
              <a:pPr/>
              <a:t>2021-09-29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CEE8B-1651-2448-BFDE-C24B42067F97}" type="slidenum">
              <a:rPr lang="en-US" smtClean="0"/>
              <a:pPr/>
              <a:t>‹#›</a:t>
            </a:fld>
            <a:endParaRPr lang="en-US"/>
          </a:p>
        </p:txBody>
      </p:sp>
    </p:spTree>
    <p:extLst>
      <p:ext uri="{BB962C8B-B14F-4D97-AF65-F5344CB8AC3E}">
        <p14:creationId xmlns:p14="http://schemas.microsoft.com/office/powerpoint/2010/main" val="3338035961"/>
      </p:ext>
    </p:extLst>
  </p:cSld>
  <p:clrMap bg1="lt1" tx1="dk1" bg2="lt2" tx2="dk2" accent1="accent1" accent2="accent2" accent3="accent3" accent4="accent4" accent5="accent5" accent6="accent6" hlink="hlink" folHlink="folHlink"/>
  <p:notesStyle>
    <a:lvl1pPr marL="0" algn="l" defTabSz="1828727" rtl="0" eaLnBrk="1" latinLnBrk="0" hangingPunct="1">
      <a:defRPr sz="4800" kern="1200">
        <a:solidFill>
          <a:schemeClr val="tx1"/>
        </a:solidFill>
        <a:latin typeface="+mn-lt"/>
        <a:ea typeface="+mn-ea"/>
        <a:cs typeface="+mn-cs"/>
      </a:defRPr>
    </a:lvl1pPr>
    <a:lvl2pPr marL="1828727" algn="l" defTabSz="1828727" rtl="0" eaLnBrk="1" latinLnBrk="0" hangingPunct="1">
      <a:defRPr sz="4800" kern="1200">
        <a:solidFill>
          <a:schemeClr val="tx1"/>
        </a:solidFill>
        <a:latin typeface="+mn-lt"/>
        <a:ea typeface="+mn-ea"/>
        <a:cs typeface="+mn-cs"/>
      </a:defRPr>
    </a:lvl2pPr>
    <a:lvl3pPr marL="3657454" algn="l" defTabSz="1828727" rtl="0" eaLnBrk="1" latinLnBrk="0" hangingPunct="1">
      <a:defRPr sz="4800" kern="1200">
        <a:solidFill>
          <a:schemeClr val="tx1"/>
        </a:solidFill>
        <a:latin typeface="+mn-lt"/>
        <a:ea typeface="+mn-ea"/>
        <a:cs typeface="+mn-cs"/>
      </a:defRPr>
    </a:lvl3pPr>
    <a:lvl4pPr marL="5486181" algn="l" defTabSz="1828727" rtl="0" eaLnBrk="1" latinLnBrk="0" hangingPunct="1">
      <a:defRPr sz="4800" kern="1200">
        <a:solidFill>
          <a:schemeClr val="tx1"/>
        </a:solidFill>
        <a:latin typeface="+mn-lt"/>
        <a:ea typeface="+mn-ea"/>
        <a:cs typeface="+mn-cs"/>
      </a:defRPr>
    </a:lvl4pPr>
    <a:lvl5pPr marL="7314907" algn="l" defTabSz="1828727" rtl="0" eaLnBrk="1" latinLnBrk="0" hangingPunct="1">
      <a:defRPr sz="4800" kern="1200">
        <a:solidFill>
          <a:schemeClr val="tx1"/>
        </a:solidFill>
        <a:latin typeface="+mn-lt"/>
        <a:ea typeface="+mn-ea"/>
        <a:cs typeface="+mn-cs"/>
      </a:defRPr>
    </a:lvl5pPr>
    <a:lvl6pPr marL="9143634" algn="l" defTabSz="1828727" rtl="0" eaLnBrk="1" latinLnBrk="0" hangingPunct="1">
      <a:defRPr sz="4800" kern="1200">
        <a:solidFill>
          <a:schemeClr val="tx1"/>
        </a:solidFill>
        <a:latin typeface="+mn-lt"/>
        <a:ea typeface="+mn-ea"/>
        <a:cs typeface="+mn-cs"/>
      </a:defRPr>
    </a:lvl6pPr>
    <a:lvl7pPr marL="10972361" algn="l" defTabSz="1828727" rtl="0" eaLnBrk="1" latinLnBrk="0" hangingPunct="1">
      <a:defRPr sz="4800" kern="1200">
        <a:solidFill>
          <a:schemeClr val="tx1"/>
        </a:solidFill>
        <a:latin typeface="+mn-lt"/>
        <a:ea typeface="+mn-ea"/>
        <a:cs typeface="+mn-cs"/>
      </a:defRPr>
    </a:lvl7pPr>
    <a:lvl8pPr marL="12801088" algn="l" defTabSz="1828727" rtl="0" eaLnBrk="1" latinLnBrk="0" hangingPunct="1">
      <a:defRPr sz="4800" kern="1200">
        <a:solidFill>
          <a:schemeClr val="tx1"/>
        </a:solidFill>
        <a:latin typeface="+mn-lt"/>
        <a:ea typeface="+mn-ea"/>
        <a:cs typeface="+mn-cs"/>
      </a:defRPr>
    </a:lvl8pPr>
    <a:lvl9pPr marL="14629815" algn="l" defTabSz="1828727"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5CEE8B-1651-2448-BFDE-C24B42067F9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69"/>
            <a:ext cx="23317200" cy="7840133"/>
          </a:xfrm>
        </p:spPr>
        <p:txBody>
          <a:bodyPr/>
          <a:lstStyle/>
          <a:p>
            <a:r>
              <a:rPr lang="en-US"/>
              <a:t>Click to edit Master title style</a:t>
            </a:r>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1828727" indent="0" algn="ctr">
              <a:buNone/>
              <a:defRPr>
                <a:solidFill>
                  <a:schemeClr val="tx1">
                    <a:tint val="75000"/>
                  </a:schemeClr>
                </a:solidFill>
              </a:defRPr>
            </a:lvl2pPr>
            <a:lvl3pPr marL="3657454" indent="0" algn="ctr">
              <a:buNone/>
              <a:defRPr>
                <a:solidFill>
                  <a:schemeClr val="tx1">
                    <a:tint val="75000"/>
                  </a:schemeClr>
                </a:solidFill>
              </a:defRPr>
            </a:lvl3pPr>
            <a:lvl4pPr marL="5486181" indent="0" algn="ctr">
              <a:buNone/>
              <a:defRPr>
                <a:solidFill>
                  <a:schemeClr val="tx1">
                    <a:tint val="75000"/>
                  </a:schemeClr>
                </a:solidFill>
              </a:defRPr>
            </a:lvl4pPr>
            <a:lvl5pPr marL="7314907" indent="0" algn="ctr">
              <a:buNone/>
              <a:defRPr>
                <a:solidFill>
                  <a:schemeClr val="tx1">
                    <a:tint val="75000"/>
                  </a:schemeClr>
                </a:solidFill>
              </a:defRPr>
            </a:lvl5pPr>
            <a:lvl6pPr marL="9143634" indent="0" algn="ctr">
              <a:buNone/>
              <a:defRPr>
                <a:solidFill>
                  <a:schemeClr val="tx1">
                    <a:tint val="75000"/>
                  </a:schemeClr>
                </a:solidFill>
              </a:defRPr>
            </a:lvl6pPr>
            <a:lvl7pPr marL="10972361" indent="0" algn="ctr">
              <a:buNone/>
              <a:defRPr>
                <a:solidFill>
                  <a:schemeClr val="tx1">
                    <a:tint val="75000"/>
                  </a:schemeClr>
                </a:solidFill>
              </a:defRPr>
            </a:lvl7pPr>
            <a:lvl8pPr marL="12801088" indent="0" algn="ctr">
              <a:buNone/>
              <a:defRPr>
                <a:solidFill>
                  <a:schemeClr val="tx1">
                    <a:tint val="75000"/>
                  </a:schemeClr>
                </a:solidFill>
              </a:defRPr>
            </a:lvl8pPr>
            <a:lvl9pPr marL="146298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4316" y="7027335"/>
            <a:ext cx="29627512" cy="1498007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81781" y="7027335"/>
            <a:ext cx="88425339" cy="149800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8" y="23503469"/>
            <a:ext cx="23317200" cy="72644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166938" y="15502475"/>
            <a:ext cx="23317200" cy="8000998"/>
          </a:xfrm>
        </p:spPr>
        <p:txBody>
          <a:bodyPr anchor="b"/>
          <a:lstStyle>
            <a:lvl1pPr marL="0" indent="0">
              <a:buNone/>
              <a:defRPr sz="8000">
                <a:solidFill>
                  <a:schemeClr val="tx1">
                    <a:tint val="75000"/>
                  </a:schemeClr>
                </a:solidFill>
              </a:defRPr>
            </a:lvl1pPr>
            <a:lvl2pPr marL="1828727" indent="0">
              <a:buNone/>
              <a:defRPr sz="7200">
                <a:solidFill>
                  <a:schemeClr val="tx1">
                    <a:tint val="75000"/>
                  </a:schemeClr>
                </a:solidFill>
              </a:defRPr>
            </a:lvl2pPr>
            <a:lvl3pPr marL="3657454" indent="0">
              <a:buNone/>
              <a:defRPr sz="6400">
                <a:solidFill>
                  <a:schemeClr val="tx1">
                    <a:tint val="75000"/>
                  </a:schemeClr>
                </a:solidFill>
              </a:defRPr>
            </a:lvl3pPr>
            <a:lvl4pPr marL="5486181" indent="0">
              <a:buNone/>
              <a:defRPr sz="5600">
                <a:solidFill>
                  <a:schemeClr val="tx1">
                    <a:tint val="75000"/>
                  </a:schemeClr>
                </a:solidFill>
              </a:defRPr>
            </a:lvl4pPr>
            <a:lvl5pPr marL="7314907" indent="0">
              <a:buNone/>
              <a:defRPr sz="5600">
                <a:solidFill>
                  <a:schemeClr val="tx1">
                    <a:tint val="75000"/>
                  </a:schemeClr>
                </a:solidFill>
              </a:defRPr>
            </a:lvl5pPr>
            <a:lvl6pPr marL="9143634" indent="0">
              <a:buNone/>
              <a:defRPr sz="5600">
                <a:solidFill>
                  <a:schemeClr val="tx1">
                    <a:tint val="75000"/>
                  </a:schemeClr>
                </a:solidFill>
              </a:defRPr>
            </a:lvl6pPr>
            <a:lvl7pPr marL="10972361" indent="0">
              <a:buNone/>
              <a:defRPr sz="5600">
                <a:solidFill>
                  <a:schemeClr val="tx1">
                    <a:tint val="75000"/>
                  </a:schemeClr>
                </a:solidFill>
              </a:defRPr>
            </a:lvl7pPr>
            <a:lvl8pPr marL="12801088" indent="0">
              <a:buNone/>
              <a:defRPr sz="5600">
                <a:solidFill>
                  <a:schemeClr val="tx1">
                    <a:tint val="75000"/>
                  </a:schemeClr>
                </a:solidFill>
              </a:defRPr>
            </a:lvl8pPr>
            <a:lvl9pPr marL="14629815"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81777" y="40961736"/>
            <a:ext cx="59026425" cy="115866336"/>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65402" y="40961736"/>
            <a:ext cx="59026425" cy="115866336"/>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00FA51-1785-FA41-96ED-D701FDE160E6}" type="datetimeFigureOut">
              <a:rPr lang="en-US" smtClean="0"/>
              <a:pPr/>
              <a:t>2021-09-29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6"/>
            <a:ext cx="2468880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4" y="8187272"/>
            <a:ext cx="12120564" cy="3412064"/>
          </a:xfrm>
        </p:spPr>
        <p:txBody>
          <a:bodyPr anchor="b"/>
          <a:lstStyle>
            <a:lvl1pPr marL="0" indent="0">
              <a:buNone/>
              <a:defRPr sz="9600" b="1"/>
            </a:lvl1pPr>
            <a:lvl2pPr marL="1828727" indent="0">
              <a:buNone/>
              <a:defRPr sz="8000" b="1"/>
            </a:lvl2pPr>
            <a:lvl3pPr marL="3657454" indent="0">
              <a:buNone/>
              <a:defRPr sz="7200" b="1"/>
            </a:lvl3pPr>
            <a:lvl4pPr marL="5486181" indent="0">
              <a:buNone/>
              <a:defRPr sz="6400" b="1"/>
            </a:lvl4pPr>
            <a:lvl5pPr marL="7314907" indent="0">
              <a:buNone/>
              <a:defRPr sz="6400" b="1"/>
            </a:lvl5pPr>
            <a:lvl6pPr marL="9143634" indent="0">
              <a:buNone/>
              <a:defRPr sz="6400" b="1"/>
            </a:lvl6pPr>
            <a:lvl7pPr marL="10972361" indent="0">
              <a:buNone/>
              <a:defRPr sz="6400" b="1"/>
            </a:lvl7pPr>
            <a:lvl8pPr marL="12801088" indent="0">
              <a:buNone/>
              <a:defRPr sz="6400" b="1"/>
            </a:lvl8pPr>
            <a:lvl9pPr marL="14629815" indent="0">
              <a:buNone/>
              <a:defRPr sz="6400" b="1"/>
            </a:lvl9pPr>
          </a:lstStyle>
          <a:p>
            <a:pPr lvl="0"/>
            <a:r>
              <a:rPr lang="en-US"/>
              <a:t>Click to edit Master text styles</a:t>
            </a:r>
          </a:p>
        </p:txBody>
      </p:sp>
      <p:sp>
        <p:nvSpPr>
          <p:cNvPr id="4" name="Content Placeholder 3"/>
          <p:cNvSpPr>
            <a:spLocks noGrp="1"/>
          </p:cNvSpPr>
          <p:nvPr>
            <p:ph sz="half" idx="2"/>
          </p:nvPr>
        </p:nvSpPr>
        <p:spPr>
          <a:xfrm>
            <a:off x="1371604" y="11599336"/>
            <a:ext cx="12120564"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8187272"/>
            <a:ext cx="12125325" cy="3412064"/>
          </a:xfrm>
        </p:spPr>
        <p:txBody>
          <a:bodyPr anchor="b"/>
          <a:lstStyle>
            <a:lvl1pPr marL="0" indent="0">
              <a:buNone/>
              <a:defRPr sz="9600" b="1"/>
            </a:lvl1pPr>
            <a:lvl2pPr marL="1828727" indent="0">
              <a:buNone/>
              <a:defRPr sz="8000" b="1"/>
            </a:lvl2pPr>
            <a:lvl3pPr marL="3657454" indent="0">
              <a:buNone/>
              <a:defRPr sz="7200" b="1"/>
            </a:lvl3pPr>
            <a:lvl4pPr marL="5486181" indent="0">
              <a:buNone/>
              <a:defRPr sz="6400" b="1"/>
            </a:lvl4pPr>
            <a:lvl5pPr marL="7314907" indent="0">
              <a:buNone/>
              <a:defRPr sz="6400" b="1"/>
            </a:lvl5pPr>
            <a:lvl6pPr marL="9143634" indent="0">
              <a:buNone/>
              <a:defRPr sz="6400" b="1"/>
            </a:lvl6pPr>
            <a:lvl7pPr marL="10972361" indent="0">
              <a:buNone/>
              <a:defRPr sz="6400" b="1"/>
            </a:lvl7pPr>
            <a:lvl8pPr marL="12801088" indent="0">
              <a:buNone/>
              <a:defRPr sz="6400" b="1"/>
            </a:lvl8pPr>
            <a:lvl9pPr marL="14629815"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3935077" y="11599336"/>
            <a:ext cx="12125325"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00FA51-1785-FA41-96ED-D701FDE160E6}" type="datetimeFigureOut">
              <a:rPr lang="en-US" smtClean="0"/>
              <a:pPr/>
              <a:t>2021-09-29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00FA51-1785-FA41-96ED-D701FDE160E6}" type="datetimeFigureOut">
              <a:rPr lang="en-US" smtClean="0"/>
              <a:pPr/>
              <a:t>2021-09-29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0FA51-1785-FA41-96ED-D701FDE160E6}" type="datetimeFigureOut">
              <a:rPr lang="en-US" smtClean="0"/>
              <a:pPr/>
              <a:t>2021-09-29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6" y="1456267"/>
            <a:ext cx="9024939" cy="61976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0725150" y="1456273"/>
            <a:ext cx="15335250" cy="3121660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6" y="7653873"/>
            <a:ext cx="9024939" cy="25019003"/>
          </a:xfrm>
        </p:spPr>
        <p:txBody>
          <a:bodyPr/>
          <a:lstStyle>
            <a:lvl1pPr marL="0" indent="0">
              <a:buNone/>
              <a:defRPr sz="5600"/>
            </a:lvl1pPr>
            <a:lvl2pPr marL="1828727" indent="0">
              <a:buNone/>
              <a:defRPr sz="4800"/>
            </a:lvl2pPr>
            <a:lvl3pPr marL="3657454" indent="0">
              <a:buNone/>
              <a:defRPr sz="4000"/>
            </a:lvl3pPr>
            <a:lvl4pPr marL="5486181" indent="0">
              <a:buNone/>
              <a:defRPr sz="3600"/>
            </a:lvl4pPr>
            <a:lvl5pPr marL="7314907" indent="0">
              <a:buNone/>
              <a:defRPr sz="3600"/>
            </a:lvl5pPr>
            <a:lvl6pPr marL="9143634" indent="0">
              <a:buNone/>
              <a:defRPr sz="3600"/>
            </a:lvl6pPr>
            <a:lvl7pPr marL="10972361" indent="0">
              <a:buNone/>
              <a:defRPr sz="3600"/>
            </a:lvl7pPr>
            <a:lvl8pPr marL="12801088" indent="0">
              <a:buNone/>
              <a:defRPr sz="3600"/>
            </a:lvl8pPr>
            <a:lvl9pPr marL="14629815"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A00FA51-1785-FA41-96ED-D701FDE160E6}" type="datetimeFigureOut">
              <a:rPr lang="en-US" smtClean="0"/>
              <a:pPr/>
              <a:t>2021-09-29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25603203"/>
            <a:ext cx="16459200" cy="3022603"/>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5376864" y="3268133"/>
            <a:ext cx="16459200" cy="21945600"/>
          </a:xfrm>
        </p:spPr>
        <p:txBody>
          <a:bodyPr/>
          <a:lstStyle>
            <a:lvl1pPr marL="0" indent="0">
              <a:buNone/>
              <a:defRPr sz="12800"/>
            </a:lvl1pPr>
            <a:lvl2pPr marL="1828727" indent="0">
              <a:buNone/>
              <a:defRPr sz="11200"/>
            </a:lvl2pPr>
            <a:lvl3pPr marL="3657454" indent="0">
              <a:buNone/>
              <a:defRPr sz="9600"/>
            </a:lvl3pPr>
            <a:lvl4pPr marL="5486181" indent="0">
              <a:buNone/>
              <a:defRPr sz="8000"/>
            </a:lvl4pPr>
            <a:lvl5pPr marL="7314907" indent="0">
              <a:buNone/>
              <a:defRPr sz="8000"/>
            </a:lvl5pPr>
            <a:lvl6pPr marL="9143634" indent="0">
              <a:buNone/>
              <a:defRPr sz="8000"/>
            </a:lvl6pPr>
            <a:lvl7pPr marL="10972361" indent="0">
              <a:buNone/>
              <a:defRPr sz="8000"/>
            </a:lvl7pPr>
            <a:lvl8pPr marL="12801088" indent="0">
              <a:buNone/>
              <a:defRPr sz="8000"/>
            </a:lvl8pPr>
            <a:lvl9pPr marL="14629815" indent="0">
              <a:buNone/>
              <a:defRPr sz="8000"/>
            </a:lvl9pPr>
          </a:lstStyle>
          <a:p>
            <a:endParaRPr lang="en-US"/>
          </a:p>
        </p:txBody>
      </p:sp>
      <p:sp>
        <p:nvSpPr>
          <p:cNvPr id="4" name="Text Placeholder 3"/>
          <p:cNvSpPr>
            <a:spLocks noGrp="1"/>
          </p:cNvSpPr>
          <p:nvPr>
            <p:ph type="body" sz="half" idx="2"/>
          </p:nvPr>
        </p:nvSpPr>
        <p:spPr>
          <a:xfrm>
            <a:off x="5376864" y="28625805"/>
            <a:ext cx="16459200" cy="4292598"/>
          </a:xfrm>
        </p:spPr>
        <p:txBody>
          <a:bodyPr/>
          <a:lstStyle>
            <a:lvl1pPr marL="0" indent="0">
              <a:buNone/>
              <a:defRPr sz="5600"/>
            </a:lvl1pPr>
            <a:lvl2pPr marL="1828727" indent="0">
              <a:buNone/>
              <a:defRPr sz="4800"/>
            </a:lvl2pPr>
            <a:lvl3pPr marL="3657454" indent="0">
              <a:buNone/>
              <a:defRPr sz="4000"/>
            </a:lvl3pPr>
            <a:lvl4pPr marL="5486181" indent="0">
              <a:buNone/>
              <a:defRPr sz="3600"/>
            </a:lvl4pPr>
            <a:lvl5pPr marL="7314907" indent="0">
              <a:buNone/>
              <a:defRPr sz="3600"/>
            </a:lvl5pPr>
            <a:lvl6pPr marL="9143634" indent="0">
              <a:buNone/>
              <a:defRPr sz="3600"/>
            </a:lvl6pPr>
            <a:lvl7pPr marL="10972361" indent="0">
              <a:buNone/>
              <a:defRPr sz="3600"/>
            </a:lvl7pPr>
            <a:lvl8pPr marL="12801088" indent="0">
              <a:buNone/>
              <a:defRPr sz="3600"/>
            </a:lvl8pPr>
            <a:lvl9pPr marL="14629815"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A00FA51-1785-FA41-96ED-D701FDE160E6}" type="datetimeFigureOut">
              <a:rPr lang="en-US" smtClean="0"/>
              <a:pPr/>
              <a:t>2021-09-29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1464736"/>
            <a:ext cx="24688800" cy="6096000"/>
          </a:xfrm>
          <a:prstGeom prst="rect">
            <a:avLst/>
          </a:prstGeom>
        </p:spPr>
        <p:txBody>
          <a:bodyPr vert="horz" lIns="365745" tIns="182873" rIns="365745" bIns="182873" rtlCol="0" anchor="ctr">
            <a:normAutofit/>
          </a:bodyPr>
          <a:lstStyle/>
          <a:p>
            <a:r>
              <a:rPr lang="en-US"/>
              <a:t>Click to edit Master title style</a:t>
            </a:r>
          </a:p>
        </p:txBody>
      </p:sp>
      <p:sp>
        <p:nvSpPr>
          <p:cNvPr id="3" name="Text Placeholder 2"/>
          <p:cNvSpPr>
            <a:spLocks noGrp="1"/>
          </p:cNvSpPr>
          <p:nvPr>
            <p:ph type="body" idx="1"/>
          </p:nvPr>
        </p:nvSpPr>
        <p:spPr>
          <a:xfrm>
            <a:off x="1371600" y="8534406"/>
            <a:ext cx="24688800" cy="24138469"/>
          </a:xfrm>
          <a:prstGeom prst="rect">
            <a:avLst/>
          </a:prstGeom>
        </p:spPr>
        <p:txBody>
          <a:bodyPr vert="horz" lIns="365745" tIns="182873" rIns="365745" bIns="18287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33900536"/>
            <a:ext cx="6400800" cy="1947333"/>
          </a:xfrm>
          <a:prstGeom prst="rect">
            <a:avLst/>
          </a:prstGeom>
        </p:spPr>
        <p:txBody>
          <a:bodyPr vert="horz" lIns="365745" tIns="182873" rIns="365745" bIns="182873" rtlCol="0" anchor="ctr"/>
          <a:lstStyle>
            <a:lvl1pPr algn="l">
              <a:defRPr sz="4800">
                <a:solidFill>
                  <a:schemeClr val="tx1">
                    <a:tint val="75000"/>
                  </a:schemeClr>
                </a:solidFill>
              </a:defRPr>
            </a:lvl1pPr>
          </a:lstStyle>
          <a:p>
            <a:fld id="{9A00FA51-1785-FA41-96ED-D701FDE160E6}" type="datetimeFigureOut">
              <a:rPr lang="en-US" smtClean="0"/>
              <a:pPr/>
              <a:t>2021-09-29</a:t>
            </a:fld>
            <a:endParaRPr lang="en-US"/>
          </a:p>
        </p:txBody>
      </p:sp>
      <p:sp>
        <p:nvSpPr>
          <p:cNvPr id="5" name="Footer Placeholder 4"/>
          <p:cNvSpPr>
            <a:spLocks noGrp="1"/>
          </p:cNvSpPr>
          <p:nvPr>
            <p:ph type="ftr" sz="quarter" idx="3"/>
          </p:nvPr>
        </p:nvSpPr>
        <p:spPr>
          <a:xfrm>
            <a:off x="9372600" y="33900536"/>
            <a:ext cx="8686800" cy="1947333"/>
          </a:xfrm>
          <a:prstGeom prst="rect">
            <a:avLst/>
          </a:prstGeom>
        </p:spPr>
        <p:txBody>
          <a:bodyPr vert="horz" lIns="365745" tIns="182873" rIns="365745" bIns="182873"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33900536"/>
            <a:ext cx="6400800" cy="1947333"/>
          </a:xfrm>
          <a:prstGeom prst="rect">
            <a:avLst/>
          </a:prstGeom>
        </p:spPr>
        <p:txBody>
          <a:bodyPr vert="horz" lIns="365745" tIns="182873" rIns="365745" bIns="182873" rtlCol="0" anchor="ctr"/>
          <a:lstStyle>
            <a:lvl1pPr algn="r">
              <a:defRPr sz="4800">
                <a:solidFill>
                  <a:schemeClr val="tx1">
                    <a:tint val="75000"/>
                  </a:schemeClr>
                </a:solidFill>
              </a:defRPr>
            </a:lvl1pPr>
          </a:lstStyle>
          <a:p>
            <a:fld id="{5DC36088-1481-3241-929C-BB7387C097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727" rtl="0" eaLnBrk="1" latinLnBrk="0" hangingPunct="1">
        <a:spcBef>
          <a:spcPct val="0"/>
        </a:spcBef>
        <a:buNone/>
        <a:defRPr sz="17600" kern="1200">
          <a:solidFill>
            <a:schemeClr val="tx1"/>
          </a:solidFill>
          <a:latin typeface="+mj-lt"/>
          <a:ea typeface="+mj-ea"/>
          <a:cs typeface="+mj-cs"/>
        </a:defRPr>
      </a:lvl1pPr>
    </p:titleStyle>
    <p:bodyStyle>
      <a:lvl1pPr marL="1371545" indent="-1371545" algn="l" defTabSz="1828727" rtl="0" eaLnBrk="1" latinLnBrk="0" hangingPunct="1">
        <a:spcBef>
          <a:spcPct val="20000"/>
        </a:spcBef>
        <a:buFont typeface="Arial"/>
        <a:buChar char="•"/>
        <a:defRPr sz="12800" kern="1200">
          <a:solidFill>
            <a:schemeClr val="tx1"/>
          </a:solidFill>
          <a:latin typeface="+mn-lt"/>
          <a:ea typeface="+mn-ea"/>
          <a:cs typeface="+mn-cs"/>
        </a:defRPr>
      </a:lvl1pPr>
      <a:lvl2pPr marL="2971681" indent="-1142954" algn="l" defTabSz="1828727" rtl="0" eaLnBrk="1" latinLnBrk="0" hangingPunct="1">
        <a:spcBef>
          <a:spcPct val="20000"/>
        </a:spcBef>
        <a:buFont typeface="Arial"/>
        <a:buChar char="–"/>
        <a:defRPr sz="11200" kern="1200">
          <a:solidFill>
            <a:schemeClr val="tx1"/>
          </a:solidFill>
          <a:latin typeface="+mn-lt"/>
          <a:ea typeface="+mn-ea"/>
          <a:cs typeface="+mn-cs"/>
        </a:defRPr>
      </a:lvl2pPr>
      <a:lvl3pPr marL="4571817" indent="-914363" algn="l" defTabSz="1828727" rtl="0" eaLnBrk="1" latinLnBrk="0" hangingPunct="1">
        <a:spcBef>
          <a:spcPct val="20000"/>
        </a:spcBef>
        <a:buFont typeface="Arial"/>
        <a:buChar char="•"/>
        <a:defRPr sz="9600" kern="1200">
          <a:solidFill>
            <a:schemeClr val="tx1"/>
          </a:solidFill>
          <a:latin typeface="+mn-lt"/>
          <a:ea typeface="+mn-ea"/>
          <a:cs typeface="+mn-cs"/>
        </a:defRPr>
      </a:lvl3pPr>
      <a:lvl4pPr marL="6400544" indent="-914363" algn="l" defTabSz="1828727" rtl="0" eaLnBrk="1" latinLnBrk="0" hangingPunct="1">
        <a:spcBef>
          <a:spcPct val="20000"/>
        </a:spcBef>
        <a:buFont typeface="Arial"/>
        <a:buChar char="–"/>
        <a:defRPr sz="8000" kern="1200">
          <a:solidFill>
            <a:schemeClr val="tx1"/>
          </a:solidFill>
          <a:latin typeface="+mn-lt"/>
          <a:ea typeface="+mn-ea"/>
          <a:cs typeface="+mn-cs"/>
        </a:defRPr>
      </a:lvl4pPr>
      <a:lvl5pPr marL="8229271" indent="-914363" algn="l" defTabSz="1828727" rtl="0" eaLnBrk="1" latinLnBrk="0" hangingPunct="1">
        <a:spcBef>
          <a:spcPct val="20000"/>
        </a:spcBef>
        <a:buFont typeface="Arial"/>
        <a:buChar char="»"/>
        <a:defRPr sz="8000" kern="1200">
          <a:solidFill>
            <a:schemeClr val="tx1"/>
          </a:solidFill>
          <a:latin typeface="+mn-lt"/>
          <a:ea typeface="+mn-ea"/>
          <a:cs typeface="+mn-cs"/>
        </a:defRPr>
      </a:lvl5pPr>
      <a:lvl6pPr marL="10057998" indent="-914363" algn="l" defTabSz="1828727" rtl="0" eaLnBrk="1" latinLnBrk="0" hangingPunct="1">
        <a:spcBef>
          <a:spcPct val="20000"/>
        </a:spcBef>
        <a:buFont typeface="Arial"/>
        <a:buChar char="•"/>
        <a:defRPr sz="8000" kern="1200">
          <a:solidFill>
            <a:schemeClr val="tx1"/>
          </a:solidFill>
          <a:latin typeface="+mn-lt"/>
          <a:ea typeface="+mn-ea"/>
          <a:cs typeface="+mn-cs"/>
        </a:defRPr>
      </a:lvl6pPr>
      <a:lvl7pPr marL="11886725" indent="-914363" algn="l" defTabSz="1828727" rtl="0" eaLnBrk="1" latinLnBrk="0" hangingPunct="1">
        <a:spcBef>
          <a:spcPct val="20000"/>
        </a:spcBef>
        <a:buFont typeface="Arial"/>
        <a:buChar char="•"/>
        <a:defRPr sz="8000" kern="1200">
          <a:solidFill>
            <a:schemeClr val="tx1"/>
          </a:solidFill>
          <a:latin typeface="+mn-lt"/>
          <a:ea typeface="+mn-ea"/>
          <a:cs typeface="+mn-cs"/>
        </a:defRPr>
      </a:lvl7pPr>
      <a:lvl8pPr marL="13715451" indent="-914363" algn="l" defTabSz="1828727" rtl="0" eaLnBrk="1" latinLnBrk="0" hangingPunct="1">
        <a:spcBef>
          <a:spcPct val="20000"/>
        </a:spcBef>
        <a:buFont typeface="Arial"/>
        <a:buChar char="•"/>
        <a:defRPr sz="8000" kern="1200">
          <a:solidFill>
            <a:schemeClr val="tx1"/>
          </a:solidFill>
          <a:latin typeface="+mn-lt"/>
          <a:ea typeface="+mn-ea"/>
          <a:cs typeface="+mn-cs"/>
        </a:defRPr>
      </a:lvl8pPr>
      <a:lvl9pPr marL="15544178" indent="-914363" algn="l" defTabSz="1828727"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727" rtl="0" eaLnBrk="1" latinLnBrk="0" hangingPunct="1">
        <a:defRPr sz="7200" kern="1200">
          <a:solidFill>
            <a:schemeClr val="tx1"/>
          </a:solidFill>
          <a:latin typeface="+mn-lt"/>
          <a:ea typeface="+mn-ea"/>
          <a:cs typeface="+mn-cs"/>
        </a:defRPr>
      </a:lvl1pPr>
      <a:lvl2pPr marL="1828727" algn="l" defTabSz="1828727" rtl="0" eaLnBrk="1" latinLnBrk="0" hangingPunct="1">
        <a:defRPr sz="7200" kern="1200">
          <a:solidFill>
            <a:schemeClr val="tx1"/>
          </a:solidFill>
          <a:latin typeface="+mn-lt"/>
          <a:ea typeface="+mn-ea"/>
          <a:cs typeface="+mn-cs"/>
        </a:defRPr>
      </a:lvl2pPr>
      <a:lvl3pPr marL="3657454" algn="l" defTabSz="1828727" rtl="0" eaLnBrk="1" latinLnBrk="0" hangingPunct="1">
        <a:defRPr sz="7200" kern="1200">
          <a:solidFill>
            <a:schemeClr val="tx1"/>
          </a:solidFill>
          <a:latin typeface="+mn-lt"/>
          <a:ea typeface="+mn-ea"/>
          <a:cs typeface="+mn-cs"/>
        </a:defRPr>
      </a:lvl3pPr>
      <a:lvl4pPr marL="5486181" algn="l" defTabSz="1828727" rtl="0" eaLnBrk="1" latinLnBrk="0" hangingPunct="1">
        <a:defRPr sz="7200" kern="1200">
          <a:solidFill>
            <a:schemeClr val="tx1"/>
          </a:solidFill>
          <a:latin typeface="+mn-lt"/>
          <a:ea typeface="+mn-ea"/>
          <a:cs typeface="+mn-cs"/>
        </a:defRPr>
      </a:lvl4pPr>
      <a:lvl5pPr marL="7314907" algn="l" defTabSz="1828727" rtl="0" eaLnBrk="1" latinLnBrk="0" hangingPunct="1">
        <a:defRPr sz="7200" kern="1200">
          <a:solidFill>
            <a:schemeClr val="tx1"/>
          </a:solidFill>
          <a:latin typeface="+mn-lt"/>
          <a:ea typeface="+mn-ea"/>
          <a:cs typeface="+mn-cs"/>
        </a:defRPr>
      </a:lvl5pPr>
      <a:lvl6pPr marL="9143634" algn="l" defTabSz="1828727" rtl="0" eaLnBrk="1" latinLnBrk="0" hangingPunct="1">
        <a:defRPr sz="7200" kern="1200">
          <a:solidFill>
            <a:schemeClr val="tx1"/>
          </a:solidFill>
          <a:latin typeface="+mn-lt"/>
          <a:ea typeface="+mn-ea"/>
          <a:cs typeface="+mn-cs"/>
        </a:defRPr>
      </a:lvl6pPr>
      <a:lvl7pPr marL="10972361" algn="l" defTabSz="1828727" rtl="0" eaLnBrk="1" latinLnBrk="0" hangingPunct="1">
        <a:defRPr sz="7200" kern="1200">
          <a:solidFill>
            <a:schemeClr val="tx1"/>
          </a:solidFill>
          <a:latin typeface="+mn-lt"/>
          <a:ea typeface="+mn-ea"/>
          <a:cs typeface="+mn-cs"/>
        </a:defRPr>
      </a:lvl7pPr>
      <a:lvl8pPr marL="12801088" algn="l" defTabSz="1828727" rtl="0" eaLnBrk="1" latinLnBrk="0" hangingPunct="1">
        <a:defRPr sz="7200" kern="1200">
          <a:solidFill>
            <a:schemeClr val="tx1"/>
          </a:solidFill>
          <a:latin typeface="+mn-lt"/>
          <a:ea typeface="+mn-ea"/>
          <a:cs typeface="+mn-cs"/>
        </a:defRPr>
      </a:lvl8pPr>
      <a:lvl9pPr marL="14629815" algn="l" defTabSz="1828727"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ygwin\home\wozniak\exm\papers\PPoPP_2013\poster\spawn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3323" y="7817425"/>
            <a:ext cx="6856412" cy="5943600"/>
          </a:xfrm>
          <a:prstGeom prst="rect">
            <a:avLst/>
          </a:prstGeom>
          <a:noFill/>
          <a:extLst>
            <a:ext uri="{909E8E84-426E-40DD-AFC4-6F175D3DCCD1}">
              <a14:hiddenFill xmlns:a14="http://schemas.microsoft.com/office/drawing/2010/main">
                <a:solidFill>
                  <a:srgbClr val="FFFFFF"/>
                </a:solidFill>
              </a14:hiddenFill>
            </a:ext>
          </a:extLst>
        </p:spPr>
      </p:pic>
      <p:sp>
        <p:nvSpPr>
          <p:cNvPr id="231" name="Rounded Rectangle 230"/>
          <p:cNvSpPr/>
          <p:nvPr/>
        </p:nvSpPr>
        <p:spPr>
          <a:xfrm>
            <a:off x="673100" y="25706269"/>
            <a:ext cx="12573000" cy="9370424"/>
          </a:xfrm>
          <a:prstGeom prst="roundRect">
            <a:avLst>
              <a:gd name="adj" fmla="val 336"/>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7" name="Rectangle 97"/>
          <p:cNvSpPr>
            <a:spLocks noChangeArrowheads="1"/>
          </p:cNvSpPr>
          <p:nvPr/>
        </p:nvSpPr>
        <p:spPr bwMode="auto">
          <a:xfrm>
            <a:off x="9780984" y="17917017"/>
            <a:ext cx="20574000" cy="1179810"/>
          </a:xfrm>
          <a:prstGeom prst="rect">
            <a:avLst/>
          </a:prstGeom>
          <a:noFill/>
          <a:ln w="12700">
            <a:noFill/>
            <a:miter lim="800000"/>
            <a:headEnd type="none" w="sm" len="sm"/>
            <a:tailEnd type="none" w="sm" len="sm"/>
          </a:ln>
        </p:spPr>
        <p:txBody>
          <a:bodyPr lIns="76197" tIns="38098" rIns="76197" bIns="38098">
            <a:prstTxWarp prst="textNoShape">
              <a:avLst/>
            </a:prstTxWarp>
            <a:spAutoFit/>
          </a:bodyPr>
          <a:lstStyle/>
          <a:p>
            <a:endParaRPr lang="en-US"/>
          </a:p>
        </p:txBody>
      </p:sp>
      <p:sp>
        <p:nvSpPr>
          <p:cNvPr id="362" name="TextBox 361"/>
          <p:cNvSpPr txBox="1"/>
          <p:nvPr/>
        </p:nvSpPr>
        <p:spPr>
          <a:xfrm>
            <a:off x="571500" y="952500"/>
            <a:ext cx="26344726" cy="5383008"/>
          </a:xfrm>
          <a:prstGeom prst="rect">
            <a:avLst/>
          </a:prstGeom>
          <a:noFill/>
        </p:spPr>
        <p:txBody>
          <a:bodyPr wrap="square" lIns="76197" tIns="38098" rIns="76197" bIns="38098">
            <a:prstTxWarp prst="textNoShape">
              <a:avLst/>
            </a:prstTxWarp>
            <a:spAutoFit/>
          </a:bodyPr>
          <a:lstStyle/>
          <a:p>
            <a:pPr marL="285739" indent="-285739" algn="ctr">
              <a:lnSpc>
                <a:spcPct val="90000"/>
              </a:lnSpc>
              <a:spcBef>
                <a:spcPct val="20000"/>
              </a:spcBef>
              <a:spcAft>
                <a:spcPts val="2400"/>
              </a:spcAft>
            </a:pPr>
            <a:r>
              <a:rPr lang="en-US" sz="9600" dirty="0">
                <a:solidFill>
                  <a:srgbClr val="1F497D"/>
                </a:solidFill>
                <a:latin typeface="Arial Black" panose="020B0A04020102020204" pitchFamily="34" charset="0"/>
              </a:rPr>
              <a:t>Braid-DB: Toward AI-driven Science </a:t>
            </a:r>
            <a:br>
              <a:rPr lang="en-US" sz="9600" dirty="0">
                <a:solidFill>
                  <a:srgbClr val="1F497D"/>
                </a:solidFill>
                <a:latin typeface="Arial Black" panose="020B0A04020102020204" pitchFamily="34" charset="0"/>
              </a:rPr>
            </a:br>
            <a:r>
              <a:rPr lang="en-US" sz="9600" dirty="0">
                <a:solidFill>
                  <a:srgbClr val="1F497D"/>
                </a:solidFill>
                <a:latin typeface="Arial Black" panose="020B0A04020102020204" pitchFamily="34" charset="0"/>
              </a:rPr>
              <a:t>with Machine Learning Provenance</a:t>
            </a:r>
          </a:p>
          <a:p>
            <a:pPr marL="285739" indent="-285739" algn="ctr">
              <a:lnSpc>
                <a:spcPct val="90000"/>
              </a:lnSpc>
              <a:spcBef>
                <a:spcPct val="20000"/>
              </a:spcBef>
              <a:spcAft>
                <a:spcPts val="2400"/>
              </a:spcAft>
            </a:pPr>
            <a:r>
              <a:rPr lang="en-US" sz="3600" dirty="0">
                <a:solidFill>
                  <a:srgbClr val="1F497D"/>
                </a:solidFill>
                <a:latin typeface="Arial Black" panose="020B0A04020102020204" pitchFamily="34" charset="0"/>
              </a:rPr>
              <a:t>Justin M. Wozniak, Zhengchun Liu, Rafael Vescovi, Ryan Chard, Bogdan Nicolae, and Ian Foster </a:t>
            </a:r>
          </a:p>
          <a:p>
            <a:pPr marL="285739" indent="-285739" algn="ctr">
              <a:lnSpc>
                <a:spcPct val="90000"/>
              </a:lnSpc>
              <a:spcBef>
                <a:spcPct val="20000"/>
              </a:spcBef>
            </a:pPr>
            <a:r>
              <a:rPr lang="en-US" sz="3600" dirty="0">
                <a:solidFill>
                  <a:srgbClr val="1F497D"/>
                </a:solidFill>
                <a:latin typeface="Arial Black" panose="020B0A04020102020204" pitchFamily="34" charset="0"/>
              </a:rPr>
              <a:t>Argonne National Laboratory</a:t>
            </a:r>
          </a:p>
          <a:p>
            <a:pPr marL="285739" indent="-285739" algn="ctr">
              <a:lnSpc>
                <a:spcPct val="90000"/>
              </a:lnSpc>
              <a:spcBef>
                <a:spcPct val="20000"/>
              </a:spcBef>
            </a:pPr>
            <a:r>
              <a:rPr lang="en-US" sz="4800" b="1" dirty="0">
                <a:solidFill>
                  <a:srgbClr val="1F497D"/>
                </a:solidFill>
                <a:latin typeface="Consolas" panose="020B0609020204030204" pitchFamily="49" charset="0"/>
              </a:rPr>
              <a:t>https://github.com/ANL-Braid/DB</a:t>
            </a:r>
            <a:endParaRPr lang="en-US" sz="4800" dirty="0">
              <a:solidFill>
                <a:srgbClr val="1F497D"/>
              </a:solidFill>
              <a:latin typeface="Consolas" panose="020B0609020204030204" pitchFamily="49" charset="0"/>
            </a:endParaRPr>
          </a:p>
        </p:txBody>
      </p:sp>
      <p:sp>
        <p:nvSpPr>
          <p:cNvPr id="363" name="TextBox 362"/>
          <p:cNvSpPr txBox="1"/>
          <p:nvPr/>
        </p:nvSpPr>
        <p:spPr>
          <a:xfrm>
            <a:off x="746760" y="35237063"/>
            <a:ext cx="26162000" cy="430883"/>
          </a:xfrm>
          <a:prstGeom prst="rect">
            <a:avLst/>
          </a:prstGeom>
          <a:noFill/>
        </p:spPr>
        <p:txBody>
          <a:bodyPr wrap="square" lIns="76197" tIns="38098" rIns="76197" bIns="38098" rtlCol="0">
            <a:spAutoFit/>
          </a:bodyPr>
          <a:lstStyle/>
          <a:p>
            <a:pPr algn="ctr"/>
            <a:r>
              <a:rPr lang="en-US" sz="2300" dirty="0"/>
              <a:t>Acknowledgments:  This work was supported by U.S. Department of Energy, Office of Science, Advanced Scientific Computing Research, under </a:t>
            </a:r>
            <a:r>
              <a:rPr lang="en-US" sz="2300"/>
              <a:t>contract number DE-AC02-06CH11357.</a:t>
            </a:r>
            <a:endParaRPr lang="en-GB" sz="2300" dirty="0"/>
          </a:p>
        </p:txBody>
      </p:sp>
      <p:sp>
        <p:nvSpPr>
          <p:cNvPr id="222" name="Rounded Rectangle 221"/>
          <p:cNvSpPr/>
          <p:nvPr/>
        </p:nvSpPr>
        <p:spPr>
          <a:xfrm>
            <a:off x="598714" y="16537351"/>
            <a:ext cx="12700000" cy="8839200"/>
          </a:xfrm>
          <a:prstGeom prst="roundRect">
            <a:avLst>
              <a:gd name="adj" fmla="val 495"/>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r>
              <a:rPr lang="en-US" dirty="0"/>
              <a:t>Data dependencies and tasks resulting from complex, large scale scripts must </a:t>
            </a:r>
          </a:p>
        </p:txBody>
      </p:sp>
      <p:sp>
        <p:nvSpPr>
          <p:cNvPr id="227" name="Rectangle 2"/>
          <p:cNvSpPr txBox="1">
            <a:spLocks noChangeArrowheads="1"/>
          </p:cNvSpPr>
          <p:nvPr/>
        </p:nvSpPr>
        <p:spPr bwMode="auto">
          <a:xfrm>
            <a:off x="635000" y="16764000"/>
            <a:ext cx="12700000" cy="838200"/>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000" dirty="0">
                <a:latin typeface="Arial Black" panose="020B0A04020102020204" pitchFamily="34" charset="0"/>
              </a:rPr>
              <a:t>Braid: Streaming data for experiments </a:t>
            </a:r>
            <a:endParaRPr lang="en-US" sz="4000" i="1" dirty="0">
              <a:latin typeface="Arial Black" panose="020B0A04020102020204" pitchFamily="34" charset="0"/>
            </a:endParaRPr>
          </a:p>
        </p:txBody>
      </p:sp>
      <p:sp>
        <p:nvSpPr>
          <p:cNvPr id="228" name="Rectangle 2"/>
          <p:cNvSpPr txBox="1">
            <a:spLocks noChangeArrowheads="1"/>
          </p:cNvSpPr>
          <p:nvPr/>
        </p:nvSpPr>
        <p:spPr bwMode="auto">
          <a:xfrm>
            <a:off x="13743863" y="16237526"/>
            <a:ext cx="13172362" cy="910027"/>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800">
                <a:solidFill>
                  <a:srgbClr val="7F7F7F"/>
                </a:solidFill>
              </a:rPr>
              <a:t>Scalable run time based on ADLB</a:t>
            </a:r>
            <a:endParaRPr lang="en-US" sz="4800" i="1" dirty="0"/>
          </a:p>
        </p:txBody>
      </p:sp>
      <p:sp>
        <p:nvSpPr>
          <p:cNvPr id="25" name="TextBox 24"/>
          <p:cNvSpPr txBox="1"/>
          <p:nvPr/>
        </p:nvSpPr>
        <p:spPr>
          <a:xfrm>
            <a:off x="14935200" y="34571508"/>
            <a:ext cx="5334000" cy="436017"/>
          </a:xfrm>
          <a:prstGeom prst="rect">
            <a:avLst/>
          </a:prstGeom>
          <a:noFill/>
        </p:spPr>
        <p:txBody>
          <a:bodyPr wrap="square" lIns="76197" tIns="38098" rIns="76197" bIns="38098" rtlCol="0">
            <a:spAutoFit/>
          </a:bodyPr>
          <a:lstStyle/>
          <a:p>
            <a:r>
              <a:rPr lang="en-US" sz="2300" dirty="0">
                <a:solidFill>
                  <a:schemeClr val="bg1"/>
                </a:solidFill>
              </a:rPr>
              <a:t>Worldwide Swift usage through Nov 2012</a:t>
            </a:r>
          </a:p>
        </p:txBody>
      </p:sp>
      <p:sp>
        <p:nvSpPr>
          <p:cNvPr id="64" name="Rounded Rectangle 63"/>
          <p:cNvSpPr/>
          <p:nvPr/>
        </p:nvSpPr>
        <p:spPr>
          <a:xfrm>
            <a:off x="13720843" y="6440713"/>
            <a:ext cx="13187917" cy="17790887"/>
          </a:xfrm>
          <a:prstGeom prst="roundRect">
            <a:avLst>
              <a:gd name="adj" fmla="val 1013"/>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66" name="Rounded Rectangle 65"/>
          <p:cNvSpPr/>
          <p:nvPr/>
        </p:nvSpPr>
        <p:spPr>
          <a:xfrm>
            <a:off x="666749" y="6440714"/>
            <a:ext cx="12700000" cy="9675586"/>
          </a:xfrm>
          <a:prstGeom prst="roundRect">
            <a:avLst>
              <a:gd name="adj" fmla="val 571"/>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67" name="Rectangle 2"/>
          <p:cNvSpPr txBox="1">
            <a:spLocks noChangeArrowheads="1"/>
          </p:cNvSpPr>
          <p:nvPr/>
        </p:nvSpPr>
        <p:spPr bwMode="auto">
          <a:xfrm>
            <a:off x="13705763" y="6620654"/>
            <a:ext cx="13172362" cy="910027"/>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000" dirty="0">
                <a:latin typeface="Arial Black" panose="020B0A04020102020204" pitchFamily="34" charset="0"/>
              </a:rPr>
              <a:t>Braid-DB Architecture</a:t>
            </a:r>
            <a:endParaRPr lang="en-US" sz="4000" i="1" dirty="0">
              <a:latin typeface="Arial Black" panose="020B0A04020102020204" pitchFamily="34" charset="0"/>
            </a:endParaRPr>
          </a:p>
        </p:txBody>
      </p:sp>
      <p:sp>
        <p:nvSpPr>
          <p:cNvPr id="69" name="Rectangle 2"/>
          <p:cNvSpPr txBox="1">
            <a:spLocks noChangeArrowheads="1"/>
          </p:cNvSpPr>
          <p:nvPr/>
        </p:nvSpPr>
        <p:spPr bwMode="auto">
          <a:xfrm>
            <a:off x="673100" y="6586927"/>
            <a:ext cx="12700000" cy="838200"/>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000" dirty="0">
                <a:latin typeface="Arial Black" panose="020B0A04020102020204" pitchFamily="34" charset="0"/>
              </a:rPr>
              <a:t>Overview: Provenance for ML Science</a:t>
            </a:r>
            <a:endParaRPr lang="en-US" sz="4000" i="1" dirty="0">
              <a:latin typeface="Arial Black" panose="020B0A04020102020204" pitchFamily="34" charset="0"/>
            </a:endParaRPr>
          </a:p>
        </p:txBody>
      </p:sp>
      <p:sp>
        <p:nvSpPr>
          <p:cNvPr id="4" name="TextBox 3"/>
          <p:cNvSpPr txBox="1"/>
          <p:nvPr/>
        </p:nvSpPr>
        <p:spPr>
          <a:xfrm>
            <a:off x="1143000" y="7550306"/>
            <a:ext cx="11811000" cy="8565994"/>
          </a:xfrm>
          <a:prstGeom prst="rect">
            <a:avLst/>
          </a:prstGeom>
          <a:noFill/>
        </p:spPr>
        <p:txBody>
          <a:bodyPr wrap="square" rtlCol="0">
            <a:noAutofit/>
          </a:bodyPr>
          <a:lstStyle/>
          <a:p>
            <a:pPr marL="457200" indent="-457200">
              <a:buFont typeface="Arial" pitchFamily="34" charset="0"/>
              <a:buChar char="•"/>
            </a:pPr>
            <a:r>
              <a:rPr lang="en-US" sz="3200" dirty="0"/>
              <a:t>Next-generation scientific instruments will collect data at unprecedented rates: multiple GB/s and exceeding TB/day.</a:t>
            </a:r>
          </a:p>
          <a:p>
            <a:pPr marL="457200" indent="-457200">
              <a:buFont typeface="Arial" pitchFamily="34" charset="0"/>
              <a:buChar char="•"/>
            </a:pPr>
            <a:r>
              <a:rPr lang="en-US" sz="3200" dirty="0"/>
              <a:t>Such runs will benefit from automation and steering via machine learning methods, but these approaches require new data management and policy techniques to support the distinct I/O patterns of machine learning and the dynamic and more generalized dataflow pattern inherent in automation.  </a:t>
            </a:r>
          </a:p>
          <a:p>
            <a:pPr marL="457200" indent="-457200">
              <a:buFont typeface="Arial" pitchFamily="34" charset="0"/>
              <a:buChar char="•"/>
            </a:pPr>
            <a:r>
              <a:rPr lang="en-US" sz="3200" dirty="0"/>
              <a:t>We present here the Braid Provenance Engine (Braid-DB), a system that embraces and is designed to support AI-for-science automation in how and when to analyze and retain data, and when to alter experimental configurations.  </a:t>
            </a:r>
          </a:p>
          <a:p>
            <a:pPr marL="457200" indent="-457200">
              <a:buFont typeface="Arial" pitchFamily="34" charset="0"/>
              <a:buChar char="•"/>
            </a:pPr>
            <a:r>
              <a:rPr lang="en-US" sz="3200" dirty="0"/>
              <a:t>Automating such workflows will need provenance recording that is augmented with richer information about model training inputs, including real-world experiments and observations, simulations, and the structures of other learning and analysis activities.</a:t>
            </a:r>
          </a:p>
          <a:p>
            <a:pPr marL="457200" indent="-457200">
              <a:buFont typeface="Arial" pitchFamily="34" charset="0"/>
              <a:buChar char="•"/>
            </a:pPr>
            <a:r>
              <a:rPr lang="en-US" sz="3200" dirty="0"/>
              <a:t>We must stretch the notion of a provenance database to capture datasets produced by mixing experimental data with ML models.</a:t>
            </a:r>
          </a:p>
        </p:txBody>
      </p:sp>
      <p:sp>
        <p:nvSpPr>
          <p:cNvPr id="5" name="Rectangle 4"/>
          <p:cNvSpPr/>
          <p:nvPr/>
        </p:nvSpPr>
        <p:spPr>
          <a:xfrm>
            <a:off x="14653144" y="12776065"/>
            <a:ext cx="11277600" cy="11836535"/>
          </a:xfrm>
          <a:prstGeom prst="rect">
            <a:avLst/>
          </a:prstGeom>
        </p:spPr>
        <p:txBody>
          <a:bodyPr>
            <a:noAutofit/>
          </a:bodyPr>
          <a:lstStyle/>
          <a:p>
            <a:pPr marL="457200" indent="-457200">
              <a:buFont typeface="Arial" pitchFamily="34" charset="0"/>
              <a:buChar char="•"/>
            </a:pPr>
            <a:r>
              <a:rPr lang="en-US" sz="3200" dirty="0"/>
              <a:t>Braid workflows and policies make automated decisions in support of experimental science</a:t>
            </a:r>
          </a:p>
          <a:p>
            <a:pPr marL="457200" indent="-457200">
              <a:buFont typeface="Arial" pitchFamily="34" charset="0"/>
              <a:buChar char="•"/>
            </a:pPr>
            <a:r>
              <a:rPr lang="en-US" sz="3200" dirty="0"/>
              <a:t>Braid-DB tracks those decisions in terms of data dependency relationships among static data, experimental data, data derived from simulation or analysis, and ML model-produced data</a:t>
            </a:r>
          </a:p>
          <a:p>
            <a:pPr marL="457200" indent="-457200">
              <a:buFont typeface="Arial" pitchFamily="34" charset="0"/>
              <a:buChar char="•"/>
            </a:pPr>
            <a:r>
              <a:rPr lang="en-US" sz="3200" dirty="0"/>
              <a:t>The system produces </a:t>
            </a:r>
            <a:r>
              <a:rPr lang="en-US" sz="3200" i="1" dirty="0"/>
              <a:t>statements</a:t>
            </a:r>
            <a:r>
              <a:rPr lang="en-US" sz="3200" dirty="0"/>
              <a:t> that are supported by records in the database</a:t>
            </a:r>
          </a:p>
          <a:p>
            <a:pPr marL="457200" indent="-457200">
              <a:buFont typeface="Arial" pitchFamily="34" charset="0"/>
              <a:buChar char="•"/>
            </a:pPr>
            <a:r>
              <a:rPr lang="en-US" sz="3200" dirty="0"/>
              <a:t>Braid-DB extends traditional provenance capabilities by:</a:t>
            </a:r>
          </a:p>
          <a:p>
            <a:pPr marL="974725" lvl="1" indent="-457200">
              <a:buFont typeface="Arial" panose="020B0604020202020204" pitchFamily="34" charset="0"/>
              <a:buChar char="•"/>
            </a:pPr>
            <a:r>
              <a:rPr lang="en-US" sz="3200" dirty="0"/>
              <a:t>Allowing ML models to influence other models</a:t>
            </a:r>
          </a:p>
          <a:p>
            <a:pPr marL="974725" lvl="1" indent="-457200">
              <a:buFont typeface="Arial" panose="020B0604020202020204" pitchFamily="34" charset="0"/>
              <a:buChar char="•"/>
            </a:pPr>
            <a:r>
              <a:rPr lang="en-US" sz="3200" dirty="0"/>
              <a:t>Allowing ML models to be updated over time</a:t>
            </a:r>
          </a:p>
          <a:p>
            <a:pPr marL="974725" lvl="1" indent="-457200">
              <a:buFont typeface="Arial" panose="020B0604020202020204" pitchFamily="34" charset="0"/>
              <a:buChar char="•"/>
            </a:pPr>
            <a:endParaRPr lang="en-US" sz="3200" dirty="0"/>
          </a:p>
          <a:p>
            <a:pPr marL="974725" lvl="1" indent="-457200">
              <a:buFont typeface="Arial" panose="020B0604020202020204" pitchFamily="34" charset="0"/>
              <a:buChar char="•"/>
            </a:pPr>
            <a:endParaRPr lang="en-US" sz="3200" dirty="0"/>
          </a:p>
          <a:p>
            <a:pPr marL="974725" lvl="1" indent="-457200">
              <a:buFont typeface="Arial" panose="020B0604020202020204" pitchFamily="34" charset="0"/>
              <a:buChar char="•"/>
            </a:pPr>
            <a:endParaRPr lang="en-US" sz="3200" dirty="0"/>
          </a:p>
          <a:p>
            <a:pPr marL="974725" lvl="1" indent="-457200">
              <a:buFont typeface="Arial" panose="020B0604020202020204" pitchFamily="34" charset="0"/>
              <a:buChar char="•"/>
            </a:pPr>
            <a:endParaRPr lang="en-US" sz="3200" dirty="0"/>
          </a:p>
          <a:p>
            <a:pPr marL="974725" lvl="1" indent="-457200">
              <a:buFont typeface="Arial" panose="020B0604020202020204" pitchFamily="34" charset="0"/>
              <a:buChar char="•"/>
            </a:pPr>
            <a:endParaRPr lang="en-US" sz="3200" dirty="0"/>
          </a:p>
          <a:p>
            <a:pPr marL="974725" lvl="1" indent="-457200">
              <a:buFont typeface="Arial" panose="020B0604020202020204" pitchFamily="34" charset="0"/>
              <a:buChar char="•"/>
            </a:pPr>
            <a:endParaRPr lang="en-US" sz="3200" dirty="0"/>
          </a:p>
          <a:p>
            <a:pPr marL="974725" lvl="1" indent="-457200">
              <a:buFont typeface="Arial" panose="020B0604020202020204" pitchFamily="34" charset="0"/>
              <a:buChar char="•"/>
            </a:pPr>
            <a:endParaRPr lang="en-US" sz="3200" dirty="0"/>
          </a:p>
          <a:p>
            <a:pPr marL="974725" lvl="1" indent="-457200">
              <a:buFont typeface="Arial" panose="020B0604020202020204" pitchFamily="34" charset="0"/>
              <a:buChar char="•"/>
            </a:pPr>
            <a:endParaRPr lang="en-US" sz="3200" dirty="0"/>
          </a:p>
          <a:p>
            <a:pPr marL="974725" lvl="1"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The current system is implemented as a Python API and object model wrapped around a SQLite database</a:t>
            </a:r>
          </a:p>
          <a:p>
            <a:pPr marL="457200" indent="-457200">
              <a:buFont typeface="Arial" panose="020B0604020202020204" pitchFamily="34" charset="0"/>
              <a:buChar char="•"/>
            </a:pPr>
            <a:r>
              <a:rPr lang="en-US" sz="3200" dirty="0"/>
              <a:t>The system is also accessible via a </a:t>
            </a:r>
            <a:r>
              <a:rPr lang="en-US" sz="3200" dirty="0" err="1"/>
              <a:t>funcX</a:t>
            </a:r>
            <a:r>
              <a:rPr lang="en-US" sz="3200" dirty="0"/>
              <a:t> functional API</a:t>
            </a:r>
          </a:p>
          <a:p>
            <a:pPr marL="457200" indent="-457200">
              <a:buFont typeface="Arial" panose="020B0604020202020204" pitchFamily="34" charset="0"/>
              <a:buChar char="•"/>
            </a:pPr>
            <a:r>
              <a:rPr lang="en-US" sz="3200" dirty="0"/>
              <a:t>An MPI-enabled API will also be developed for use on HPC </a:t>
            </a:r>
          </a:p>
        </p:txBody>
      </p:sp>
      <p:sp>
        <p:nvSpPr>
          <p:cNvPr id="34" name="Rectangle 33"/>
          <p:cNvSpPr/>
          <p:nvPr/>
        </p:nvSpPr>
        <p:spPr>
          <a:xfrm>
            <a:off x="1460500" y="21631189"/>
            <a:ext cx="11277600" cy="3429000"/>
          </a:xfrm>
          <a:prstGeom prst="rect">
            <a:avLst/>
          </a:prstGeom>
        </p:spPr>
        <p:txBody>
          <a:bodyPr>
            <a:noAutofit/>
          </a:bodyPr>
          <a:lstStyle/>
          <a:p>
            <a:pPr marL="457200" indent="-457200">
              <a:buFont typeface="Arial" pitchFamily="34" charset="0"/>
              <a:buChar char="•"/>
            </a:pPr>
            <a:r>
              <a:rPr lang="en-US" sz="3200" dirty="0"/>
              <a:t>The over-arching Braid project funnels experimental data streams into Braid Workflows controlled by Globus Flows and </a:t>
            </a:r>
            <a:r>
              <a:rPr lang="en-US" sz="3200" dirty="0" err="1"/>
              <a:t>funcX</a:t>
            </a:r>
            <a:r>
              <a:rPr lang="en-US" sz="3200" dirty="0"/>
              <a:t> invocations</a:t>
            </a:r>
          </a:p>
          <a:p>
            <a:pPr marL="457200" indent="-457200">
              <a:buFont typeface="Arial" pitchFamily="34" charset="0"/>
              <a:buChar char="•"/>
            </a:pPr>
            <a:r>
              <a:rPr lang="en-US" sz="3200" dirty="0"/>
              <a:t>ML may be applied to control the experiment, simulation, and analysis at multiple points in the workflow</a:t>
            </a:r>
          </a:p>
          <a:p>
            <a:pPr marL="457200" indent="-457200">
              <a:buFont typeface="Arial" pitchFamily="34" charset="0"/>
              <a:buChar char="•"/>
            </a:pPr>
            <a:r>
              <a:rPr lang="en-US" sz="3200" dirty="0"/>
              <a:t>Braid-DB captures the decisions made and relevant metadata for validation and/or fault diagnosis</a:t>
            </a:r>
          </a:p>
        </p:txBody>
      </p:sp>
      <p:grpSp>
        <p:nvGrpSpPr>
          <p:cNvPr id="11" name="Group 10">
            <a:extLst>
              <a:ext uri="{FF2B5EF4-FFF2-40B4-BE49-F238E27FC236}">
                <a16:creationId xmlns:a16="http://schemas.microsoft.com/office/drawing/2014/main" id="{E4B4FD83-A330-4FA0-B849-73D7AE11D6CE}"/>
              </a:ext>
            </a:extLst>
          </p:cNvPr>
          <p:cNvGrpSpPr/>
          <p:nvPr/>
        </p:nvGrpSpPr>
        <p:grpSpPr>
          <a:xfrm>
            <a:off x="13735050" y="24433151"/>
            <a:ext cx="13187917" cy="8590942"/>
            <a:chOff x="13743863" y="25929305"/>
            <a:chExt cx="13187917" cy="9147387"/>
          </a:xfrm>
        </p:grpSpPr>
        <p:sp>
          <p:nvSpPr>
            <p:cNvPr id="38" name="Rounded Rectangle 63">
              <a:extLst>
                <a:ext uri="{FF2B5EF4-FFF2-40B4-BE49-F238E27FC236}">
                  <a16:creationId xmlns:a16="http://schemas.microsoft.com/office/drawing/2014/main" id="{04878385-0344-4BFE-9C64-693B70EC1E48}"/>
                </a:ext>
              </a:extLst>
            </p:cNvPr>
            <p:cNvSpPr/>
            <p:nvPr/>
          </p:nvSpPr>
          <p:spPr>
            <a:xfrm>
              <a:off x="13743863" y="25929305"/>
              <a:ext cx="13164897" cy="9147387"/>
            </a:xfrm>
            <a:prstGeom prst="roundRect">
              <a:avLst>
                <a:gd name="adj" fmla="val 662"/>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8" name="TextBox 7"/>
            <p:cNvSpPr txBox="1"/>
            <p:nvPr/>
          </p:nvSpPr>
          <p:spPr>
            <a:xfrm>
              <a:off x="13864459" y="25933281"/>
              <a:ext cx="13067321" cy="8586966"/>
            </a:xfrm>
            <a:prstGeom prst="rect">
              <a:avLst/>
            </a:prstGeom>
            <a:noFill/>
          </p:spPr>
          <p:txBody>
            <a:bodyPr wrap="square" rtlCol="0">
              <a:spAutoFit/>
            </a:bodyPr>
            <a:lstStyle/>
            <a:p>
              <a:endParaRPr lang="en-US" sz="3000" dirty="0"/>
            </a:p>
            <a:p>
              <a:pPr algn="ctr"/>
              <a:r>
                <a:rPr lang="en-US" sz="4000" dirty="0">
                  <a:latin typeface="Arial Black" panose="020B0A04020102020204" pitchFamily="34" charset="0"/>
                </a:rPr>
                <a:t>Abstractions Stored in Database</a:t>
              </a:r>
              <a:endParaRPr lang="en-US" sz="4000" i="1" dirty="0">
                <a:latin typeface="Arial Black" panose="020B0A04020102020204" pitchFamily="34" charset="0"/>
              </a:endParaRPr>
            </a:p>
            <a:p>
              <a:endParaRPr lang="en-US" sz="3000" dirty="0"/>
            </a:p>
            <a:p>
              <a:r>
                <a:rPr lang="en-US" sz="3000" b="1" dirty="0" err="1"/>
                <a:t>BraidRecord</a:t>
              </a:r>
              <a:r>
                <a:rPr lang="en-US" sz="3000" b="1" dirty="0"/>
                <a:t>:</a:t>
              </a:r>
              <a:r>
                <a:rPr lang="en-US" sz="3000" dirty="0"/>
                <a:t> A super-class for Braid-DB provenance records.  Each such entity has a unique ID, a </a:t>
              </a:r>
              <a:r>
                <a:rPr lang="en-US" sz="3200" dirty="0">
                  <a:solidFill>
                    <a:srgbClr val="7F7F7F"/>
                  </a:solidFill>
                </a:rPr>
                <a:t>Swift PIPS script: </a:t>
              </a:r>
              <a:r>
                <a:rPr lang="en-US" sz="3200" dirty="0"/>
                <a:t>Parallel power grid analysis</a:t>
              </a:r>
              <a:endParaRPr lang="en-US" sz="3200" i="1" dirty="0"/>
            </a:p>
            <a:p>
              <a:r>
                <a:rPr lang="en-US" sz="3000" dirty="0"/>
                <a:t>(possibly not unique) string name, a list of dependencies, and a dictionary of user-specified, string-keyed metadata tags,</a:t>
              </a:r>
            </a:p>
            <a:p>
              <a:r>
                <a:rPr lang="en-US" sz="3000" b="1" dirty="0" err="1"/>
                <a:t>BraidFact</a:t>
              </a:r>
              <a:r>
                <a:rPr lang="en-US" sz="3000" b="1" dirty="0"/>
                <a:t>:</a:t>
              </a:r>
              <a:r>
                <a:rPr lang="en-US" sz="3000" dirty="0"/>
                <a:t> A simpler object consisting of static data: for example, pre-existing trusted data or software.  </a:t>
              </a:r>
              <a:r>
                <a:rPr lang="en-US" sz="3000" dirty="0" err="1"/>
                <a:t>BraidFacts</a:t>
              </a:r>
              <a:r>
                <a:rPr lang="en-US" sz="3000" dirty="0"/>
                <a:t> may have a provenance outside the system.</a:t>
              </a:r>
            </a:p>
            <a:p>
              <a:r>
                <a:rPr lang="en-US" sz="3000" b="1" dirty="0" err="1"/>
                <a:t>BraidData</a:t>
              </a:r>
              <a:r>
                <a:rPr lang="en-US" sz="3000" b="1" dirty="0"/>
                <a:t>:</a:t>
              </a:r>
              <a:r>
                <a:rPr lang="en-US" sz="3000" dirty="0"/>
                <a:t> The Braid-DB representation of traditional provenance-tracked data, with traditional conceptions of its derivation history from other </a:t>
              </a:r>
              <a:r>
                <a:rPr lang="en-US" sz="3000" dirty="0" err="1"/>
                <a:t>BraidData</a:t>
              </a:r>
              <a:r>
                <a:rPr lang="en-US" sz="3000" dirty="0"/>
                <a:t> and/or </a:t>
              </a:r>
              <a:r>
                <a:rPr lang="en-US" sz="3000" dirty="0" err="1"/>
                <a:t>BraidFacts</a:t>
              </a:r>
              <a:r>
                <a:rPr lang="en-US" sz="3000" dirty="0"/>
                <a:t>.  A Braid-DB containing only </a:t>
              </a:r>
              <a:r>
                <a:rPr lang="en-US" sz="3000" dirty="0" err="1"/>
                <a:t>BraidData</a:t>
              </a:r>
              <a:r>
                <a:rPr lang="en-US" sz="3000" dirty="0"/>
                <a:t> and </a:t>
              </a:r>
              <a:r>
                <a:rPr lang="en-US" sz="3000" dirty="0" err="1"/>
                <a:t>BraidFacts</a:t>
              </a:r>
              <a:r>
                <a:rPr lang="en-US" sz="3000" dirty="0"/>
                <a:t> would be functionally indistinguishable from a traditional provenance database.</a:t>
              </a:r>
              <a:endParaRPr lang="en-US" sz="3000" b="1" dirty="0"/>
            </a:p>
            <a:p>
              <a:r>
                <a:rPr lang="en-US" sz="3000" b="1" dirty="0" err="1"/>
                <a:t>BraidModel</a:t>
              </a:r>
              <a:r>
                <a:rPr lang="en-US" sz="3000" b="1" dirty="0"/>
                <a:t>:</a:t>
              </a:r>
              <a:r>
                <a:rPr lang="en-US" sz="3000" dirty="0"/>
                <a:t> An ML model tracked by Braid-DB.  A </a:t>
              </a:r>
              <a:r>
                <a:rPr lang="en-US" sz="3000" dirty="0" err="1"/>
                <a:t>BraidModel</a:t>
              </a:r>
              <a:r>
                <a:rPr lang="en-US" sz="3000" dirty="0"/>
                <a:t> has the additional capability </a:t>
              </a:r>
              <a:r>
                <a:rPr lang="en-US" sz="3000" dirty="0">
                  <a:latin typeface="Consolas" panose="020B0609020204030204" pitchFamily="49" charset="0"/>
                </a:rPr>
                <a:t>update() </a:t>
              </a:r>
              <a:r>
                <a:rPr lang="en-US" sz="3000" dirty="0"/>
                <a:t>, which represents model exposure to other </a:t>
              </a:r>
              <a:r>
                <a:rPr lang="en-US" sz="3000" dirty="0" err="1"/>
                <a:t>BraidRecords</a:t>
              </a:r>
              <a:r>
                <a:rPr lang="en-US" sz="3000" dirty="0"/>
                <a:t>, possibly including other models.  This includes the possibility of dependency cycles that capture complex interactions among models and data as experiment workflows progress.</a:t>
              </a:r>
            </a:p>
          </p:txBody>
        </p:sp>
      </p:grpSp>
      <p:pic>
        <p:nvPicPr>
          <p:cNvPr id="6" name="Picture 5">
            <a:extLst>
              <a:ext uri="{FF2B5EF4-FFF2-40B4-BE49-F238E27FC236}">
                <a16:creationId xmlns:a16="http://schemas.microsoft.com/office/drawing/2014/main" id="{F861CC97-7161-4B5D-8C98-22522CDA88BE}"/>
              </a:ext>
            </a:extLst>
          </p:cNvPr>
          <p:cNvPicPr>
            <a:picLocks noChangeAspect="1"/>
          </p:cNvPicPr>
          <p:nvPr/>
        </p:nvPicPr>
        <p:blipFill>
          <a:blip r:embed="rId4"/>
          <a:stretch>
            <a:fillRect/>
          </a:stretch>
        </p:blipFill>
        <p:spPr>
          <a:xfrm>
            <a:off x="2370711" y="17683049"/>
            <a:ext cx="8525890" cy="3633986"/>
          </a:xfrm>
          <a:prstGeom prst="rect">
            <a:avLst/>
          </a:prstGeom>
        </p:spPr>
      </p:pic>
      <p:pic>
        <p:nvPicPr>
          <p:cNvPr id="10" name="Picture 9">
            <a:extLst>
              <a:ext uri="{FF2B5EF4-FFF2-40B4-BE49-F238E27FC236}">
                <a16:creationId xmlns:a16="http://schemas.microsoft.com/office/drawing/2014/main" id="{0F263461-4641-4960-824B-36FFE3990867}"/>
              </a:ext>
            </a:extLst>
          </p:cNvPr>
          <p:cNvPicPr>
            <a:picLocks noChangeAspect="1"/>
          </p:cNvPicPr>
          <p:nvPr/>
        </p:nvPicPr>
        <p:blipFill>
          <a:blip r:embed="rId5"/>
          <a:stretch>
            <a:fillRect/>
          </a:stretch>
        </p:blipFill>
        <p:spPr>
          <a:xfrm>
            <a:off x="15524093" y="7672693"/>
            <a:ext cx="10086097" cy="4846930"/>
          </a:xfrm>
          <a:prstGeom prst="rect">
            <a:avLst/>
          </a:prstGeom>
        </p:spPr>
      </p:pic>
      <p:pic>
        <p:nvPicPr>
          <p:cNvPr id="13" name="Picture 12">
            <a:extLst>
              <a:ext uri="{FF2B5EF4-FFF2-40B4-BE49-F238E27FC236}">
                <a16:creationId xmlns:a16="http://schemas.microsoft.com/office/drawing/2014/main" id="{602470E1-C3EB-4EAF-B8A5-DDA2618A3D4B}"/>
              </a:ext>
            </a:extLst>
          </p:cNvPr>
          <p:cNvPicPr>
            <a:picLocks noChangeAspect="1"/>
          </p:cNvPicPr>
          <p:nvPr/>
        </p:nvPicPr>
        <p:blipFill>
          <a:blip r:embed="rId6"/>
          <a:stretch>
            <a:fillRect/>
          </a:stretch>
        </p:blipFill>
        <p:spPr>
          <a:xfrm>
            <a:off x="14634094" y="17783704"/>
            <a:ext cx="11862833" cy="4104833"/>
          </a:xfrm>
          <a:prstGeom prst="rect">
            <a:avLst/>
          </a:prstGeom>
        </p:spPr>
      </p:pic>
      <p:sp>
        <p:nvSpPr>
          <p:cNvPr id="41" name="TextBox 40">
            <a:extLst>
              <a:ext uri="{FF2B5EF4-FFF2-40B4-BE49-F238E27FC236}">
                <a16:creationId xmlns:a16="http://schemas.microsoft.com/office/drawing/2014/main" id="{22CBC32F-4040-4ABD-9885-415FE6B8479B}"/>
              </a:ext>
            </a:extLst>
          </p:cNvPr>
          <p:cNvSpPr txBox="1"/>
          <p:nvPr/>
        </p:nvSpPr>
        <p:spPr>
          <a:xfrm>
            <a:off x="687015" y="25737519"/>
            <a:ext cx="12559085" cy="9941183"/>
          </a:xfrm>
          <a:prstGeom prst="rect">
            <a:avLst/>
          </a:prstGeom>
          <a:noFill/>
        </p:spPr>
        <p:txBody>
          <a:bodyPr wrap="square" rtlCol="0">
            <a:spAutoFit/>
          </a:bodyPr>
          <a:lstStyle/>
          <a:p>
            <a:endParaRPr lang="en-US" sz="3000" dirty="0"/>
          </a:p>
          <a:p>
            <a:pPr algn="ctr"/>
            <a:r>
              <a:rPr lang="en-US" sz="4000" dirty="0">
                <a:latin typeface="Arial Black" panose="020B0A04020102020204" pitchFamily="34" charset="0"/>
              </a:rPr>
              <a:t>Applications</a:t>
            </a:r>
            <a:endParaRPr lang="en-US" sz="4000" i="1" dirty="0">
              <a:latin typeface="Arial Black" panose="020B0A04020102020204" pitchFamily="34" charset="0"/>
            </a:endParaRPr>
          </a:p>
          <a:p>
            <a:endParaRPr lang="en-US" sz="3000" dirty="0"/>
          </a:p>
          <a:p>
            <a:r>
              <a:rPr lang="en-US" sz="3000" b="1" dirty="0"/>
              <a:t>Provenance flow capture for training DNNs in x-ray science:</a:t>
            </a:r>
            <a:r>
              <a:rPr lang="en-US" sz="3000" dirty="0"/>
              <a:t> </a:t>
            </a:r>
          </a:p>
          <a:p>
            <a:r>
              <a:rPr lang="en-US" sz="3000" dirty="0"/>
              <a:t>Data collected in early stages of an experiment, data from past similar experiments, and/or data simulated for  upcoming experiments are used to train a deep neural network (DNN) model that, in effect, learns specific characteristics of those data; this model is then used to process subsequent data more efficiently than would general-purpose models that lack knowledge of the specific dataset or data class (Liu 2021).  In many cases, the DNN needs to be updated (retrained and fine-tuned) frequently to keep up with changes in experiment setup and sample conditions.</a:t>
            </a:r>
          </a:p>
          <a:p>
            <a:endParaRPr lang="en-US" sz="3000" dirty="0"/>
          </a:p>
          <a:p>
            <a:r>
              <a:rPr lang="en-US" sz="3000" b="1" dirty="0"/>
              <a:t>Serial synchrotron x-ray crystallography: </a:t>
            </a:r>
            <a:r>
              <a:rPr lang="en-US" sz="3000" dirty="0"/>
              <a:t>Argonne's Structural Biology Center has developed a Braid-compatible pipeline to process raw data, catalog and report interim results, and attempt to refine and solve protein structures (</a:t>
            </a:r>
            <a:r>
              <a:rPr lang="en-US" sz="3000" dirty="0" err="1"/>
              <a:t>Wilamowskie</a:t>
            </a:r>
            <a:r>
              <a:rPr lang="en-US" sz="3000" dirty="0"/>
              <a:t> 2021).  This process captures sample information (including protein, preparation technique, exposure, and temperature) and feeds it into the analysis and publication pipeline. It will allow the experiment control algorithms to decide what are the next steps to complete the acquisition.</a:t>
            </a:r>
          </a:p>
          <a:p>
            <a:endParaRPr lang="en-US" sz="3000" b="1" dirty="0"/>
          </a:p>
        </p:txBody>
      </p:sp>
      <p:sp>
        <p:nvSpPr>
          <p:cNvPr id="2" name="TextBox 1">
            <a:extLst>
              <a:ext uri="{FF2B5EF4-FFF2-40B4-BE49-F238E27FC236}">
                <a16:creationId xmlns:a16="http://schemas.microsoft.com/office/drawing/2014/main" id="{D78F70B9-15F8-47D9-A298-F32032CCA85C}"/>
              </a:ext>
            </a:extLst>
          </p:cNvPr>
          <p:cNvSpPr txBox="1"/>
          <p:nvPr/>
        </p:nvSpPr>
        <p:spPr>
          <a:xfrm>
            <a:off x="13698934" y="33140971"/>
            <a:ext cx="13352066" cy="1815882"/>
          </a:xfrm>
          <a:prstGeom prst="rect">
            <a:avLst/>
          </a:prstGeom>
          <a:noFill/>
        </p:spPr>
        <p:txBody>
          <a:bodyPr wrap="square" rtlCol="0">
            <a:spAutoFit/>
          </a:bodyPr>
          <a:lstStyle/>
          <a:p>
            <a:r>
              <a:rPr lang="en-US" sz="2800" b="1" dirty="0"/>
              <a:t>Liu 2021: </a:t>
            </a:r>
            <a:r>
              <a:rPr lang="en-US" sz="2800" dirty="0"/>
              <a:t>Z. Liu et al. Bridge data center AI systems with edge computing  for  actionable information retrieval.  </a:t>
            </a:r>
            <a:r>
              <a:rPr lang="en-US" sz="2800" dirty="0" err="1"/>
              <a:t>arXiv</a:t>
            </a:r>
            <a:r>
              <a:rPr lang="en-US" sz="2800" dirty="0"/>
              <a:t> preprint arXiv:2105.13967 (2021)</a:t>
            </a:r>
          </a:p>
          <a:p>
            <a:r>
              <a:rPr lang="en-US" sz="2800" b="1" dirty="0" err="1"/>
              <a:t>Wilamowski</a:t>
            </a:r>
            <a:r>
              <a:rPr lang="en-US" sz="2800" b="1" dirty="0"/>
              <a:t> 2021: </a:t>
            </a:r>
            <a:r>
              <a:rPr lang="en-US" sz="2800" dirty="0" err="1"/>
              <a:t>Wilamowski</a:t>
            </a:r>
            <a:r>
              <a:rPr lang="en-US" sz="2800" dirty="0"/>
              <a:t> et al. 2’-o  methylation  of  RNA  cap  in  SARS-CoV-2  captured  by  </a:t>
            </a:r>
            <a:r>
              <a:rPr lang="en-US" sz="2800" dirty="0" err="1"/>
              <a:t>serialcrystallography</a:t>
            </a:r>
            <a:r>
              <a:rPr lang="en-US" sz="2800" dirty="0"/>
              <a:t>. PNAS 118(21) (2021).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4729</TotalTime>
  <Words>863</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Consolas</vt:lpstr>
      <vt:lpstr>Office Theme</vt:lpstr>
      <vt:lpstr>PowerPoint Presentation</vt:lpstr>
    </vt:vector>
  </TitlesOfParts>
  <Company>Argonne National Laboratory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Wilde</dc:creator>
  <cp:lastModifiedBy>Wozniak, Justin M.</cp:lastModifiedBy>
  <cp:revision>126</cp:revision>
  <cp:lastPrinted>2013-02-04T00:39:05Z</cp:lastPrinted>
  <dcterms:created xsi:type="dcterms:W3CDTF">2013-02-03T23:37:43Z</dcterms:created>
  <dcterms:modified xsi:type="dcterms:W3CDTF">2021-09-29T19:19:40Z</dcterms:modified>
</cp:coreProperties>
</file>