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78">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varScale="1">
        <p:scale>
          <a:sx n="25" d="100"/>
          <a:sy n="25" d="100"/>
        </p:scale>
        <p:origin x="3198" y="24"/>
      </p:cViewPr>
      <p:guideLst>
        <p:guide orient="horz" pos="15178"/>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5BE4C-DE2E-524E-B244-9274EEA7A61C}" type="datetimeFigureOut">
              <a:rPr lang="en-US" smtClean="0"/>
              <a:pPr/>
              <a:t>2021-09-27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CEE8B-1651-2448-BFDE-C24B42067F97}" type="slidenum">
              <a:rPr lang="en-US" smtClean="0"/>
              <a:pPr/>
              <a:t>‹#›</a:t>
            </a:fld>
            <a:endParaRPr lang="en-US"/>
          </a:p>
        </p:txBody>
      </p:sp>
    </p:spTree>
    <p:extLst>
      <p:ext uri="{BB962C8B-B14F-4D97-AF65-F5344CB8AC3E}">
        <p14:creationId xmlns:p14="http://schemas.microsoft.com/office/powerpoint/2010/main" val="3338035961"/>
      </p:ext>
    </p:extLst>
  </p:cSld>
  <p:clrMap bg1="lt1" tx1="dk1" bg2="lt2" tx2="dk2" accent1="accent1" accent2="accent2" accent3="accent3" accent4="accent4" accent5="accent5" accent6="accent6" hlink="hlink" folHlink="folHlink"/>
  <p:notesStyle>
    <a:lvl1pPr marL="0" algn="l" defTabSz="1828727" rtl="0" eaLnBrk="1" latinLnBrk="0" hangingPunct="1">
      <a:defRPr sz="4800" kern="1200">
        <a:solidFill>
          <a:schemeClr val="tx1"/>
        </a:solidFill>
        <a:latin typeface="+mn-lt"/>
        <a:ea typeface="+mn-ea"/>
        <a:cs typeface="+mn-cs"/>
      </a:defRPr>
    </a:lvl1pPr>
    <a:lvl2pPr marL="1828727" algn="l" defTabSz="1828727" rtl="0" eaLnBrk="1" latinLnBrk="0" hangingPunct="1">
      <a:defRPr sz="4800" kern="1200">
        <a:solidFill>
          <a:schemeClr val="tx1"/>
        </a:solidFill>
        <a:latin typeface="+mn-lt"/>
        <a:ea typeface="+mn-ea"/>
        <a:cs typeface="+mn-cs"/>
      </a:defRPr>
    </a:lvl2pPr>
    <a:lvl3pPr marL="3657454" algn="l" defTabSz="1828727" rtl="0" eaLnBrk="1" latinLnBrk="0" hangingPunct="1">
      <a:defRPr sz="4800" kern="1200">
        <a:solidFill>
          <a:schemeClr val="tx1"/>
        </a:solidFill>
        <a:latin typeface="+mn-lt"/>
        <a:ea typeface="+mn-ea"/>
        <a:cs typeface="+mn-cs"/>
      </a:defRPr>
    </a:lvl3pPr>
    <a:lvl4pPr marL="5486181" algn="l" defTabSz="1828727" rtl="0" eaLnBrk="1" latinLnBrk="0" hangingPunct="1">
      <a:defRPr sz="4800" kern="1200">
        <a:solidFill>
          <a:schemeClr val="tx1"/>
        </a:solidFill>
        <a:latin typeface="+mn-lt"/>
        <a:ea typeface="+mn-ea"/>
        <a:cs typeface="+mn-cs"/>
      </a:defRPr>
    </a:lvl4pPr>
    <a:lvl5pPr marL="7314907" algn="l" defTabSz="1828727" rtl="0" eaLnBrk="1" latinLnBrk="0" hangingPunct="1">
      <a:defRPr sz="4800" kern="1200">
        <a:solidFill>
          <a:schemeClr val="tx1"/>
        </a:solidFill>
        <a:latin typeface="+mn-lt"/>
        <a:ea typeface="+mn-ea"/>
        <a:cs typeface="+mn-cs"/>
      </a:defRPr>
    </a:lvl5pPr>
    <a:lvl6pPr marL="9143634" algn="l" defTabSz="1828727" rtl="0" eaLnBrk="1" latinLnBrk="0" hangingPunct="1">
      <a:defRPr sz="4800" kern="1200">
        <a:solidFill>
          <a:schemeClr val="tx1"/>
        </a:solidFill>
        <a:latin typeface="+mn-lt"/>
        <a:ea typeface="+mn-ea"/>
        <a:cs typeface="+mn-cs"/>
      </a:defRPr>
    </a:lvl6pPr>
    <a:lvl7pPr marL="10972361" algn="l" defTabSz="1828727" rtl="0" eaLnBrk="1" latinLnBrk="0" hangingPunct="1">
      <a:defRPr sz="4800" kern="1200">
        <a:solidFill>
          <a:schemeClr val="tx1"/>
        </a:solidFill>
        <a:latin typeface="+mn-lt"/>
        <a:ea typeface="+mn-ea"/>
        <a:cs typeface="+mn-cs"/>
      </a:defRPr>
    </a:lvl7pPr>
    <a:lvl8pPr marL="12801088" algn="l" defTabSz="1828727" rtl="0" eaLnBrk="1" latinLnBrk="0" hangingPunct="1">
      <a:defRPr sz="4800" kern="1200">
        <a:solidFill>
          <a:schemeClr val="tx1"/>
        </a:solidFill>
        <a:latin typeface="+mn-lt"/>
        <a:ea typeface="+mn-ea"/>
        <a:cs typeface="+mn-cs"/>
      </a:defRPr>
    </a:lvl8pPr>
    <a:lvl9pPr marL="14629815" algn="l" defTabSz="1828727"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5CEE8B-1651-2448-BFDE-C24B42067F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69"/>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727" indent="0" algn="ctr">
              <a:buNone/>
              <a:defRPr>
                <a:solidFill>
                  <a:schemeClr val="tx1">
                    <a:tint val="75000"/>
                  </a:schemeClr>
                </a:solidFill>
              </a:defRPr>
            </a:lvl2pPr>
            <a:lvl3pPr marL="3657454" indent="0" algn="ctr">
              <a:buNone/>
              <a:defRPr>
                <a:solidFill>
                  <a:schemeClr val="tx1">
                    <a:tint val="75000"/>
                  </a:schemeClr>
                </a:solidFill>
              </a:defRPr>
            </a:lvl3pPr>
            <a:lvl4pPr marL="5486181" indent="0" algn="ctr">
              <a:buNone/>
              <a:defRPr>
                <a:solidFill>
                  <a:schemeClr val="tx1">
                    <a:tint val="75000"/>
                  </a:schemeClr>
                </a:solidFill>
              </a:defRPr>
            </a:lvl4pPr>
            <a:lvl5pPr marL="7314907" indent="0" algn="ctr">
              <a:buNone/>
              <a:defRPr>
                <a:solidFill>
                  <a:schemeClr val="tx1">
                    <a:tint val="75000"/>
                  </a:schemeClr>
                </a:solidFill>
              </a:defRPr>
            </a:lvl5pPr>
            <a:lvl6pPr marL="9143634" indent="0" algn="ctr">
              <a:buNone/>
              <a:defRPr>
                <a:solidFill>
                  <a:schemeClr val="tx1">
                    <a:tint val="75000"/>
                  </a:schemeClr>
                </a:solidFill>
              </a:defRPr>
            </a:lvl6pPr>
            <a:lvl7pPr marL="10972361" indent="0" algn="ctr">
              <a:buNone/>
              <a:defRPr>
                <a:solidFill>
                  <a:schemeClr val="tx1">
                    <a:tint val="75000"/>
                  </a:schemeClr>
                </a:solidFill>
              </a:defRPr>
            </a:lvl7pPr>
            <a:lvl8pPr marL="12801088" indent="0" algn="ctr">
              <a:buNone/>
              <a:defRPr>
                <a:solidFill>
                  <a:schemeClr val="tx1">
                    <a:tint val="75000"/>
                  </a:schemeClr>
                </a:solidFill>
              </a:defRPr>
            </a:lvl8pPr>
            <a:lvl9pPr marL="146298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4316" y="7027335"/>
            <a:ext cx="29627512" cy="1498007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1781" y="7027335"/>
            <a:ext cx="88425339" cy="149800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8" y="15502475"/>
            <a:ext cx="23317200" cy="8000998"/>
          </a:xfrm>
        </p:spPr>
        <p:txBody>
          <a:bodyPr anchor="b"/>
          <a:lstStyle>
            <a:lvl1pPr marL="0" indent="0">
              <a:buNone/>
              <a:defRPr sz="8000">
                <a:solidFill>
                  <a:schemeClr val="tx1">
                    <a:tint val="75000"/>
                  </a:schemeClr>
                </a:solidFill>
              </a:defRPr>
            </a:lvl1pPr>
            <a:lvl2pPr marL="1828727" indent="0">
              <a:buNone/>
              <a:defRPr sz="7200">
                <a:solidFill>
                  <a:schemeClr val="tx1">
                    <a:tint val="75000"/>
                  </a:schemeClr>
                </a:solidFill>
              </a:defRPr>
            </a:lvl2pPr>
            <a:lvl3pPr marL="3657454" indent="0">
              <a:buNone/>
              <a:defRPr sz="6400">
                <a:solidFill>
                  <a:schemeClr val="tx1">
                    <a:tint val="75000"/>
                  </a:schemeClr>
                </a:solidFill>
              </a:defRPr>
            </a:lvl3pPr>
            <a:lvl4pPr marL="5486181" indent="0">
              <a:buNone/>
              <a:defRPr sz="5600">
                <a:solidFill>
                  <a:schemeClr val="tx1">
                    <a:tint val="75000"/>
                  </a:schemeClr>
                </a:solidFill>
              </a:defRPr>
            </a:lvl4pPr>
            <a:lvl5pPr marL="7314907" indent="0">
              <a:buNone/>
              <a:defRPr sz="5600">
                <a:solidFill>
                  <a:schemeClr val="tx1">
                    <a:tint val="75000"/>
                  </a:schemeClr>
                </a:solidFill>
              </a:defRPr>
            </a:lvl5pPr>
            <a:lvl6pPr marL="9143634" indent="0">
              <a:buNone/>
              <a:defRPr sz="5600">
                <a:solidFill>
                  <a:schemeClr val="tx1">
                    <a:tint val="75000"/>
                  </a:schemeClr>
                </a:solidFill>
              </a:defRPr>
            </a:lvl6pPr>
            <a:lvl7pPr marL="10972361" indent="0">
              <a:buNone/>
              <a:defRPr sz="5600">
                <a:solidFill>
                  <a:schemeClr val="tx1">
                    <a:tint val="75000"/>
                  </a:schemeClr>
                </a:solidFill>
              </a:defRPr>
            </a:lvl7pPr>
            <a:lvl8pPr marL="12801088" indent="0">
              <a:buNone/>
              <a:defRPr sz="5600">
                <a:solidFill>
                  <a:schemeClr val="tx1">
                    <a:tint val="75000"/>
                  </a:schemeClr>
                </a:solidFill>
              </a:defRPr>
            </a:lvl8pPr>
            <a:lvl9pPr marL="14629815"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81777"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65402" y="40961736"/>
            <a:ext cx="59026425" cy="115866336"/>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4" y="8187272"/>
            <a:ext cx="12120564"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4" y="11599336"/>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72"/>
            <a:ext cx="12125325" cy="3412064"/>
          </a:xfrm>
        </p:spPr>
        <p:txBody>
          <a:bodyPr anchor="b"/>
          <a:lstStyle>
            <a:lvl1pPr marL="0" indent="0">
              <a:buNone/>
              <a:defRPr sz="9600" b="1"/>
            </a:lvl1pPr>
            <a:lvl2pPr marL="1828727" indent="0">
              <a:buNone/>
              <a:defRPr sz="8000" b="1"/>
            </a:lvl2pPr>
            <a:lvl3pPr marL="3657454" indent="0">
              <a:buNone/>
              <a:defRPr sz="7200" b="1"/>
            </a:lvl3pPr>
            <a:lvl4pPr marL="5486181" indent="0">
              <a:buNone/>
              <a:defRPr sz="6400" b="1"/>
            </a:lvl4pPr>
            <a:lvl5pPr marL="7314907" indent="0">
              <a:buNone/>
              <a:defRPr sz="6400" b="1"/>
            </a:lvl5pPr>
            <a:lvl6pPr marL="9143634" indent="0">
              <a:buNone/>
              <a:defRPr sz="6400" b="1"/>
            </a:lvl6pPr>
            <a:lvl7pPr marL="10972361" indent="0">
              <a:buNone/>
              <a:defRPr sz="6400" b="1"/>
            </a:lvl7pPr>
            <a:lvl8pPr marL="12801088" indent="0">
              <a:buNone/>
              <a:defRPr sz="6400" b="1"/>
            </a:lvl8pPr>
            <a:lvl9pPr marL="14629815"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6"/>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6"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73"/>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6" y="7653873"/>
            <a:ext cx="9024939" cy="25019003"/>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3"/>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727" indent="0">
              <a:buNone/>
              <a:defRPr sz="11200"/>
            </a:lvl2pPr>
            <a:lvl3pPr marL="3657454" indent="0">
              <a:buNone/>
              <a:defRPr sz="9600"/>
            </a:lvl3pPr>
            <a:lvl4pPr marL="5486181" indent="0">
              <a:buNone/>
              <a:defRPr sz="8000"/>
            </a:lvl4pPr>
            <a:lvl5pPr marL="7314907" indent="0">
              <a:buNone/>
              <a:defRPr sz="8000"/>
            </a:lvl5pPr>
            <a:lvl6pPr marL="9143634" indent="0">
              <a:buNone/>
              <a:defRPr sz="8000"/>
            </a:lvl6pPr>
            <a:lvl7pPr marL="10972361" indent="0">
              <a:buNone/>
              <a:defRPr sz="8000"/>
            </a:lvl7pPr>
            <a:lvl8pPr marL="12801088" indent="0">
              <a:buNone/>
              <a:defRPr sz="8000"/>
            </a:lvl8pPr>
            <a:lvl9pPr marL="14629815" indent="0">
              <a:buNone/>
              <a:defRPr sz="8000"/>
            </a:lvl9pPr>
          </a:lstStyle>
          <a:p>
            <a:endParaRPr lang="en-US"/>
          </a:p>
        </p:txBody>
      </p:sp>
      <p:sp>
        <p:nvSpPr>
          <p:cNvPr id="4" name="Text Placeholder 3"/>
          <p:cNvSpPr>
            <a:spLocks noGrp="1"/>
          </p:cNvSpPr>
          <p:nvPr>
            <p:ph type="body" sz="half" idx="2"/>
          </p:nvPr>
        </p:nvSpPr>
        <p:spPr>
          <a:xfrm>
            <a:off x="5376864" y="28625805"/>
            <a:ext cx="16459200" cy="4292598"/>
          </a:xfrm>
        </p:spPr>
        <p:txBody>
          <a:bodyPr/>
          <a:lstStyle>
            <a:lvl1pPr marL="0" indent="0">
              <a:buNone/>
              <a:defRPr sz="5600"/>
            </a:lvl1pPr>
            <a:lvl2pPr marL="1828727" indent="0">
              <a:buNone/>
              <a:defRPr sz="4800"/>
            </a:lvl2pPr>
            <a:lvl3pPr marL="3657454" indent="0">
              <a:buNone/>
              <a:defRPr sz="4000"/>
            </a:lvl3pPr>
            <a:lvl4pPr marL="5486181" indent="0">
              <a:buNone/>
              <a:defRPr sz="3600"/>
            </a:lvl4pPr>
            <a:lvl5pPr marL="7314907" indent="0">
              <a:buNone/>
              <a:defRPr sz="3600"/>
            </a:lvl5pPr>
            <a:lvl6pPr marL="9143634" indent="0">
              <a:buNone/>
              <a:defRPr sz="3600"/>
            </a:lvl6pPr>
            <a:lvl7pPr marL="10972361" indent="0">
              <a:buNone/>
              <a:defRPr sz="3600"/>
            </a:lvl7pPr>
            <a:lvl8pPr marL="12801088" indent="0">
              <a:buNone/>
              <a:defRPr sz="3600"/>
            </a:lvl8pPr>
            <a:lvl9pPr marL="14629815"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A00FA51-1785-FA41-96ED-D701FDE160E6}" type="datetimeFigureOut">
              <a:rPr lang="en-US" smtClean="0"/>
              <a:pPr/>
              <a:t>2021-09-27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36088-1481-3241-929C-BB7387C097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45" tIns="182873" rIns="365745" bIns="182873" rtlCol="0" anchor="ctr">
            <a:normAutofit/>
          </a:bodyPr>
          <a:lstStyle/>
          <a:p>
            <a:r>
              <a:rPr lang="en-US"/>
              <a:t>Click to edit Master title style</a:t>
            </a:r>
          </a:p>
        </p:txBody>
      </p:sp>
      <p:sp>
        <p:nvSpPr>
          <p:cNvPr id="3" name="Text Placeholder 2"/>
          <p:cNvSpPr>
            <a:spLocks noGrp="1"/>
          </p:cNvSpPr>
          <p:nvPr>
            <p:ph type="body" idx="1"/>
          </p:nvPr>
        </p:nvSpPr>
        <p:spPr>
          <a:xfrm>
            <a:off x="1371600" y="8534406"/>
            <a:ext cx="24688800" cy="24138469"/>
          </a:xfrm>
          <a:prstGeom prst="rect">
            <a:avLst/>
          </a:prstGeom>
        </p:spPr>
        <p:txBody>
          <a:bodyPr vert="horz" lIns="365745" tIns="182873" rIns="365745" bIns="182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45" tIns="182873" rIns="365745" bIns="182873" rtlCol="0" anchor="ctr"/>
          <a:lstStyle>
            <a:lvl1pPr algn="l">
              <a:defRPr sz="4800">
                <a:solidFill>
                  <a:schemeClr val="tx1">
                    <a:tint val="75000"/>
                  </a:schemeClr>
                </a:solidFill>
              </a:defRPr>
            </a:lvl1pPr>
          </a:lstStyle>
          <a:p>
            <a:fld id="{9A00FA51-1785-FA41-96ED-D701FDE160E6}" type="datetimeFigureOut">
              <a:rPr lang="en-US" smtClean="0"/>
              <a:pPr/>
              <a:t>2021-09-27</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45" tIns="182873" rIns="365745" bIns="182873"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45" tIns="182873" rIns="365745" bIns="182873" rtlCol="0" anchor="ctr"/>
          <a:lstStyle>
            <a:lvl1pPr algn="r">
              <a:defRPr sz="4800">
                <a:solidFill>
                  <a:schemeClr val="tx1">
                    <a:tint val="75000"/>
                  </a:schemeClr>
                </a:solidFill>
              </a:defRPr>
            </a:lvl1pPr>
          </a:lstStyle>
          <a:p>
            <a:fld id="{5DC36088-1481-3241-929C-BB7387C097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727" rtl="0" eaLnBrk="1" latinLnBrk="0" hangingPunct="1">
        <a:spcBef>
          <a:spcPct val="0"/>
        </a:spcBef>
        <a:buNone/>
        <a:defRPr sz="17600" kern="1200">
          <a:solidFill>
            <a:schemeClr val="tx1"/>
          </a:solidFill>
          <a:latin typeface="+mj-lt"/>
          <a:ea typeface="+mj-ea"/>
          <a:cs typeface="+mj-cs"/>
        </a:defRPr>
      </a:lvl1pPr>
    </p:titleStyle>
    <p:bodyStyle>
      <a:lvl1pPr marL="1371545" indent="-1371545" algn="l" defTabSz="1828727" rtl="0" eaLnBrk="1" latinLnBrk="0" hangingPunct="1">
        <a:spcBef>
          <a:spcPct val="20000"/>
        </a:spcBef>
        <a:buFont typeface="Arial"/>
        <a:buChar char="•"/>
        <a:defRPr sz="12800" kern="1200">
          <a:solidFill>
            <a:schemeClr val="tx1"/>
          </a:solidFill>
          <a:latin typeface="+mn-lt"/>
          <a:ea typeface="+mn-ea"/>
          <a:cs typeface="+mn-cs"/>
        </a:defRPr>
      </a:lvl1pPr>
      <a:lvl2pPr marL="2971681" indent="-1142954" algn="l" defTabSz="1828727" rtl="0" eaLnBrk="1" latinLnBrk="0" hangingPunct="1">
        <a:spcBef>
          <a:spcPct val="20000"/>
        </a:spcBef>
        <a:buFont typeface="Arial"/>
        <a:buChar char="–"/>
        <a:defRPr sz="11200" kern="1200">
          <a:solidFill>
            <a:schemeClr val="tx1"/>
          </a:solidFill>
          <a:latin typeface="+mn-lt"/>
          <a:ea typeface="+mn-ea"/>
          <a:cs typeface="+mn-cs"/>
        </a:defRPr>
      </a:lvl2pPr>
      <a:lvl3pPr marL="4571817" indent="-914363" algn="l" defTabSz="1828727" rtl="0" eaLnBrk="1" latinLnBrk="0" hangingPunct="1">
        <a:spcBef>
          <a:spcPct val="20000"/>
        </a:spcBef>
        <a:buFont typeface="Arial"/>
        <a:buChar char="•"/>
        <a:defRPr sz="9600" kern="1200">
          <a:solidFill>
            <a:schemeClr val="tx1"/>
          </a:solidFill>
          <a:latin typeface="+mn-lt"/>
          <a:ea typeface="+mn-ea"/>
          <a:cs typeface="+mn-cs"/>
        </a:defRPr>
      </a:lvl3pPr>
      <a:lvl4pPr marL="6400544" indent="-914363" algn="l" defTabSz="1828727" rtl="0" eaLnBrk="1" latinLnBrk="0" hangingPunct="1">
        <a:spcBef>
          <a:spcPct val="20000"/>
        </a:spcBef>
        <a:buFont typeface="Arial"/>
        <a:buChar char="–"/>
        <a:defRPr sz="8000" kern="1200">
          <a:solidFill>
            <a:schemeClr val="tx1"/>
          </a:solidFill>
          <a:latin typeface="+mn-lt"/>
          <a:ea typeface="+mn-ea"/>
          <a:cs typeface="+mn-cs"/>
        </a:defRPr>
      </a:lvl4pPr>
      <a:lvl5pPr marL="8229271" indent="-914363" algn="l" defTabSz="1828727" rtl="0" eaLnBrk="1" latinLnBrk="0" hangingPunct="1">
        <a:spcBef>
          <a:spcPct val="20000"/>
        </a:spcBef>
        <a:buFont typeface="Arial"/>
        <a:buChar char="»"/>
        <a:defRPr sz="8000" kern="1200">
          <a:solidFill>
            <a:schemeClr val="tx1"/>
          </a:solidFill>
          <a:latin typeface="+mn-lt"/>
          <a:ea typeface="+mn-ea"/>
          <a:cs typeface="+mn-cs"/>
        </a:defRPr>
      </a:lvl5pPr>
      <a:lvl6pPr marL="10057998" indent="-914363" algn="l" defTabSz="1828727" rtl="0" eaLnBrk="1" latinLnBrk="0" hangingPunct="1">
        <a:spcBef>
          <a:spcPct val="20000"/>
        </a:spcBef>
        <a:buFont typeface="Arial"/>
        <a:buChar char="•"/>
        <a:defRPr sz="8000" kern="1200">
          <a:solidFill>
            <a:schemeClr val="tx1"/>
          </a:solidFill>
          <a:latin typeface="+mn-lt"/>
          <a:ea typeface="+mn-ea"/>
          <a:cs typeface="+mn-cs"/>
        </a:defRPr>
      </a:lvl6pPr>
      <a:lvl7pPr marL="11886725" indent="-914363" algn="l" defTabSz="1828727" rtl="0" eaLnBrk="1" latinLnBrk="0" hangingPunct="1">
        <a:spcBef>
          <a:spcPct val="20000"/>
        </a:spcBef>
        <a:buFont typeface="Arial"/>
        <a:buChar char="•"/>
        <a:defRPr sz="8000" kern="1200">
          <a:solidFill>
            <a:schemeClr val="tx1"/>
          </a:solidFill>
          <a:latin typeface="+mn-lt"/>
          <a:ea typeface="+mn-ea"/>
          <a:cs typeface="+mn-cs"/>
        </a:defRPr>
      </a:lvl7pPr>
      <a:lvl8pPr marL="13715451" indent="-914363" algn="l" defTabSz="1828727" rtl="0" eaLnBrk="1" latinLnBrk="0" hangingPunct="1">
        <a:spcBef>
          <a:spcPct val="20000"/>
        </a:spcBef>
        <a:buFont typeface="Arial"/>
        <a:buChar char="•"/>
        <a:defRPr sz="8000" kern="1200">
          <a:solidFill>
            <a:schemeClr val="tx1"/>
          </a:solidFill>
          <a:latin typeface="+mn-lt"/>
          <a:ea typeface="+mn-ea"/>
          <a:cs typeface="+mn-cs"/>
        </a:defRPr>
      </a:lvl8pPr>
      <a:lvl9pPr marL="15544178" indent="-914363" algn="l" defTabSz="1828727"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727" rtl="0" eaLnBrk="1" latinLnBrk="0" hangingPunct="1">
        <a:defRPr sz="7200" kern="1200">
          <a:solidFill>
            <a:schemeClr val="tx1"/>
          </a:solidFill>
          <a:latin typeface="+mn-lt"/>
          <a:ea typeface="+mn-ea"/>
          <a:cs typeface="+mn-cs"/>
        </a:defRPr>
      </a:lvl1pPr>
      <a:lvl2pPr marL="1828727" algn="l" defTabSz="1828727" rtl="0" eaLnBrk="1" latinLnBrk="0" hangingPunct="1">
        <a:defRPr sz="7200" kern="1200">
          <a:solidFill>
            <a:schemeClr val="tx1"/>
          </a:solidFill>
          <a:latin typeface="+mn-lt"/>
          <a:ea typeface="+mn-ea"/>
          <a:cs typeface="+mn-cs"/>
        </a:defRPr>
      </a:lvl2pPr>
      <a:lvl3pPr marL="3657454" algn="l" defTabSz="1828727" rtl="0" eaLnBrk="1" latinLnBrk="0" hangingPunct="1">
        <a:defRPr sz="7200" kern="1200">
          <a:solidFill>
            <a:schemeClr val="tx1"/>
          </a:solidFill>
          <a:latin typeface="+mn-lt"/>
          <a:ea typeface="+mn-ea"/>
          <a:cs typeface="+mn-cs"/>
        </a:defRPr>
      </a:lvl3pPr>
      <a:lvl4pPr marL="5486181" algn="l" defTabSz="1828727" rtl="0" eaLnBrk="1" latinLnBrk="0" hangingPunct="1">
        <a:defRPr sz="7200" kern="1200">
          <a:solidFill>
            <a:schemeClr val="tx1"/>
          </a:solidFill>
          <a:latin typeface="+mn-lt"/>
          <a:ea typeface="+mn-ea"/>
          <a:cs typeface="+mn-cs"/>
        </a:defRPr>
      </a:lvl4pPr>
      <a:lvl5pPr marL="7314907" algn="l" defTabSz="1828727" rtl="0" eaLnBrk="1" latinLnBrk="0" hangingPunct="1">
        <a:defRPr sz="7200" kern="1200">
          <a:solidFill>
            <a:schemeClr val="tx1"/>
          </a:solidFill>
          <a:latin typeface="+mn-lt"/>
          <a:ea typeface="+mn-ea"/>
          <a:cs typeface="+mn-cs"/>
        </a:defRPr>
      </a:lvl5pPr>
      <a:lvl6pPr marL="9143634" algn="l" defTabSz="1828727" rtl="0" eaLnBrk="1" latinLnBrk="0" hangingPunct="1">
        <a:defRPr sz="7200" kern="1200">
          <a:solidFill>
            <a:schemeClr val="tx1"/>
          </a:solidFill>
          <a:latin typeface="+mn-lt"/>
          <a:ea typeface="+mn-ea"/>
          <a:cs typeface="+mn-cs"/>
        </a:defRPr>
      </a:lvl6pPr>
      <a:lvl7pPr marL="10972361" algn="l" defTabSz="1828727" rtl="0" eaLnBrk="1" latinLnBrk="0" hangingPunct="1">
        <a:defRPr sz="7200" kern="1200">
          <a:solidFill>
            <a:schemeClr val="tx1"/>
          </a:solidFill>
          <a:latin typeface="+mn-lt"/>
          <a:ea typeface="+mn-ea"/>
          <a:cs typeface="+mn-cs"/>
        </a:defRPr>
      </a:lvl7pPr>
      <a:lvl8pPr marL="12801088" algn="l" defTabSz="1828727" rtl="0" eaLnBrk="1" latinLnBrk="0" hangingPunct="1">
        <a:defRPr sz="7200" kern="1200">
          <a:solidFill>
            <a:schemeClr val="tx1"/>
          </a:solidFill>
          <a:latin typeface="+mn-lt"/>
          <a:ea typeface="+mn-ea"/>
          <a:cs typeface="+mn-cs"/>
        </a:defRPr>
      </a:lvl8pPr>
      <a:lvl9pPr marL="14629815" algn="l" defTabSz="182872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ygwin\home\wozniak\exm\papers\PPoPP_2013\poster\spawn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3323" y="7817425"/>
            <a:ext cx="6856412" cy="5943600"/>
          </a:xfrm>
          <a:prstGeom prst="rect">
            <a:avLst/>
          </a:prstGeom>
          <a:noFill/>
          <a:extLst>
            <a:ext uri="{909E8E84-426E-40DD-AFC4-6F175D3DCCD1}">
              <a14:hiddenFill xmlns:a14="http://schemas.microsoft.com/office/drawing/2010/main">
                <a:solidFill>
                  <a:srgbClr val="FFFFFF"/>
                </a:solidFill>
              </a14:hiddenFill>
            </a:ext>
          </a:extLst>
        </p:spPr>
      </p:pic>
      <p:sp>
        <p:nvSpPr>
          <p:cNvPr id="231" name="Rounded Rectangle 230"/>
          <p:cNvSpPr/>
          <p:nvPr/>
        </p:nvSpPr>
        <p:spPr>
          <a:xfrm>
            <a:off x="725714" y="25706269"/>
            <a:ext cx="12573000" cy="9370424"/>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 name="Rectangle 97"/>
          <p:cNvSpPr>
            <a:spLocks noChangeArrowheads="1"/>
          </p:cNvSpPr>
          <p:nvPr/>
        </p:nvSpPr>
        <p:spPr bwMode="auto">
          <a:xfrm>
            <a:off x="9780984" y="17917017"/>
            <a:ext cx="20574000" cy="1179810"/>
          </a:xfrm>
          <a:prstGeom prst="rect">
            <a:avLst/>
          </a:prstGeom>
          <a:noFill/>
          <a:ln w="12700">
            <a:noFill/>
            <a:miter lim="800000"/>
            <a:headEnd type="none" w="sm" len="sm"/>
            <a:tailEnd type="none" w="sm" len="sm"/>
          </a:ln>
        </p:spPr>
        <p:txBody>
          <a:bodyPr lIns="76197" tIns="38098" rIns="76197" bIns="38098">
            <a:prstTxWarp prst="textNoShape">
              <a:avLst/>
            </a:prstTxWarp>
            <a:spAutoFit/>
          </a:bodyPr>
          <a:lstStyle/>
          <a:p>
            <a:endParaRPr lang="en-US"/>
          </a:p>
        </p:txBody>
      </p:sp>
      <p:sp>
        <p:nvSpPr>
          <p:cNvPr id="362" name="TextBox 361"/>
          <p:cNvSpPr txBox="1"/>
          <p:nvPr/>
        </p:nvSpPr>
        <p:spPr>
          <a:xfrm>
            <a:off x="571500" y="952500"/>
            <a:ext cx="26344726" cy="4952121"/>
          </a:xfrm>
          <a:prstGeom prst="rect">
            <a:avLst/>
          </a:prstGeom>
          <a:noFill/>
        </p:spPr>
        <p:txBody>
          <a:bodyPr wrap="square" lIns="76197" tIns="38098" rIns="76197" bIns="38098">
            <a:prstTxWarp prst="textNoShape">
              <a:avLst/>
            </a:prstTxWarp>
            <a:spAutoFit/>
          </a:bodyPr>
          <a:lstStyle/>
          <a:p>
            <a:pPr marL="285739" indent="-285739" algn="ctr">
              <a:lnSpc>
                <a:spcPct val="90000"/>
              </a:lnSpc>
              <a:spcBef>
                <a:spcPct val="20000"/>
              </a:spcBef>
            </a:pPr>
            <a:r>
              <a:rPr lang="en-US" sz="9600" dirty="0">
                <a:solidFill>
                  <a:srgbClr val="1F497D"/>
                </a:solidFill>
              </a:rPr>
              <a:t>Braid-DB: Toward AI-driven Science </a:t>
            </a:r>
            <a:br>
              <a:rPr lang="en-US" sz="9600" dirty="0">
                <a:solidFill>
                  <a:srgbClr val="1F497D"/>
                </a:solidFill>
              </a:rPr>
            </a:br>
            <a:r>
              <a:rPr lang="en-US" sz="9600" dirty="0">
                <a:solidFill>
                  <a:srgbClr val="1F497D"/>
                </a:solidFill>
              </a:rPr>
              <a:t>with Machine Learning Provenance</a:t>
            </a:r>
            <a:br>
              <a:rPr lang="en-US" sz="5500" dirty="0">
                <a:solidFill>
                  <a:srgbClr val="1F497D"/>
                </a:solidFill>
              </a:rPr>
            </a:br>
            <a:r>
              <a:rPr lang="en-US" sz="4500" dirty="0">
                <a:solidFill>
                  <a:srgbClr val="1F497D"/>
                </a:solidFill>
              </a:rPr>
              <a:t>Justin M. Wozniak, Zhengchun Liu, Rafael Vescovi, Ryan Chard, Bogdan Nicolae and Ian Foster </a:t>
            </a:r>
          </a:p>
          <a:p>
            <a:pPr marL="285739" indent="-285739" algn="ctr">
              <a:lnSpc>
                <a:spcPct val="90000"/>
              </a:lnSpc>
              <a:spcBef>
                <a:spcPct val="20000"/>
              </a:spcBef>
            </a:pPr>
            <a:r>
              <a:rPr lang="en-US" sz="4500" dirty="0">
                <a:solidFill>
                  <a:srgbClr val="1F497D"/>
                </a:solidFill>
              </a:rPr>
              <a:t>Argonne National Laboratory</a:t>
            </a:r>
            <a:br>
              <a:rPr lang="en-US" sz="4500" dirty="0">
                <a:solidFill>
                  <a:srgbClr val="1F497D"/>
                </a:solidFill>
              </a:rPr>
            </a:br>
            <a:r>
              <a:rPr lang="en-US" sz="6000" b="1" dirty="0">
                <a:solidFill>
                  <a:srgbClr val="1F497D"/>
                </a:solidFill>
              </a:rPr>
              <a:t>https://github.com/ANL-Braid/DB</a:t>
            </a:r>
            <a:endParaRPr lang="en-US" sz="5500" dirty="0">
              <a:solidFill>
                <a:srgbClr val="1F497D"/>
              </a:solidFill>
            </a:endParaRPr>
          </a:p>
        </p:txBody>
      </p:sp>
      <p:sp>
        <p:nvSpPr>
          <p:cNvPr id="363" name="TextBox 362"/>
          <p:cNvSpPr txBox="1"/>
          <p:nvPr/>
        </p:nvSpPr>
        <p:spPr>
          <a:xfrm>
            <a:off x="746760" y="35237063"/>
            <a:ext cx="26162000" cy="1138769"/>
          </a:xfrm>
          <a:prstGeom prst="rect">
            <a:avLst/>
          </a:prstGeom>
          <a:noFill/>
        </p:spPr>
        <p:txBody>
          <a:bodyPr wrap="square" lIns="76197" tIns="38098" rIns="76197" bIns="38098" rtlCol="0">
            <a:spAutoFit/>
          </a:bodyPr>
          <a:lstStyle/>
          <a:p>
            <a:pPr algn="ctr"/>
            <a:r>
              <a:rPr lang="en-US" sz="2300" dirty="0"/>
              <a:t>This research is supported by the U.S. DOE Office of Science under contract DE-AC02-06CH11357, FWP-57810.  Computing resources were provided by the Argonne Leadership Computing Facility.</a:t>
            </a:r>
            <a:br>
              <a:rPr lang="en-US" sz="2300" dirty="0"/>
            </a:br>
            <a:r>
              <a:rPr lang="en-US" sz="2300" dirty="0"/>
              <a:t>Some work by DSK was supported by the National Science Foundation, while working at the Foundation.  Any opinion, finding, and conclusions or recommendations expressed in this material </a:t>
            </a:r>
          </a:p>
          <a:p>
            <a:pPr algn="ctr"/>
            <a:r>
              <a:rPr lang="en-US" sz="2300" dirty="0"/>
              <a:t>are those of the authors and do not necessarily reflect the views of the National Science Foundation.</a:t>
            </a:r>
            <a:endParaRPr lang="en-GB" sz="2300" dirty="0"/>
          </a:p>
        </p:txBody>
      </p:sp>
      <p:sp>
        <p:nvSpPr>
          <p:cNvPr id="222" name="Rounded Rectangle 221"/>
          <p:cNvSpPr/>
          <p:nvPr/>
        </p:nvSpPr>
        <p:spPr>
          <a:xfrm>
            <a:off x="635000" y="16535400"/>
            <a:ext cx="12700000" cy="8839200"/>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r>
              <a:rPr lang="en-US"/>
              <a:t>Data dependencies and tasks resulting from complex, large scale scripts must </a:t>
            </a:r>
          </a:p>
        </p:txBody>
      </p:sp>
      <p:sp>
        <p:nvSpPr>
          <p:cNvPr id="227" name="Rectangle 2"/>
          <p:cNvSpPr txBox="1">
            <a:spLocks noChangeArrowheads="1"/>
          </p:cNvSpPr>
          <p:nvPr/>
        </p:nvSpPr>
        <p:spPr bwMode="auto">
          <a:xfrm>
            <a:off x="635000" y="16764000"/>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STC: An advanced, optimizing compiler</a:t>
            </a:r>
            <a:endParaRPr lang="en-US" sz="4800" i="1" dirty="0"/>
          </a:p>
        </p:txBody>
      </p:sp>
      <p:sp>
        <p:nvSpPr>
          <p:cNvPr id="228" name="Rectangle 2"/>
          <p:cNvSpPr txBox="1">
            <a:spLocks noChangeArrowheads="1"/>
          </p:cNvSpPr>
          <p:nvPr/>
        </p:nvSpPr>
        <p:spPr bwMode="auto">
          <a:xfrm>
            <a:off x="13743863" y="16237526"/>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Scalable run time based on ADLB</a:t>
            </a:r>
            <a:endParaRPr lang="en-US" sz="4800" i="1" dirty="0"/>
          </a:p>
        </p:txBody>
      </p:sp>
      <p:sp>
        <p:nvSpPr>
          <p:cNvPr id="25" name="TextBox 24"/>
          <p:cNvSpPr txBox="1"/>
          <p:nvPr/>
        </p:nvSpPr>
        <p:spPr>
          <a:xfrm>
            <a:off x="14935200" y="34571508"/>
            <a:ext cx="5334000" cy="436017"/>
          </a:xfrm>
          <a:prstGeom prst="rect">
            <a:avLst/>
          </a:prstGeom>
          <a:noFill/>
        </p:spPr>
        <p:txBody>
          <a:bodyPr wrap="square" lIns="76197" tIns="38098" rIns="76197" bIns="38098" rtlCol="0">
            <a:spAutoFit/>
          </a:bodyPr>
          <a:lstStyle/>
          <a:p>
            <a:r>
              <a:rPr lang="en-US" sz="2300" dirty="0">
                <a:solidFill>
                  <a:schemeClr val="bg1"/>
                </a:solidFill>
              </a:rPr>
              <a:t>Worldwide Swift usage </a:t>
            </a:r>
            <a:r>
              <a:rPr lang="en-US" sz="2300">
                <a:solidFill>
                  <a:schemeClr val="bg1"/>
                </a:solidFill>
              </a:rPr>
              <a:t>through Nov </a:t>
            </a:r>
            <a:r>
              <a:rPr lang="en-US" sz="2300" dirty="0">
                <a:solidFill>
                  <a:schemeClr val="bg1"/>
                </a:solidFill>
              </a:rPr>
              <a:t>2012</a:t>
            </a:r>
          </a:p>
        </p:txBody>
      </p:sp>
      <p:pic>
        <p:nvPicPr>
          <p:cNvPr id="32" name="Picture 31" descr="pips-flow.png"/>
          <p:cNvPicPr>
            <a:picLocks noChangeAspect="1"/>
          </p:cNvPicPr>
          <p:nvPr/>
        </p:nvPicPr>
        <p:blipFill>
          <a:blip r:embed="rId4"/>
          <a:stretch>
            <a:fillRect/>
          </a:stretch>
        </p:blipFill>
        <p:spPr>
          <a:xfrm>
            <a:off x="6885213" y="26401382"/>
            <a:ext cx="6166670" cy="2878659"/>
          </a:xfrm>
          <a:prstGeom prst="rect">
            <a:avLst/>
          </a:prstGeom>
        </p:spPr>
      </p:pic>
      <p:sp>
        <p:nvSpPr>
          <p:cNvPr id="44" name="Rectangle 2"/>
          <p:cNvSpPr txBox="1">
            <a:spLocks noChangeArrowheads="1"/>
          </p:cNvSpPr>
          <p:nvPr/>
        </p:nvSpPr>
        <p:spPr bwMode="auto">
          <a:xfrm>
            <a:off x="1348014" y="25816197"/>
            <a:ext cx="11531600" cy="702621"/>
          </a:xfrm>
          <a:prstGeom prst="rect">
            <a:avLst/>
          </a:prstGeom>
          <a:noFill/>
          <a:ln w="9525">
            <a:noFill/>
            <a:round/>
            <a:headEnd/>
            <a:tailEnd/>
          </a:ln>
        </p:spPr>
        <p:txBody>
          <a:bodyPr lIns="74997" tIns="38998" rIns="74997" bIns="38998" anchor="ctr">
            <a:prstTxWarp prst="textNoShape">
              <a:avLst/>
            </a:prstTxWarp>
          </a:bodyPr>
          <a:lstStyle/>
          <a:p>
            <a:pPr defTabSz="380985">
              <a:lnSpc>
                <a:spcPct val="94000"/>
              </a:lnSpc>
              <a:buClr>
                <a:srgbClr val="000000"/>
              </a:buClr>
              <a:buSzPct val="100000"/>
              <a:defRPr/>
            </a:pPr>
            <a:r>
              <a:rPr lang="en-US" sz="4000" dirty="0">
                <a:solidFill>
                  <a:srgbClr val="7F7F7F"/>
                </a:solidFill>
              </a:rPr>
              <a:t>Swift PIPS script</a:t>
            </a:r>
            <a:r>
              <a:rPr lang="en-US" sz="4000">
                <a:solidFill>
                  <a:srgbClr val="7F7F7F"/>
                </a:solidFill>
              </a:rPr>
              <a:t>: </a:t>
            </a:r>
            <a:r>
              <a:rPr lang="en-US" sz="4000"/>
              <a:t>Parallel power grid analysis</a:t>
            </a:r>
            <a:endParaRPr lang="en-US" sz="4000" i="1" dirty="0"/>
          </a:p>
        </p:txBody>
      </p:sp>
      <p:pic>
        <p:nvPicPr>
          <p:cNvPr id="57" name="Picture 56" descr="pips-perf.pdf"/>
          <p:cNvPicPr>
            <a:picLocks noChangeAspect="1"/>
          </p:cNvPicPr>
          <p:nvPr/>
        </p:nvPicPr>
        <p:blipFill>
          <a:blip r:embed="rId5"/>
          <a:stretch>
            <a:fillRect/>
          </a:stretch>
        </p:blipFill>
        <p:spPr>
          <a:xfrm>
            <a:off x="5590463" y="30153201"/>
            <a:ext cx="8153400" cy="4923492"/>
          </a:xfrm>
          <a:prstGeom prst="rect">
            <a:avLst/>
          </a:prstGeom>
        </p:spPr>
      </p:pic>
      <p:sp>
        <p:nvSpPr>
          <p:cNvPr id="58" name="Rectangle 2"/>
          <p:cNvSpPr txBox="1">
            <a:spLocks noChangeArrowheads="1"/>
          </p:cNvSpPr>
          <p:nvPr/>
        </p:nvSpPr>
        <p:spPr bwMode="auto">
          <a:xfrm>
            <a:off x="968644" y="32149072"/>
            <a:ext cx="4876800" cy="2583111"/>
          </a:xfrm>
          <a:prstGeom prst="rect">
            <a:avLst/>
          </a:prstGeom>
          <a:noFill/>
          <a:ln w="9525">
            <a:noFill/>
            <a:round/>
            <a:headEnd/>
            <a:tailEnd/>
          </a:ln>
        </p:spPr>
        <p:txBody>
          <a:bodyPr lIns="74997" tIns="38998" rIns="74997" bIns="38998" anchor="ctr">
            <a:prstTxWarp prst="textNoShape">
              <a:avLst/>
            </a:prstTxWarp>
          </a:bodyPr>
          <a:lstStyle/>
          <a:p>
            <a:r>
              <a:rPr lang="en-US" sz="1600" b="1"/>
              <a:t>PIPS is a computationally intensive program to address problems in electrical power design and management.  The original PIPS program produces potential grid management solutions. Swift is used to evaluate the solutions under varying scenarios, a naturally concurrent problem.  The Swift script, which calls into PIPS libraries, was developed very quickly and scales well to 8,192 cores, the application requirement.  Results from the IBM Blue Gene/P </a:t>
            </a:r>
            <a:r>
              <a:rPr lang="en-US" sz="1600" b="1" i="1"/>
              <a:t>Intrepid</a:t>
            </a:r>
            <a:r>
              <a:rPr lang="en-US" sz="1600" b="1"/>
              <a:t> at ANL. </a:t>
            </a:r>
            <a:endParaRPr lang="en-US" sz="1600" dirty="0"/>
          </a:p>
        </p:txBody>
      </p:sp>
      <p:sp>
        <p:nvSpPr>
          <p:cNvPr id="64" name="Rounded Rectangle 63"/>
          <p:cNvSpPr/>
          <p:nvPr/>
        </p:nvSpPr>
        <p:spPr>
          <a:xfrm>
            <a:off x="13720843" y="6440713"/>
            <a:ext cx="13187917" cy="18933887"/>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6" name="Rounded Rectangle 65"/>
          <p:cNvSpPr/>
          <p:nvPr/>
        </p:nvSpPr>
        <p:spPr>
          <a:xfrm>
            <a:off x="666749" y="6440714"/>
            <a:ext cx="12700000" cy="9675586"/>
          </a:xfrm>
          <a:prstGeom prst="roundRect">
            <a:avLst>
              <a:gd name="adj" fmla="val 5173"/>
            </a:avLst>
          </a:prstGeom>
          <a:solidFill>
            <a:schemeClr val="bg1"/>
          </a:solidFill>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67" name="Rectangle 2"/>
          <p:cNvSpPr txBox="1">
            <a:spLocks noChangeArrowheads="1"/>
          </p:cNvSpPr>
          <p:nvPr/>
        </p:nvSpPr>
        <p:spPr bwMode="auto">
          <a:xfrm>
            <a:off x="13705763" y="6620654"/>
            <a:ext cx="13172362" cy="910027"/>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a:solidFill>
                  <a:srgbClr val="7F7F7F"/>
                </a:solidFill>
              </a:rPr>
              <a:t>Dataflow processing in distributed memory</a:t>
            </a:r>
            <a:endParaRPr lang="en-US" sz="4800" i="1" dirty="0"/>
          </a:p>
        </p:txBody>
      </p:sp>
      <p:sp>
        <p:nvSpPr>
          <p:cNvPr id="69" name="Rectangle 2"/>
          <p:cNvSpPr txBox="1">
            <a:spLocks noChangeArrowheads="1"/>
          </p:cNvSpPr>
          <p:nvPr/>
        </p:nvSpPr>
        <p:spPr bwMode="auto">
          <a:xfrm>
            <a:off x="673100" y="6586927"/>
            <a:ext cx="12700000" cy="838200"/>
          </a:xfrm>
          <a:prstGeom prst="rect">
            <a:avLst/>
          </a:prstGeom>
          <a:noFill/>
          <a:ln w="9525">
            <a:noFill/>
            <a:round/>
            <a:headEnd/>
            <a:tailEnd/>
          </a:ln>
        </p:spPr>
        <p:txBody>
          <a:bodyPr lIns="74997" tIns="38998" rIns="74997" bIns="38998" anchor="ctr">
            <a:prstTxWarp prst="textNoShape">
              <a:avLst/>
            </a:prstTxWarp>
          </a:bodyPr>
          <a:lstStyle/>
          <a:p>
            <a:pPr algn="ctr" defTabSz="380985">
              <a:lnSpc>
                <a:spcPct val="94000"/>
              </a:lnSpc>
              <a:buClr>
                <a:srgbClr val="000000"/>
              </a:buClr>
              <a:buSzPct val="100000"/>
              <a:defRPr/>
            </a:pPr>
            <a:r>
              <a:rPr lang="en-US" sz="4800" dirty="0">
                <a:solidFill>
                  <a:srgbClr val="7F7F7F"/>
                </a:solidFill>
              </a:rPr>
              <a:t>Overview: Dataflow programming at scale</a:t>
            </a:r>
            <a:endParaRPr lang="en-US" sz="4800" i="1" dirty="0"/>
          </a:p>
        </p:txBody>
      </p:sp>
      <p:sp>
        <p:nvSpPr>
          <p:cNvPr id="4" name="TextBox 3"/>
          <p:cNvSpPr txBox="1"/>
          <p:nvPr/>
        </p:nvSpPr>
        <p:spPr>
          <a:xfrm>
            <a:off x="1143000" y="7550306"/>
            <a:ext cx="11811000" cy="8565994"/>
          </a:xfrm>
          <a:prstGeom prst="rect">
            <a:avLst/>
          </a:prstGeom>
          <a:noFill/>
        </p:spPr>
        <p:txBody>
          <a:bodyPr wrap="square" rtlCol="0">
            <a:noAutofit/>
          </a:bodyPr>
          <a:lstStyle/>
          <a:p>
            <a:pPr marL="457200" indent="-457200">
              <a:buFont typeface="Arial" pitchFamily="34" charset="0"/>
              <a:buChar char="•"/>
            </a:pPr>
            <a:r>
              <a:rPr lang="en-US" sz="3200"/>
              <a:t>Many important application classes that are driving the requirements for extreme-scale systems can be elegantly expressed as many-task data flow programs: </a:t>
            </a:r>
          </a:p>
          <a:p>
            <a:pPr lvl="1"/>
            <a:r>
              <a:rPr lang="en-US" sz="3200">
                <a:latin typeface="Webdings" pitchFamily="18" charset="2"/>
              </a:rPr>
              <a:t>a </a:t>
            </a:r>
            <a:r>
              <a:rPr lang="en-US" sz="3200"/>
              <a:t>Branch and bound	    </a:t>
            </a:r>
            <a:r>
              <a:rPr lang="en-US" sz="3200">
                <a:latin typeface="Webdings" pitchFamily="18" charset="2"/>
              </a:rPr>
              <a:t>a </a:t>
            </a:r>
            <a:r>
              <a:rPr lang="en-US" sz="3200"/>
              <a:t>Stochastic programming </a:t>
            </a:r>
            <a:br>
              <a:rPr lang="en-US" sz="3200"/>
            </a:br>
            <a:r>
              <a:rPr lang="en-US" sz="3200">
                <a:latin typeface="Webdings" pitchFamily="18" charset="2"/>
              </a:rPr>
              <a:t>a </a:t>
            </a:r>
            <a:r>
              <a:rPr lang="en-US" sz="3200"/>
              <a:t>Materials by design  </a:t>
            </a:r>
            <a:r>
              <a:rPr lang="en-US" sz="3200">
                <a:latin typeface="Webdings" pitchFamily="18" charset="2"/>
              </a:rPr>
              <a:t>a </a:t>
            </a:r>
            <a:r>
              <a:rPr lang="en-US" sz="3200"/>
              <a:t>Uncertainty quantification</a:t>
            </a:r>
            <a:br>
              <a:rPr lang="en-US" sz="3200"/>
            </a:br>
            <a:endParaRPr lang="en-US" sz="3200"/>
          </a:p>
          <a:p>
            <a:pPr marL="457200" indent="-457200">
              <a:buFont typeface="Arial" pitchFamily="34" charset="0"/>
              <a:buChar char="•"/>
            </a:pPr>
            <a:r>
              <a:rPr lang="en-US" sz="3200"/>
              <a:t>The data flow programming model of the Swift parallel scripting language can elegantly express the massive concurrency demanded by these applications through implicit parallelism, which has the productivity benefits of a high-level language.</a:t>
            </a:r>
          </a:p>
          <a:p>
            <a:endParaRPr lang="en-US" sz="3200"/>
          </a:p>
          <a:p>
            <a:pPr marL="457200" indent="-457200">
              <a:buFont typeface="Arial" pitchFamily="34" charset="0"/>
              <a:buChar char="•"/>
            </a:pPr>
            <a:r>
              <a:rPr lang="en-US" sz="3200"/>
              <a:t>In our current work, we have reimplemented the Swift system to run as an MPI program for high-performance computing.</a:t>
            </a:r>
          </a:p>
          <a:p>
            <a:pPr marL="457200" indent="-457200">
              <a:buFont typeface="Arial" pitchFamily="34" charset="0"/>
              <a:buChar char="•"/>
            </a:pPr>
            <a:endParaRPr lang="en-US" sz="3200"/>
          </a:p>
          <a:p>
            <a:pPr marL="457200" indent="-457200">
              <a:buFont typeface="Arial" pitchFamily="34" charset="0"/>
              <a:buChar char="•"/>
            </a:pPr>
            <a:r>
              <a:rPr lang="en-US" sz="3200"/>
              <a:t>Swift was previously implemented as a workflow language (c. 2007) for distributed computing (grids, clouds, etc.). That implementation is used in many active scientific applications (Wilde, 2011).  </a:t>
            </a:r>
          </a:p>
        </p:txBody>
      </p:sp>
      <p:pic>
        <p:nvPicPr>
          <p:cNvPr id="1027" name="Picture 3" descr="C:\cygwin\home\wozniak\exm\papers\PPoPP_2013\poster\spawngrap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4466" y="13309204"/>
            <a:ext cx="6023328" cy="64139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332590" y="13883335"/>
            <a:ext cx="6199133" cy="6370975"/>
          </a:xfrm>
          <a:prstGeom prst="rect">
            <a:avLst/>
          </a:prstGeom>
          <a:noFill/>
        </p:spPr>
        <p:txBody>
          <a:bodyPr wrap="none" rtlCol="0">
            <a:spAutoFit/>
          </a:bodyPr>
          <a:lstStyle/>
          <a:p>
            <a:r>
              <a:rPr lang="en-US" sz="2800">
                <a:latin typeface="Courier New" pitchFamily="49" charset="0"/>
                <a:cs typeface="Courier New" pitchFamily="49" charset="0"/>
              </a:rPr>
              <a:t>int X = 1000, Y = 1000;</a:t>
            </a:r>
          </a:p>
          <a:p>
            <a:r>
              <a:rPr lang="en-US" sz="2800">
                <a:latin typeface="Courier New" pitchFamily="49" charset="0"/>
                <a:cs typeface="Courier New" pitchFamily="49" charset="0"/>
              </a:rPr>
              <a:t>int A[][];</a:t>
            </a:r>
          </a:p>
          <a:p>
            <a:r>
              <a:rPr lang="en-US" sz="2800">
                <a:latin typeface="Courier New" pitchFamily="49" charset="0"/>
                <a:cs typeface="Courier New" pitchFamily="49" charset="0"/>
              </a:rPr>
              <a:t>int B[];</a:t>
            </a:r>
          </a:p>
          <a:p>
            <a:r>
              <a:rPr lang="en-US" sz="2800">
                <a:latin typeface="Courier New" pitchFamily="49" charset="0"/>
                <a:cs typeface="Courier New" pitchFamily="49" charset="0"/>
              </a:rPr>
              <a:t>foreach x in [0:X-1] {</a:t>
            </a:r>
          </a:p>
          <a:p>
            <a:r>
              <a:rPr lang="en-US" sz="2800">
                <a:latin typeface="Courier New" pitchFamily="49" charset="0"/>
                <a:cs typeface="Courier New" pitchFamily="49" charset="0"/>
              </a:rPr>
              <a:t>foreach y in [0:Y-1] {</a:t>
            </a:r>
          </a:p>
          <a:p>
            <a:r>
              <a:rPr lang="en-US" sz="2800">
                <a:latin typeface="Courier New" pitchFamily="49" charset="0"/>
                <a:cs typeface="Courier New" pitchFamily="49" charset="0"/>
              </a:rPr>
              <a:t>  if (check(x, y)) {</a:t>
            </a:r>
          </a:p>
          <a:p>
            <a:r>
              <a:rPr lang="en-US" sz="2800">
                <a:latin typeface="Courier New" pitchFamily="49" charset="0"/>
                <a:cs typeface="Courier New" pitchFamily="49" charset="0"/>
              </a:rPr>
              <a:t>    A[x][y] = g(f(x), f(y));</a:t>
            </a:r>
          </a:p>
          <a:p>
            <a:r>
              <a:rPr lang="en-US" sz="2800">
                <a:latin typeface="Courier New" pitchFamily="49" charset="0"/>
                <a:cs typeface="Courier New" pitchFamily="49" charset="0"/>
              </a:rPr>
              <a:t>  } else {</a:t>
            </a:r>
          </a:p>
          <a:p>
            <a:r>
              <a:rPr lang="en-US" sz="2800">
                <a:latin typeface="Courier New" pitchFamily="49" charset="0"/>
                <a:cs typeface="Courier New" pitchFamily="49" charset="0"/>
              </a:rPr>
              <a:t>    A[x][y] = 0;</a:t>
            </a:r>
          </a:p>
          <a:p>
            <a:r>
              <a:rPr lang="en-US" sz="2800">
                <a:latin typeface="Courier New" pitchFamily="49" charset="0"/>
                <a:cs typeface="Courier New" pitchFamily="49" charset="0"/>
              </a:rPr>
              <a:t>  }}</a:t>
            </a:r>
          </a:p>
          <a:p>
            <a:r>
              <a:rPr lang="en-US" sz="2800">
                <a:latin typeface="Courier New" pitchFamily="49" charset="0"/>
                <a:cs typeface="Courier New" pitchFamily="49" charset="0"/>
              </a:rPr>
              <a:t>B[x] = sum(A[x]);</a:t>
            </a:r>
          </a:p>
          <a:p>
            <a:r>
              <a:rPr lang="en-US" sz="2800">
                <a:latin typeface="Courier New" pitchFamily="49" charset="0"/>
                <a:cs typeface="Courier New" pitchFamily="49" charset="0"/>
              </a:rPr>
              <a:t>}</a:t>
            </a:r>
          </a:p>
          <a:p>
            <a:endParaRPr lang="en-US"/>
          </a:p>
        </p:txBody>
      </p:sp>
      <p:sp>
        <p:nvSpPr>
          <p:cNvPr id="5" name="Rectangle 4"/>
          <p:cNvSpPr/>
          <p:nvPr/>
        </p:nvSpPr>
        <p:spPr>
          <a:xfrm>
            <a:off x="14691244" y="12307139"/>
            <a:ext cx="11277600" cy="1250961"/>
          </a:xfrm>
          <a:prstGeom prst="rect">
            <a:avLst/>
          </a:prstGeom>
        </p:spPr>
        <p:txBody>
          <a:bodyPr>
            <a:noAutofit/>
          </a:bodyPr>
          <a:lstStyle/>
          <a:p>
            <a:pPr marL="457200" indent="-457200">
              <a:buFont typeface="Arial" pitchFamily="34" charset="0"/>
              <a:buChar char="•"/>
            </a:pPr>
            <a:r>
              <a:rPr lang="en-US" sz="3200"/>
              <a:t>The data dependencies and tasks resulting from complex, large scale scripts must be handled by a distributed memory system</a:t>
            </a:r>
          </a:p>
        </p:txBody>
      </p:sp>
      <p:pic>
        <p:nvPicPr>
          <p:cNvPr id="1030" name="Picture 6" descr="C:\cygwin\home\wozniak\exm\papers\PPoPP_2013\poster\TurbineArch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3643" y="17602200"/>
            <a:ext cx="8578913" cy="384249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460500" y="21631189"/>
            <a:ext cx="11277600" cy="3429000"/>
          </a:xfrm>
          <a:prstGeom prst="rect">
            <a:avLst/>
          </a:prstGeom>
        </p:spPr>
        <p:txBody>
          <a:bodyPr>
            <a:noAutofit/>
          </a:bodyPr>
          <a:lstStyle/>
          <a:p>
            <a:pPr marL="457200" indent="-457200">
              <a:buFont typeface="Arial" pitchFamily="34" charset="0"/>
              <a:buChar char="•"/>
            </a:pPr>
            <a:r>
              <a:rPr lang="en-US" sz="3200"/>
              <a:t>Generates </a:t>
            </a:r>
            <a:r>
              <a:rPr lang="en-US" sz="3200" i="1"/>
              <a:t>Turbine code</a:t>
            </a:r>
            <a:r>
              <a:rPr lang="en-US" sz="3200"/>
              <a:t> for the Turbine runtime library (Wozniak, 2012)</a:t>
            </a:r>
          </a:p>
          <a:p>
            <a:pPr marL="457200" indent="-457200">
              <a:buFont typeface="Arial" pitchFamily="34" charset="0"/>
              <a:buChar char="•"/>
            </a:pPr>
            <a:endParaRPr lang="en-US" sz="3200"/>
          </a:p>
          <a:p>
            <a:pPr marL="457200" indent="-457200">
              <a:buFont typeface="Arial" pitchFamily="34" charset="0"/>
              <a:buChar char="•"/>
            </a:pPr>
            <a:r>
              <a:rPr lang="en-US" sz="3200"/>
              <a:t>Translates data flow expressions into data dependent tasks</a:t>
            </a:r>
          </a:p>
          <a:p>
            <a:pPr marL="457200" indent="-457200">
              <a:buFont typeface="Arial" pitchFamily="34" charset="0"/>
              <a:buChar char="•"/>
            </a:pPr>
            <a:endParaRPr lang="en-US" sz="3200"/>
          </a:p>
          <a:p>
            <a:pPr marL="457200" indent="-457200">
              <a:buFont typeface="Arial" pitchFamily="34" charset="0"/>
              <a:buChar char="•"/>
            </a:pPr>
            <a:r>
              <a:rPr lang="en-US" sz="3200"/>
              <a:t>Performs many optimizations – some general purpose, some specific to distributed memory computing</a:t>
            </a:r>
          </a:p>
        </p:txBody>
      </p:sp>
      <p:pic>
        <p:nvPicPr>
          <p:cNvPr id="1032" name="Picture 8" descr="C:\cygwin\home\wozniak\exm\papers\PPoPP_2013\poster\mini-datafl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9586" y="7582390"/>
            <a:ext cx="5932512" cy="395500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20200258" y="7530681"/>
            <a:ext cx="6487044" cy="5401939"/>
          </a:xfrm>
          <a:prstGeom prst="rect">
            <a:avLst/>
          </a:prstGeom>
        </p:spPr>
        <p:txBody>
          <a:bodyPr>
            <a:noAutofit/>
          </a:bodyPr>
          <a:lstStyle/>
          <a:p>
            <a:pPr marL="457200" indent="-457200">
              <a:buFont typeface="Arial" pitchFamily="34" charset="0"/>
              <a:buChar char="•"/>
            </a:pPr>
            <a:r>
              <a:rPr lang="en-US" sz="3200" b="1"/>
              <a:t>Compositional programming: </a:t>
            </a:r>
            <a:br>
              <a:rPr lang="en-US" sz="3200" b="1"/>
            </a:br>
            <a:r>
              <a:rPr lang="en-US" sz="3200"/>
              <a:t>User script integrates multiple libraries into a dataflow application</a:t>
            </a:r>
          </a:p>
          <a:p>
            <a:pPr marL="457200" indent="-457200">
              <a:buFont typeface="Arial" pitchFamily="34" charset="0"/>
              <a:buChar char="•"/>
            </a:pPr>
            <a:endParaRPr lang="en-US" sz="3200"/>
          </a:p>
          <a:p>
            <a:pPr marL="457200" indent="-457200">
              <a:buFont typeface="Arial" pitchFamily="34" charset="0"/>
              <a:buChar char="•"/>
            </a:pPr>
            <a:r>
              <a:rPr lang="en-US" sz="3200"/>
              <a:t>Whole program runs over MPI </a:t>
            </a:r>
          </a:p>
          <a:p>
            <a:pPr marL="457200" indent="-457200">
              <a:buFont typeface="Arial" pitchFamily="34" charset="0"/>
              <a:buChar char="•"/>
            </a:pPr>
            <a:endParaRPr lang="en-US" sz="3200"/>
          </a:p>
          <a:p>
            <a:pPr marL="457200" indent="-457200">
              <a:buFont typeface="Arial" pitchFamily="34" charset="0"/>
              <a:buChar char="•"/>
            </a:pPr>
            <a:r>
              <a:rPr lang="en-US" sz="3200"/>
              <a:t>We provide tools to call native libraries from Swift – not just executables</a:t>
            </a:r>
          </a:p>
        </p:txBody>
      </p:sp>
      <p:pic>
        <p:nvPicPr>
          <p:cNvPr id="1033" name="Picture 9" descr="C:\cygwin\home\wozniak\exm\papers\PPoPP_2013\poster\arc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31015" y="20770399"/>
            <a:ext cx="9205385" cy="3473998"/>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14332590" y="19628829"/>
            <a:ext cx="11277600" cy="1250961"/>
          </a:xfrm>
          <a:prstGeom prst="rect">
            <a:avLst/>
          </a:prstGeom>
        </p:spPr>
        <p:txBody>
          <a:bodyPr>
            <a:noAutofit/>
          </a:bodyPr>
          <a:lstStyle/>
          <a:p>
            <a:pPr marL="457200" indent="-457200">
              <a:buFont typeface="Arial" pitchFamily="34" charset="0"/>
              <a:buChar char="•"/>
            </a:pPr>
            <a:r>
              <a:rPr lang="en-US" sz="3200"/>
              <a:t>Less than 1% of the MPI processes are used as </a:t>
            </a:r>
            <a:r>
              <a:rPr lang="en-US" sz="3200" i="1"/>
              <a:t>engines</a:t>
            </a:r>
            <a:r>
              <a:rPr lang="en-US" sz="3200"/>
              <a:t> or </a:t>
            </a:r>
            <a:r>
              <a:rPr lang="en-US" sz="3200" i="1"/>
              <a:t>servers</a:t>
            </a:r>
            <a:r>
              <a:rPr lang="en-US" sz="3200"/>
              <a:t>, which process dataflow logic, manage tasks and data</a:t>
            </a:r>
          </a:p>
        </p:txBody>
      </p:sp>
      <p:pic>
        <p:nvPicPr>
          <p:cNvPr id="1034" name="Picture 10" descr="C:\cygwin\home\wozniak\exm\materials\pips-plot\pips-cutoff.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5720" y="29257896"/>
            <a:ext cx="7168608" cy="35843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743864" y="25792161"/>
            <a:ext cx="13535736" cy="9264075"/>
          </a:xfrm>
          <a:prstGeom prst="rect">
            <a:avLst/>
          </a:prstGeom>
          <a:noFill/>
        </p:spPr>
        <p:txBody>
          <a:bodyPr wrap="square" rtlCol="0">
            <a:spAutoFit/>
          </a:bodyPr>
          <a:lstStyle/>
          <a:p>
            <a:r>
              <a:rPr lang="en-US" sz="4800">
                <a:solidFill>
                  <a:srgbClr val="7F7F7F"/>
                </a:solidFill>
              </a:rPr>
              <a:t>References</a:t>
            </a:r>
            <a:br>
              <a:rPr lang="en-US" sz="3200">
                <a:solidFill>
                  <a:srgbClr val="7F7F7F"/>
                </a:solidFill>
              </a:rPr>
            </a:br>
            <a:endParaRPr lang="en-US" sz="3200"/>
          </a:p>
          <a:p>
            <a:pPr marL="457200" indent="-457200">
              <a:buFont typeface="Arial" pitchFamily="34" charset="0"/>
              <a:buChar char="•"/>
            </a:pPr>
            <a:r>
              <a:rPr lang="en-US" sz="3000"/>
              <a:t>J. M. Wozniak, T. G. Armstrong, M. Wilde, D. S. Katz, E. Lusk, I. T. Foster. </a:t>
            </a:r>
            <a:br>
              <a:rPr lang="en-US" sz="3000"/>
            </a:br>
            <a:r>
              <a:rPr lang="en-US" sz="3000" b="1"/>
              <a:t>Swift/T: Large-scale application composition via distributed-memory data flow processing. </a:t>
            </a:r>
            <a:r>
              <a:rPr lang="en-US" sz="3000"/>
              <a:t>Proc. CCGrid 2013.</a:t>
            </a:r>
          </a:p>
          <a:p>
            <a:pPr marL="457200" indent="-457200">
              <a:buFont typeface="Arial" pitchFamily="34" charset="0"/>
              <a:buChar char="•"/>
            </a:pPr>
            <a:r>
              <a:rPr lang="en-US" sz="3000"/>
              <a:t>J. M. Wozniak, A. Chan, T. G. Armstrong, M. Wilde, E. Lusk, I. T. Foster.</a:t>
            </a:r>
            <a:br>
              <a:rPr lang="en-US" sz="3000"/>
            </a:br>
            <a:r>
              <a:rPr lang="en-US" sz="3000" b="1"/>
              <a:t>A model for tracing and debugging large-scale task-parallel programs with MPE.</a:t>
            </a:r>
            <a:r>
              <a:rPr lang="en-US" sz="3000"/>
              <a:t> Proc. Workshop on Leveraging Abstractions and Semantics in High-performance Computing (LASH-C) at PPoPP 2013.</a:t>
            </a:r>
          </a:p>
          <a:p>
            <a:pPr marL="457200" indent="-457200">
              <a:buFont typeface="Arial" pitchFamily="34" charset="0"/>
              <a:buChar char="•"/>
            </a:pPr>
            <a:r>
              <a:rPr lang="en-US" sz="3000"/>
              <a:t>J. M. Wozniak, T. G. Armstrong, M. Wilde, K. Maheshwari, D. S. Katz, E. L. Lusk, and I. T. Foster. </a:t>
            </a:r>
            <a:r>
              <a:rPr lang="en-US" sz="3000" b="1"/>
              <a:t>Turbine: A distributed-memory dataflow engine for extreme-scale many-task applications. </a:t>
            </a:r>
            <a:r>
              <a:rPr lang="en-US" sz="3000"/>
              <a:t>Proc. Workshop on Scalable Workflow Enactment Engines and Technologies (SWEET) 2012.</a:t>
            </a:r>
          </a:p>
          <a:p>
            <a:pPr marL="457200" indent="-457200">
              <a:buFont typeface="Arial" pitchFamily="34" charset="0"/>
              <a:buChar char="•"/>
            </a:pPr>
            <a:r>
              <a:rPr lang="en-US" sz="3000"/>
              <a:t>M. Wilde, M. Hategan, J. M. Wozniak, B. Clifford, D. S. Katz and I. T. Foster. </a:t>
            </a:r>
            <a:br>
              <a:rPr lang="en-US" sz="3000"/>
            </a:br>
            <a:r>
              <a:rPr lang="en-US" sz="3000" b="1"/>
              <a:t>Swift: A language for distributed parallel scripting. </a:t>
            </a:r>
            <a:br>
              <a:rPr lang="en-US" sz="3000" b="1"/>
            </a:br>
            <a:r>
              <a:rPr lang="en-US" sz="3000"/>
              <a:t>Parallel Computing 37(9), 2011.</a:t>
            </a:r>
          </a:p>
          <a:p>
            <a:pPr marL="457200" indent="-457200">
              <a:buFont typeface="Arial" pitchFamily="34" charset="0"/>
              <a:buChar char="•"/>
            </a:pPr>
            <a:r>
              <a:rPr lang="en-US" sz="3000"/>
              <a:t>E. L. Lusk, S. C. Pieper, and R. M. Butler. </a:t>
            </a:r>
            <a:r>
              <a:rPr lang="en-US" sz="3000" b="1"/>
              <a:t>More scalability, less pain: A simple programming model and its implementation for extreme computing.</a:t>
            </a:r>
            <a:r>
              <a:rPr lang="en-US" sz="3000"/>
              <a:t> </a:t>
            </a:r>
            <a:br>
              <a:rPr lang="en-US" sz="3000"/>
            </a:br>
            <a:r>
              <a:rPr lang="en-US" sz="3000"/>
              <a:t>SciDAC Review, 2010.</a:t>
            </a:r>
          </a:p>
        </p:txBody>
      </p:sp>
      <p:pic>
        <p:nvPicPr>
          <p:cNvPr id="29" name="Picture 28" descr="pips-script.pdf"/>
          <p:cNvPicPr>
            <a:picLocks noChangeAspect="1"/>
          </p:cNvPicPr>
          <p:nvPr/>
        </p:nvPicPr>
        <p:blipFill>
          <a:blip r:embed="rId11"/>
          <a:stretch>
            <a:fillRect/>
          </a:stretch>
        </p:blipFill>
        <p:spPr>
          <a:xfrm>
            <a:off x="511444" y="26273397"/>
            <a:ext cx="6798668" cy="5969000"/>
          </a:xfrm>
          <a:prstGeom prst="rect">
            <a:avLst/>
          </a:prstGeom>
        </p:spPr>
      </p:pic>
      <p:sp>
        <p:nvSpPr>
          <p:cNvPr id="46" name="Rectangle 45"/>
          <p:cNvSpPr/>
          <p:nvPr/>
        </p:nvSpPr>
        <p:spPr>
          <a:xfrm>
            <a:off x="14735629" y="24263729"/>
            <a:ext cx="11277600" cy="1250961"/>
          </a:xfrm>
          <a:prstGeom prst="rect">
            <a:avLst/>
          </a:prstGeom>
        </p:spPr>
        <p:txBody>
          <a:bodyPr>
            <a:noAutofit/>
          </a:bodyPr>
          <a:lstStyle/>
          <a:p>
            <a:pPr marL="457200" indent="-457200">
              <a:buFont typeface="Arial" pitchFamily="34" charset="0"/>
              <a:buChar char="•"/>
            </a:pPr>
            <a:r>
              <a:rPr lang="en-US" sz="3200"/>
              <a:t>The Asynchronous Dynamic Load Balancer (ADLB) was developed previously (Lusk, 2010)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4650</TotalTime>
  <Words>870</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Webdings</vt:lpstr>
      <vt:lpstr>Office Theme</vt:lpstr>
      <vt:lpstr>PowerPoint Presentation</vt:lpstr>
    </vt:vector>
  </TitlesOfParts>
  <Company>Argonne National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Wilde</dc:creator>
  <cp:lastModifiedBy>Wozniak, Justin M.</cp:lastModifiedBy>
  <cp:revision>120</cp:revision>
  <cp:lastPrinted>2013-02-04T00:39:05Z</cp:lastPrinted>
  <dcterms:created xsi:type="dcterms:W3CDTF">2013-02-03T23:37:43Z</dcterms:created>
  <dcterms:modified xsi:type="dcterms:W3CDTF">2021-09-27T21:48:22Z</dcterms:modified>
</cp:coreProperties>
</file>