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59" r:id="rId5"/>
    <p:sldId id="263" r:id="rId6"/>
    <p:sldId id="268" r:id="rId7"/>
    <p:sldId id="26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/>
    <p:restoredTop sz="94643"/>
  </p:normalViewPr>
  <p:slideViewPr>
    <p:cSldViewPr snapToGrid="0" snapToObjects="1" showGuides="1">
      <p:cViewPr varScale="1">
        <p:scale>
          <a:sx n="180" d="100"/>
          <a:sy n="180" d="100"/>
        </p:scale>
        <p:origin x="200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3135D-9D50-A244-89E0-1A2DF230A7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B2E39-5345-6442-A5A2-BAA0D49E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B2E39-5345-6442-A5A2-BAA0D49E60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75D4-8669-8945-9F03-08FC0FC6586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3F91-CA38-8949-9083-08A826A78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m.gov/data" TargetMode="External"/><Relationship Id="rId2" Type="http://schemas.openxmlformats.org/officeDocument/2006/relationships/hyperlink" Target="http://plot.dmf.arm.gov/plotbrows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m.gov/capabilities/instruments" TargetMode="External"/><Relationship Id="rId4" Type="http://schemas.openxmlformats.org/officeDocument/2006/relationships/hyperlink" Target="https://www.arm.gov/capabilities/va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6852-81E2-D94B-A33E-BC97409EC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latitudes cloud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1167-2D2D-9F4F-9D66-8E9742C72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38466"/>
            <a:ext cx="6858000" cy="1655762"/>
          </a:xfrm>
        </p:spPr>
        <p:txBody>
          <a:bodyPr/>
          <a:lstStyle/>
          <a:p>
            <a:r>
              <a:rPr lang="en-US" dirty="0"/>
              <a:t>Manfred </a:t>
            </a:r>
            <a:r>
              <a:rPr lang="en-US" dirty="0" err="1"/>
              <a:t>Wendisch</a:t>
            </a:r>
            <a:r>
              <a:rPr lang="en-US" dirty="0"/>
              <a:t> and Maximilian Maahn</a:t>
            </a:r>
          </a:p>
        </p:txBody>
      </p:sp>
    </p:spTree>
    <p:extLst>
      <p:ext uri="{BB962C8B-B14F-4D97-AF65-F5344CB8AC3E}">
        <p14:creationId xmlns:p14="http://schemas.microsoft.com/office/powerpoint/2010/main" val="2548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D0E0-5E29-4D42-AB5C-10E3BFD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BB5A-7A3F-324D-9F7C-2ADC3B08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Quicklooks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http://plot.dmf.arm.gov/plotbrowser/</a:t>
            </a:r>
            <a:endParaRPr lang="en-US" dirty="0"/>
          </a:p>
          <a:p>
            <a:r>
              <a:rPr lang="en-US" dirty="0"/>
              <a:t>Find and download data data:</a:t>
            </a:r>
          </a:p>
          <a:p>
            <a:pPr lvl="1"/>
            <a:r>
              <a:rPr lang="en-US" dirty="0">
                <a:hlinkClick r:id="rId3"/>
              </a:rPr>
              <a:t>https://www.arm.gov/data</a:t>
            </a:r>
            <a:endParaRPr lang="en-US" dirty="0"/>
          </a:p>
          <a:p>
            <a:pPr lvl="1"/>
            <a:r>
              <a:rPr lang="en-US" dirty="0"/>
              <a:t>You need to register</a:t>
            </a:r>
          </a:p>
          <a:p>
            <a:pPr lvl="1"/>
            <a:r>
              <a:rPr lang="en-US" dirty="0"/>
              <a:t>You can search for variables, too !</a:t>
            </a:r>
          </a:p>
          <a:p>
            <a:r>
              <a:rPr lang="en-US" dirty="0"/>
              <a:t>Overview Value added products:</a:t>
            </a:r>
          </a:p>
          <a:p>
            <a:pPr lvl="1"/>
            <a:r>
              <a:rPr lang="en-US" dirty="0">
                <a:hlinkClick r:id="rId4"/>
              </a:rPr>
              <a:t>https://www.arm.gov/capabilities/vaps</a:t>
            </a:r>
            <a:endParaRPr lang="en-US" dirty="0"/>
          </a:p>
          <a:p>
            <a:r>
              <a:rPr lang="en-US" dirty="0"/>
              <a:t>Overview Instruments</a:t>
            </a:r>
          </a:p>
          <a:p>
            <a:pPr lvl="1"/>
            <a:r>
              <a:rPr lang="en-US" dirty="0">
                <a:hlinkClick r:id="rId5"/>
              </a:rPr>
              <a:t>https://www.arm.gov/capabilities/instruments</a:t>
            </a:r>
            <a:endParaRPr lang="en-US" dirty="0"/>
          </a:p>
          <a:p>
            <a:r>
              <a:rPr lang="en-US" dirty="0"/>
              <a:t>Additional data sets downloaded to data folder by set up script.</a:t>
            </a:r>
          </a:p>
        </p:txBody>
      </p:sp>
    </p:spTree>
    <p:extLst>
      <p:ext uri="{BB962C8B-B14F-4D97-AF65-F5344CB8AC3E}">
        <p14:creationId xmlns:p14="http://schemas.microsoft.com/office/powerpoint/2010/main" val="766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19ED-1261-C640-AE4C-FF9CB684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92B7-B245-1347-8260-81EB116D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Radiation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Climate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D0E0-5E29-4D42-AB5C-10E3BFD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BB5A-7A3F-324D-9F7C-2ADC3B08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469"/>
            <a:ext cx="4657725" cy="4712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Analyze the diurnal &amp; seasonal cycle:</a:t>
            </a:r>
          </a:p>
          <a:p>
            <a:pPr lvl="1"/>
            <a:r>
              <a:rPr lang="en-US" dirty="0"/>
              <a:t>Compare SGP (Oklahoma) and NSA (Arctic)</a:t>
            </a:r>
          </a:p>
          <a:p>
            <a:pPr lvl="1"/>
            <a:r>
              <a:rPr lang="en-US" dirty="0"/>
              <a:t>For each season, look into least one day</a:t>
            </a:r>
          </a:p>
          <a:p>
            <a:r>
              <a:rPr lang="en-US" dirty="0"/>
              <a:t>Understand the driving factors</a:t>
            </a:r>
          </a:p>
          <a:p>
            <a:pPr lvl="1"/>
            <a:r>
              <a:rPr lang="en-US" dirty="0"/>
              <a:t>Simulate shortwave and longwave radiation based on </a:t>
            </a:r>
            <a:r>
              <a:rPr lang="en-US" dirty="0" err="1"/>
              <a:t>shupeTurner</a:t>
            </a:r>
            <a:r>
              <a:rPr lang="en-US" dirty="0"/>
              <a:t> cloud product (IWC, LWC, effective radius) for NSA</a:t>
            </a:r>
          </a:p>
          <a:p>
            <a:pPr lvl="1"/>
            <a:r>
              <a:rPr lang="en-US" dirty="0"/>
              <a:t>Compare with observations</a:t>
            </a:r>
          </a:p>
          <a:p>
            <a:pPr lvl="1"/>
            <a:r>
              <a:rPr lang="en-US" dirty="0"/>
              <a:t>Asses sensitivity to</a:t>
            </a:r>
          </a:p>
          <a:p>
            <a:pPr lvl="2"/>
            <a:r>
              <a:rPr lang="en-US" dirty="0"/>
              <a:t>Water content</a:t>
            </a:r>
          </a:p>
          <a:p>
            <a:pPr lvl="2"/>
            <a:r>
              <a:rPr lang="en-US" dirty="0"/>
              <a:t>Ice/liquid ratio</a:t>
            </a:r>
          </a:p>
          <a:p>
            <a:pPr lvl="2"/>
            <a:r>
              <a:rPr lang="en-US" dirty="0"/>
              <a:t>Effective radius</a:t>
            </a:r>
          </a:p>
          <a:p>
            <a:pPr lvl="2"/>
            <a:r>
              <a:rPr lang="en-US" dirty="0"/>
              <a:t>Surface albedo</a:t>
            </a:r>
          </a:p>
          <a:p>
            <a:pPr lvl="2"/>
            <a:r>
              <a:rPr lang="en-US" dirty="0"/>
              <a:t>Cloud temperature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7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D0E0-5E29-4D42-AB5C-10E3BFD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BB5A-7A3F-324D-9F7C-2ADC3B08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469"/>
            <a:ext cx="8302699" cy="471249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Radflux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sgpradflux1longC1</a:t>
            </a:r>
          </a:p>
          <a:p>
            <a:pPr lvl="1"/>
            <a:r>
              <a:rPr lang="en-US" dirty="0"/>
              <a:t>nsaradflux1longC1</a:t>
            </a:r>
          </a:p>
          <a:p>
            <a:r>
              <a:rPr lang="en-US" dirty="0"/>
              <a:t>See resources folder for documentation. </a:t>
            </a:r>
          </a:p>
          <a:p>
            <a:r>
              <a:rPr lang="en-US" dirty="0"/>
              <a:t>Simulate </a:t>
            </a:r>
            <a:r>
              <a:rPr lang="en-US" dirty="0" err="1"/>
              <a:t>sw</a:t>
            </a:r>
            <a:r>
              <a:rPr lang="en-US" dirty="0"/>
              <a:t> &amp; </a:t>
            </a:r>
            <a:r>
              <a:rPr lang="en-US" dirty="0" err="1"/>
              <a:t>lw</a:t>
            </a:r>
            <a:r>
              <a:rPr lang="en-US" dirty="0"/>
              <a:t> radiation:</a:t>
            </a:r>
          </a:p>
          <a:p>
            <a:pPr lvl="1"/>
            <a:r>
              <a:rPr lang="en-US" dirty="0" err="1"/>
              <a:t>Libradtran</a:t>
            </a:r>
            <a:r>
              <a:rPr lang="en-US" dirty="0"/>
              <a:t> installed in virtual machine</a:t>
            </a:r>
          </a:p>
          <a:p>
            <a:pPr lvl="1"/>
            <a:r>
              <a:rPr lang="en-US" dirty="0"/>
              <a:t>Manual in git repository: resources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libradtran</a:t>
            </a:r>
            <a:r>
              <a:rPr lang="en-US" dirty="0"/>
              <a:t> in virtual machine with </a:t>
            </a:r>
            <a:r>
              <a:rPr lang="en-US" dirty="0" err="1"/>
              <a:t>uvspec</a:t>
            </a:r>
            <a:r>
              <a:rPr lang="en-US" dirty="0"/>
              <a:t> &lt; </a:t>
            </a:r>
            <a:r>
              <a:rPr lang="en-US" dirty="0" err="1"/>
              <a:t>libradtran.INP</a:t>
            </a:r>
            <a:r>
              <a:rPr lang="en-US" dirty="0"/>
              <a:t> &gt; </a:t>
            </a:r>
            <a:r>
              <a:rPr lang="en-US" dirty="0" err="1"/>
              <a:t>output.txt</a:t>
            </a:r>
            <a:endParaRPr lang="en-US" dirty="0"/>
          </a:p>
          <a:p>
            <a:pPr lvl="1"/>
            <a:r>
              <a:rPr lang="en-US" dirty="0"/>
              <a:t>Use radar based cloud retrieval (data/</a:t>
            </a:r>
            <a:r>
              <a:rPr lang="en-US" dirty="0" err="1"/>
              <a:t>shupeTurner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Radiosondes for atmospheric profile (nsainterpolatedsondeC1)</a:t>
            </a:r>
          </a:p>
          <a:p>
            <a:pPr lvl="1"/>
            <a:r>
              <a:rPr lang="en-US" dirty="0"/>
              <a:t>You can use group3/</a:t>
            </a:r>
            <a:r>
              <a:rPr lang="en-US" dirty="0" err="1"/>
              <a:t>virtual_machine</a:t>
            </a:r>
            <a:r>
              <a:rPr lang="en-US" dirty="0"/>
              <a:t>/examples/shupeTurner2libradtran.ipynb as a start</a:t>
            </a:r>
          </a:p>
          <a:p>
            <a:r>
              <a:rPr lang="en-US" dirty="0"/>
              <a:t>Modify profiles to asses sensitivity to LWC, </a:t>
            </a:r>
            <a:r>
              <a:rPr lang="en-US" dirty="0" err="1"/>
              <a:t>reff</a:t>
            </a:r>
            <a:r>
              <a:rPr lang="en-US" dirty="0"/>
              <a:t>, temperature etc.</a:t>
            </a:r>
          </a:p>
          <a:p>
            <a:r>
              <a:rPr lang="en-US" dirty="0"/>
              <a:t>Modify </a:t>
            </a:r>
            <a:r>
              <a:rPr lang="en-US" dirty="0" err="1"/>
              <a:t>libradtran</a:t>
            </a:r>
            <a:r>
              <a:rPr lang="en-US" dirty="0"/>
              <a:t> configuration (manual!) to asses impact of model assumptions. </a:t>
            </a:r>
          </a:p>
          <a:p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D0E0-5E29-4D42-AB5C-10E3BFD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BB5A-7A3F-324D-9F7C-2ADC3B08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467"/>
            <a:ext cx="8153843" cy="5255309"/>
          </a:xfrm>
        </p:spPr>
        <p:txBody>
          <a:bodyPr numCol="1">
            <a:normAutofit/>
          </a:bodyPr>
          <a:lstStyle/>
          <a:p>
            <a:r>
              <a:rPr lang="en-US" dirty="0"/>
              <a:t>Look into atmospheric part of NOAA/CU sea ice forecast</a:t>
            </a:r>
          </a:p>
          <a:p>
            <a:r>
              <a:rPr lang="en-US" dirty="0"/>
              <a:t>Model data provided by Amy Solomon</a:t>
            </a:r>
          </a:p>
          <a:p>
            <a:r>
              <a:rPr lang="en-US" dirty="0"/>
              <a:t>Compare model with observations</a:t>
            </a:r>
          </a:p>
          <a:p>
            <a:pPr lvl="2"/>
            <a:r>
              <a:rPr lang="en-US" dirty="0"/>
              <a:t>Temperature</a:t>
            </a:r>
          </a:p>
          <a:p>
            <a:pPr lvl="2"/>
            <a:r>
              <a:rPr lang="en-US" dirty="0"/>
              <a:t>Stability</a:t>
            </a:r>
          </a:p>
          <a:p>
            <a:pPr lvl="2"/>
            <a:r>
              <a:rPr lang="en-US" dirty="0"/>
              <a:t>LWP</a:t>
            </a:r>
          </a:p>
          <a:p>
            <a:pPr lvl="2"/>
            <a:r>
              <a:rPr lang="en-US" dirty="0"/>
              <a:t>Cloud base</a:t>
            </a:r>
          </a:p>
          <a:p>
            <a:pPr lvl="2"/>
            <a:r>
              <a:rPr lang="en-US" dirty="0"/>
              <a:t>Radar reflectivity (with Pamtra2 radar simulator)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2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D0E0-5E29-4D42-AB5C-10E3BFD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BB5A-7A3F-324D-9F7C-2ADC3B08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lvl="1"/>
            <a:r>
              <a:rPr lang="en-US" dirty="0"/>
              <a:t>Model output in</a:t>
            </a:r>
          </a:p>
          <a:p>
            <a:pPr lvl="2"/>
            <a:r>
              <a:rPr lang="en-US" dirty="0"/>
              <a:t>data/WRF (</a:t>
            </a:r>
            <a:r>
              <a:rPr lang="en-US" dirty="0" err="1"/>
              <a:t>netcdf</a:t>
            </a:r>
            <a:r>
              <a:rPr lang="en-US" dirty="0"/>
              <a:t> 6 hourly output, most model variables!)</a:t>
            </a:r>
          </a:p>
          <a:p>
            <a:pPr lvl="2"/>
            <a:r>
              <a:rPr lang="en-US" dirty="0"/>
              <a:t>Data/WRF_ASCII (ASCII 30 s output, only few key variables)</a:t>
            </a:r>
          </a:p>
          <a:p>
            <a:pPr lvl="3"/>
            <a:r>
              <a:rPr lang="en-US" dirty="0"/>
              <a:t>1st column: decimal hours since midnight</a:t>
            </a:r>
          </a:p>
          <a:p>
            <a:pPr lvl="3"/>
            <a:r>
              <a:rPr lang="en-US" dirty="0"/>
              <a:t>Other columns model level bottom up, see </a:t>
            </a:r>
            <a:r>
              <a:rPr lang="en-US" dirty="0" err="1"/>
              <a:t>netcdf</a:t>
            </a:r>
            <a:r>
              <a:rPr lang="en-US" dirty="0"/>
              <a:t> files for heights: (PH+PHB)/9.81</a:t>
            </a:r>
          </a:p>
          <a:p>
            <a:pPr lvl="1"/>
            <a:r>
              <a:rPr lang="en-US" dirty="0"/>
              <a:t>Sue e.g. these data streams for NSA or OLI:</a:t>
            </a:r>
          </a:p>
          <a:p>
            <a:pPr lvl="2"/>
            <a:r>
              <a:rPr lang="en-US" dirty="0"/>
              <a:t>nsametC1 &amp; olimetM1 : temperature &amp; humidity &amp; precipitation</a:t>
            </a:r>
          </a:p>
          <a:p>
            <a:pPr lvl="2"/>
            <a:r>
              <a:rPr lang="en-US" dirty="0"/>
              <a:t>nsainterpolatedsondeC1 &amp; oliinterpolatedsondeM1: radiosondes</a:t>
            </a:r>
          </a:p>
          <a:p>
            <a:pPr lvl="2"/>
            <a:r>
              <a:rPr lang="en-US" dirty="0"/>
              <a:t>nsaceilC1 &amp; oliceilM1 ceilometer: liquid cloud base </a:t>
            </a:r>
          </a:p>
          <a:p>
            <a:pPr lvl="2"/>
            <a:r>
              <a:rPr lang="en-US" dirty="0"/>
              <a:t>olikazrgeM1 &amp; nsakazrgeC1: Radar reflectivity</a:t>
            </a:r>
          </a:p>
          <a:p>
            <a:pPr lvl="1"/>
            <a:r>
              <a:rPr lang="en-US" dirty="0"/>
              <a:t>Note that availability of recent data is is probably better for OLI</a:t>
            </a:r>
          </a:p>
          <a:p>
            <a:pPr lvl="1"/>
            <a:r>
              <a:rPr lang="en-US" dirty="0"/>
              <a:t>For the radar simulator, see examples/wrf2pamtra.ipynb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D0E0-5E29-4D42-AB5C-10E3BFD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Bonus task: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1AEB-C2DA-2844-AAAA-3822FDFA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43" y="1832769"/>
            <a:ext cx="7218565" cy="4944167"/>
          </a:xfrm>
        </p:spPr>
        <p:txBody>
          <a:bodyPr>
            <a:normAutofit/>
          </a:bodyPr>
          <a:lstStyle/>
          <a:p>
            <a:r>
              <a:rPr lang="en-US" dirty="0"/>
              <a:t>At Barrow, observations are available since ~2003</a:t>
            </a:r>
          </a:p>
          <a:p>
            <a:r>
              <a:rPr lang="en-US" dirty="0"/>
              <a:t>How did observations change since then?</a:t>
            </a:r>
          </a:p>
          <a:p>
            <a:pPr lvl="1"/>
            <a:r>
              <a:rPr lang="en-US" dirty="0"/>
              <a:t>Temperature (nsametC1)</a:t>
            </a:r>
          </a:p>
          <a:p>
            <a:pPr lvl="1"/>
            <a:r>
              <a:rPr lang="en-US" dirty="0"/>
              <a:t>Stability (nsasondewnpnC1)</a:t>
            </a:r>
          </a:p>
          <a:p>
            <a:pPr lvl="1"/>
            <a:r>
              <a:rPr lang="en-US" dirty="0"/>
              <a:t>Humidity (nsasondewnpnC1)</a:t>
            </a:r>
          </a:p>
          <a:p>
            <a:pPr lvl="1"/>
            <a:r>
              <a:rPr lang="en-US" dirty="0"/>
              <a:t>Sea ice &amp; snow cover (data/ims4km_daily.nc)</a:t>
            </a:r>
          </a:p>
          <a:p>
            <a:pPr lvl="1"/>
            <a:r>
              <a:rPr lang="en-US" dirty="0"/>
              <a:t>Cloud base (nsaceilC1</a:t>
            </a:r>
          </a:p>
          <a:p>
            <a:pPr lvl="1"/>
            <a:r>
              <a:rPr lang="en-US" dirty="0"/>
              <a:t>Precipitation (nsametC1)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0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11665</TotalTime>
  <Words>498</Words>
  <Application>Microsoft Macintosh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High latitudes cloud systems  Instructions</vt:lpstr>
      <vt:lpstr>General instructions</vt:lpstr>
      <vt:lpstr>Projects</vt:lpstr>
      <vt:lpstr>Project 1: Radiation</vt:lpstr>
      <vt:lpstr>Project 1: Radiation</vt:lpstr>
      <vt:lpstr>Project 2: Model evaluation</vt:lpstr>
      <vt:lpstr>Project 2: Instructions</vt:lpstr>
      <vt:lpstr>Bonus task: Climate change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latitudes cloud systems</dc:title>
  <dc:creator>Maximilian Maahn</dc:creator>
  <cp:lastModifiedBy>Maximilian Maahn</cp:lastModifiedBy>
  <cp:revision>44</cp:revision>
  <dcterms:created xsi:type="dcterms:W3CDTF">2018-06-25T18:24:54Z</dcterms:created>
  <dcterms:modified xsi:type="dcterms:W3CDTF">2018-07-07T00:10:15Z</dcterms:modified>
</cp:coreProperties>
</file>