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1" r:id="rId3"/>
    <p:sldId id="262" r:id="rId4"/>
    <p:sldId id="260" r:id="rId5"/>
    <p:sldId id="263" r:id="rId6"/>
    <p:sldId id="257" r:id="rId7"/>
    <p:sldId id="268" r:id="rId8"/>
    <p:sldId id="275" r:id="rId9"/>
    <p:sldId id="276" r:id="rId10"/>
    <p:sldId id="265" r:id="rId11"/>
    <p:sldId id="264" r:id="rId12"/>
    <p:sldId id="266" r:id="rId13"/>
    <p:sldId id="267" r:id="rId14"/>
    <p:sldId id="274" r:id="rId15"/>
    <p:sldId id="269" r:id="rId16"/>
    <p:sldId id="270" r:id="rId17"/>
    <p:sldId id="271" r:id="rId18"/>
    <p:sldId id="272" r:id="rId19"/>
    <p:sldId id="273" r:id="rId20"/>
    <p:sldId id="258"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33"/>
    <p:restoredTop sz="78639"/>
  </p:normalViewPr>
  <p:slideViewPr>
    <p:cSldViewPr snapToGrid="0" snapToObjects="1">
      <p:cViewPr varScale="1">
        <p:scale>
          <a:sx n="106" d="100"/>
          <a:sy n="106" d="100"/>
        </p:scale>
        <p:origin x="27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C9A01-F029-C44A-84F2-8800C3755CE0}" type="datetimeFigureOut">
              <a:rPr lang="en-US" smtClean="0"/>
              <a:t>10/27/19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FCB18-C854-AA4E-B8C5-D72DD3EB2972}" type="slidenum">
              <a:rPr lang="en-US" smtClean="0"/>
              <a:t>‹#›</a:t>
            </a:fld>
            <a:endParaRPr lang="en-US"/>
          </a:p>
        </p:txBody>
      </p:sp>
    </p:spTree>
    <p:extLst>
      <p:ext uri="{BB962C8B-B14F-4D97-AF65-F5344CB8AC3E}">
        <p14:creationId xmlns:p14="http://schemas.microsoft.com/office/powerpoint/2010/main" val="343391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Dirichlet_distribution" TargetMode="External"/><Relationship Id="rId13" Type="http://schemas.openxmlformats.org/officeDocument/2006/relationships/hyperlink" Target="https://en.wikipedia.org/wiki/Real_number" TargetMode="External"/><Relationship Id="rId18" Type="http://schemas.openxmlformats.org/officeDocument/2006/relationships/hyperlink" Target="https://en.wikipedia.org/wiki/Subpopulation"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Shape_parameter" TargetMode="External"/><Relationship Id="rId12" Type="http://schemas.openxmlformats.org/officeDocument/2006/relationships/hyperlink" Target="https://en.wikipedia.org/wiki/Multivariate_random_variable" TargetMode="External"/><Relationship Id="rId17" Type="http://schemas.openxmlformats.org/officeDocument/2006/relationships/hyperlink" Target="https://en.wikipedia.org/wiki/Probabilistic_model" TargetMode="External"/><Relationship Id="rId2" Type="http://schemas.openxmlformats.org/officeDocument/2006/relationships/slide" Target="../slides/slide3.xml"/><Relationship Id="rId16" Type="http://schemas.openxmlformats.org/officeDocument/2006/relationships/hyperlink" Target="https://en.wikipedia.org/wiki/Dirichlet_distribution#cite_note-2" TargetMode="External"/><Relationship Id="rId1" Type="http://schemas.openxmlformats.org/officeDocument/2006/relationships/notesMaster" Target="../notesMasters/notesMaster1.xml"/><Relationship Id="rId6" Type="http://schemas.openxmlformats.org/officeDocument/2006/relationships/hyperlink" Target="https://en.wikipedia.org/wiki/Statistical_parameter" TargetMode="External"/><Relationship Id="rId11" Type="http://schemas.openxmlformats.org/officeDocument/2006/relationships/hyperlink" Target="https://en.wikipedia.org/wiki/Continuous_probability_distribution" TargetMode="External"/><Relationship Id="rId5" Type="http://schemas.openxmlformats.org/officeDocument/2006/relationships/hyperlink" Target="https://en.wikipedia.org/wiki/Probability_distribution" TargetMode="External"/><Relationship Id="rId15" Type="http://schemas.openxmlformats.org/officeDocument/2006/relationships/hyperlink" Target="https://en.wikipedia.org/wiki/Dirichlet_distribution#cite_note-KBJ-1" TargetMode="External"/><Relationship Id="rId10" Type="http://schemas.openxmlformats.org/officeDocument/2006/relationships/hyperlink" Target="https://en.wikipedia.org/wiki/Peter_Gustav_Lejeune_Dirichlet" TargetMode="External"/><Relationship Id="rId4" Type="http://schemas.openxmlformats.org/officeDocument/2006/relationships/hyperlink" Target="https://en.wikipedia.org/wiki/Statistics" TargetMode="External"/><Relationship Id="rId9" Type="http://schemas.openxmlformats.org/officeDocument/2006/relationships/hyperlink" Target="https://en.wikipedia.org/wiki/Probability" TargetMode="External"/><Relationship Id="rId14" Type="http://schemas.openxmlformats.org/officeDocument/2006/relationships/hyperlink" Target="https://en.wikipedia.org/wiki/Beta_distribu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1</a:t>
            </a:fld>
            <a:endParaRPr lang="en-US"/>
          </a:p>
        </p:txBody>
      </p:sp>
    </p:spTree>
    <p:extLst>
      <p:ext uri="{BB962C8B-B14F-4D97-AF65-F5344CB8AC3E}">
        <p14:creationId xmlns:p14="http://schemas.microsoft.com/office/powerpoint/2010/main" val="2894262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10</a:t>
            </a:fld>
            <a:endParaRPr lang="en-US"/>
          </a:p>
        </p:txBody>
      </p:sp>
    </p:spTree>
    <p:extLst>
      <p:ext uri="{BB962C8B-B14F-4D97-AF65-F5344CB8AC3E}">
        <p14:creationId xmlns:p14="http://schemas.microsoft.com/office/powerpoint/2010/main" val="3859616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11</a:t>
            </a:fld>
            <a:endParaRPr lang="en-US"/>
          </a:p>
        </p:txBody>
      </p:sp>
    </p:spTree>
    <p:extLst>
      <p:ext uri="{BB962C8B-B14F-4D97-AF65-F5344CB8AC3E}">
        <p14:creationId xmlns:p14="http://schemas.microsoft.com/office/powerpoint/2010/main" val="349605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12</a:t>
            </a:fld>
            <a:endParaRPr lang="en-US"/>
          </a:p>
        </p:txBody>
      </p:sp>
    </p:spTree>
    <p:extLst>
      <p:ext uri="{BB962C8B-B14F-4D97-AF65-F5344CB8AC3E}">
        <p14:creationId xmlns:p14="http://schemas.microsoft.com/office/powerpoint/2010/main" val="782601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13</a:t>
            </a:fld>
            <a:endParaRPr lang="en-US"/>
          </a:p>
        </p:txBody>
      </p:sp>
    </p:spTree>
    <p:extLst>
      <p:ext uri="{BB962C8B-B14F-4D97-AF65-F5344CB8AC3E}">
        <p14:creationId xmlns:p14="http://schemas.microsoft.com/office/powerpoint/2010/main" val="1543628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towardsdatascience.com</a:t>
            </a:r>
            <a:r>
              <a:rPr lang="en-US" dirty="0"/>
              <a:t>/evaluate-topic-model-in-python-latent-dirichlet-allocation-lda-7d57484bb5d0</a:t>
            </a:r>
          </a:p>
          <a:p>
            <a:endParaRPr lang="en-US" dirty="0"/>
          </a:p>
          <a:p>
            <a:r>
              <a:rPr lang="en-US" dirty="0"/>
              <a:t>http://</a:t>
            </a:r>
            <a:r>
              <a:rPr lang="en-US" dirty="0" err="1"/>
              <a:t>svn.aksw.org</a:t>
            </a:r>
            <a:r>
              <a:rPr lang="en-US" dirty="0"/>
              <a:t>/papers/2015/</a:t>
            </a:r>
            <a:r>
              <a:rPr lang="en-US" dirty="0" err="1"/>
              <a:t>WSDM_Topic_Evaluation</a:t>
            </a:r>
            <a:r>
              <a:rPr lang="en-US" dirty="0"/>
              <a:t>/</a:t>
            </a:r>
            <a:r>
              <a:rPr lang="en-US" dirty="0" err="1"/>
              <a:t>public.pdf</a:t>
            </a:r>
            <a:endParaRPr lang="en-US" dirty="0"/>
          </a:p>
          <a:p>
            <a:endParaRPr lang="en-US" dirty="0"/>
          </a:p>
          <a:p>
            <a:r>
              <a:rPr lang="en-US" dirty="0"/>
              <a:t>https://</a:t>
            </a:r>
            <a:r>
              <a:rPr lang="en-US" dirty="0" err="1"/>
              <a:t>datascienceplus.com</a:t>
            </a:r>
            <a:r>
              <a:rPr lang="en-US" dirty="0"/>
              <a:t>/evaluation-of-topic-modeling-topic-coherence/</a:t>
            </a:r>
          </a:p>
          <a:p>
            <a:endParaRPr lang="en-US" dirty="0"/>
          </a:p>
          <a:p>
            <a:r>
              <a:rPr lang="en-US" dirty="0"/>
              <a:t>https://</a:t>
            </a:r>
            <a:r>
              <a:rPr lang="en-US" dirty="0" err="1"/>
              <a:t>www.aclweb.org</a:t>
            </a:r>
            <a:r>
              <a:rPr lang="en-US" dirty="0"/>
              <a:t>/anthology/N10-1012.pdf</a:t>
            </a:r>
          </a:p>
          <a:p>
            <a:endParaRPr lang="en-US" dirty="0"/>
          </a:p>
          <a:p>
            <a:r>
              <a:rPr lang="en-US" dirty="0"/>
              <a:t>https://</a:t>
            </a:r>
            <a:r>
              <a:rPr lang="en-US" dirty="0" err="1"/>
              <a:t>cfss.uchicago.edu</a:t>
            </a:r>
            <a:r>
              <a:rPr lang="en-US" dirty="0"/>
              <a:t>/notes/topic-modeling/</a:t>
            </a:r>
          </a:p>
          <a:p>
            <a:endParaRPr lang="en-US" dirty="0"/>
          </a:p>
        </p:txBody>
      </p:sp>
      <p:sp>
        <p:nvSpPr>
          <p:cNvPr id="4" name="Slide Number Placeholder 3"/>
          <p:cNvSpPr>
            <a:spLocks noGrp="1"/>
          </p:cNvSpPr>
          <p:nvPr>
            <p:ph type="sldNum" sz="quarter" idx="5"/>
          </p:nvPr>
        </p:nvSpPr>
        <p:spPr/>
        <p:txBody>
          <a:bodyPr/>
          <a:lstStyle/>
          <a:p>
            <a:fld id="{B51FCB18-C854-AA4E-B8C5-D72DD3EB2972}" type="slidenum">
              <a:rPr lang="en-US" smtClean="0"/>
              <a:t>14</a:t>
            </a:fld>
            <a:endParaRPr lang="en-US"/>
          </a:p>
        </p:txBody>
      </p:sp>
    </p:spTree>
    <p:extLst>
      <p:ext uri="{BB962C8B-B14F-4D97-AF65-F5344CB8AC3E}">
        <p14:creationId xmlns:p14="http://schemas.microsoft.com/office/powerpoint/2010/main" val="38513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15</a:t>
            </a:fld>
            <a:endParaRPr lang="en-US"/>
          </a:p>
        </p:txBody>
      </p:sp>
    </p:spTree>
    <p:extLst>
      <p:ext uri="{BB962C8B-B14F-4D97-AF65-F5344CB8AC3E}">
        <p14:creationId xmlns:p14="http://schemas.microsoft.com/office/powerpoint/2010/main" val="209808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citeseerx.ist.psu.edu</a:t>
            </a:r>
            <a:r>
              <a:rPr lang="en-US" dirty="0"/>
              <a:t>/</a:t>
            </a:r>
            <a:r>
              <a:rPr lang="en-US" dirty="0" err="1"/>
              <a:t>viewdoc</a:t>
            </a:r>
            <a:r>
              <a:rPr lang="en-US" dirty="0"/>
              <a:t>/</a:t>
            </a:r>
            <a:r>
              <a:rPr lang="en-US" dirty="0" err="1"/>
              <a:t>download?doi</a:t>
            </a:r>
            <a:r>
              <a:rPr lang="en-US" dirty="0"/>
              <a:t>=10.1.1.702.4867&amp;rep=rep1&amp;type=pdf</a:t>
            </a:r>
          </a:p>
          <a:p>
            <a:endParaRPr lang="en-US" dirty="0"/>
          </a:p>
          <a:p>
            <a:r>
              <a:rPr lang="en-US" dirty="0"/>
              <a:t>https://</a:t>
            </a:r>
            <a:r>
              <a:rPr lang="en-US" dirty="0" err="1"/>
              <a:t>towardsdatascience.com</a:t>
            </a:r>
            <a:r>
              <a:rPr lang="en-US" dirty="0"/>
              <a:t>/overview-of-matrix-factorisation-techniques-using-python-8e3d118a9b39</a:t>
            </a:r>
          </a:p>
        </p:txBody>
      </p:sp>
      <p:sp>
        <p:nvSpPr>
          <p:cNvPr id="4" name="Slide Number Placeholder 3"/>
          <p:cNvSpPr>
            <a:spLocks noGrp="1"/>
          </p:cNvSpPr>
          <p:nvPr>
            <p:ph type="sldNum" sz="quarter" idx="5"/>
          </p:nvPr>
        </p:nvSpPr>
        <p:spPr/>
        <p:txBody>
          <a:bodyPr/>
          <a:lstStyle/>
          <a:p>
            <a:fld id="{B51FCB18-C854-AA4E-B8C5-D72DD3EB2972}" type="slidenum">
              <a:rPr lang="en-US" smtClean="0"/>
              <a:t>16</a:t>
            </a:fld>
            <a:endParaRPr lang="en-US"/>
          </a:p>
        </p:txBody>
      </p:sp>
    </p:spTree>
    <p:extLst>
      <p:ext uri="{BB962C8B-B14F-4D97-AF65-F5344CB8AC3E}">
        <p14:creationId xmlns:p14="http://schemas.microsoft.com/office/powerpoint/2010/main" val="96654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17</a:t>
            </a:fld>
            <a:endParaRPr lang="en-US"/>
          </a:p>
        </p:txBody>
      </p:sp>
    </p:spTree>
    <p:extLst>
      <p:ext uri="{BB962C8B-B14F-4D97-AF65-F5344CB8AC3E}">
        <p14:creationId xmlns:p14="http://schemas.microsoft.com/office/powerpoint/2010/main" val="1109123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How to interpret W?  It’s not as hard as it sounds: just look at the values (weights — note that they do not sum up to 1) in each column. The higher the weight, the more “determined” the column (segment) is by the variable in the row. This is the place where non-negative constraint pays-off. Could you think how to interpret negative values if positive corresponds to “belongs to” and zero means “does not belong”? I can not.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instance, I’ve named one segment “Bread eaters,” because it is almost entirely driven by bread consumption. “Fruit pikers” are driven by two product categories — Fruits and Sweets. The third one is a mixed segment with leading Vegetable category.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also look at </a:t>
            </a:r>
            <a:r>
              <a:rPr lang="en-US" sz="1200" b="1" i="0" u="none" strike="noStrike" kern="1200" dirty="0">
                <a:solidFill>
                  <a:schemeClr val="tx1"/>
                </a:solidFill>
                <a:effectLst/>
                <a:latin typeface="+mn-lt"/>
                <a:ea typeface="+mn-ea"/>
                <a:cs typeface="+mn-cs"/>
              </a:rPr>
              <a:t>W</a:t>
            </a:r>
            <a:r>
              <a:rPr lang="en-US" sz="1200" b="0" i="0" u="none" strike="noStrike" kern="1200" dirty="0">
                <a:solidFill>
                  <a:schemeClr val="tx1"/>
                </a:solidFill>
                <a:effectLst/>
                <a:latin typeface="+mn-lt"/>
                <a:ea typeface="+mn-ea"/>
                <a:cs typeface="+mn-cs"/>
              </a:rPr>
              <a:t> matrix from another perspective. If we look at the values by rows we can interpret them as follows: provided somebody bought product X, what is the additional assignment weight to the segment. For instance, Coffee purchase contributes exclusively to “Veggies” segment and Bread for both “Bread Eaters” and “Veggies” with higher weight towards the first one.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Let’s move to the </a:t>
            </a:r>
            <a:r>
              <a:rPr lang="en-US" sz="1200" b="1" i="0" u="none" strike="noStrike" kern="1200" dirty="0">
                <a:solidFill>
                  <a:schemeClr val="tx1"/>
                </a:solidFill>
                <a:effectLst/>
                <a:latin typeface="+mn-lt"/>
                <a:ea typeface="+mn-ea"/>
                <a:cs typeface="+mn-cs"/>
              </a:rPr>
              <a:t>H</a:t>
            </a:r>
            <a:r>
              <a:rPr lang="en-US" sz="1200" b="0" i="0" u="none" strike="noStrike" kern="1200" dirty="0">
                <a:solidFill>
                  <a:schemeClr val="tx1"/>
                </a:solidFill>
                <a:effectLst/>
                <a:latin typeface="+mn-lt"/>
                <a:ea typeface="+mn-ea"/>
                <a:cs typeface="+mn-cs"/>
              </a:rPr>
              <a:t> matrix now. The higher the weight value, the more the person belongs to the specific segment. Some people like John can be assigned in 100% to one cluster, and some people like Peter belong to all the segments with some weights.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Can we use the mechanism to prepare food recommendations for people? Yes, and it’s easier than you may think. By multiplying </a:t>
            </a:r>
            <a:r>
              <a:rPr lang="en-US" sz="1200" b="1" i="0" u="none" strike="noStrike" kern="1200" dirty="0">
                <a:solidFill>
                  <a:schemeClr val="tx1"/>
                </a:solidFill>
                <a:effectLst/>
                <a:latin typeface="+mn-lt"/>
                <a:ea typeface="+mn-ea"/>
                <a:cs typeface="+mn-cs"/>
              </a:rPr>
              <a:t>W</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a:t>
            </a:r>
            <a:r>
              <a:rPr lang="en-US" sz="1200" b="0" i="0" u="none" strike="noStrike" kern="1200" dirty="0">
                <a:solidFill>
                  <a:schemeClr val="tx1"/>
                </a:solidFill>
                <a:effectLst/>
                <a:latin typeface="+mn-lt"/>
                <a:ea typeface="+mn-ea"/>
                <a:cs typeface="+mn-cs"/>
              </a:rPr>
              <a:t>, we obtain initial </a:t>
            </a:r>
            <a:r>
              <a:rPr lang="en-US" sz="1200" b="1" i="0" u="none" strike="noStrike" kern="1200" dirty="0">
                <a:solidFill>
                  <a:schemeClr val="tx1"/>
                </a:solidFill>
                <a:effectLst/>
                <a:latin typeface="+mn-lt"/>
                <a:ea typeface="+mn-ea"/>
                <a:cs typeface="+mn-cs"/>
              </a:rPr>
              <a:t>V</a:t>
            </a:r>
            <a:r>
              <a:rPr lang="en-US" sz="1200" b="0" i="0" u="none" strike="noStrike" kern="1200" dirty="0">
                <a:solidFill>
                  <a:schemeClr val="tx1"/>
                </a:solidFill>
                <a:effectLst/>
                <a:latin typeface="+mn-lt"/>
                <a:ea typeface="+mn-ea"/>
                <a:cs typeface="+mn-cs"/>
              </a:rPr>
              <a:t> matrix approximation: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reconstructed matrix serves as a basis to the recommendation. The process of assigning values for previously unknown values (zeros in our case) is called </a:t>
            </a:r>
            <a:r>
              <a:rPr lang="en-US" sz="1200" b="1" i="0" u="none" strike="noStrike" kern="1200" dirty="0">
                <a:solidFill>
                  <a:schemeClr val="tx1"/>
                </a:solidFill>
                <a:effectLst/>
                <a:latin typeface="+mn-lt"/>
                <a:ea typeface="+mn-ea"/>
                <a:cs typeface="+mn-cs"/>
              </a:rPr>
              <a:t>collaborative filtering</a:t>
            </a:r>
            <a:r>
              <a:rPr lang="en-US" sz="1200" b="0" i="0" u="none" strike="noStrike" kern="1200" dirty="0">
                <a:solidFill>
                  <a:schemeClr val="tx1"/>
                </a:solidFill>
                <a:effectLst/>
                <a:latin typeface="+mn-lt"/>
                <a:ea typeface="+mn-ea"/>
                <a:cs typeface="+mn-cs"/>
              </a:rPr>
              <a:t>. We can find attraction weight towards certain products in columns of the matrix. By sorting the values in descending order, we could determine which products should be proposed to the customer to match their preferences. For instance, Mary should be offered products in the following order Bread, Fruits, and Sweets. Recommendation order for Alice: Fruits, Bread, Sweets, Vegetables, and Coffee.</a:t>
            </a:r>
          </a:p>
          <a:p>
            <a:endParaRPr lang="en-US" sz="1200" b="0" i="0" u="none" strike="noStrike" kern="1200" dirty="0">
              <a:solidFill>
                <a:schemeClr val="tx1"/>
              </a:solidFill>
              <a:effectLst/>
              <a:latin typeface="+mn-lt"/>
              <a:ea typeface="+mn-ea"/>
              <a:cs typeface="+mn-cs"/>
            </a:endParaRPr>
          </a:p>
          <a:p>
            <a:r>
              <a:rPr lang="en-US" dirty="0"/>
              <a:t>http://</a:t>
            </a:r>
            <a:r>
              <a:rPr lang="en-US" dirty="0" err="1"/>
              <a:t>derekgreene.com</a:t>
            </a:r>
            <a:r>
              <a:rPr lang="en-US" dirty="0"/>
              <a:t>/papers/greene14topics.pdf -- number of topics</a:t>
            </a:r>
          </a:p>
          <a:p>
            <a:endParaRPr lang="en-US" dirty="0"/>
          </a:p>
        </p:txBody>
      </p:sp>
      <p:sp>
        <p:nvSpPr>
          <p:cNvPr id="4" name="Slide Number Placeholder 3"/>
          <p:cNvSpPr>
            <a:spLocks noGrp="1"/>
          </p:cNvSpPr>
          <p:nvPr>
            <p:ph type="sldNum" sz="quarter" idx="5"/>
          </p:nvPr>
        </p:nvSpPr>
        <p:spPr/>
        <p:txBody>
          <a:bodyPr/>
          <a:lstStyle/>
          <a:p>
            <a:fld id="{B51FCB18-C854-AA4E-B8C5-D72DD3EB2972}" type="slidenum">
              <a:rPr lang="en-US" smtClean="0"/>
              <a:t>18</a:t>
            </a:fld>
            <a:endParaRPr lang="en-US"/>
          </a:p>
        </p:txBody>
      </p:sp>
    </p:spTree>
    <p:extLst>
      <p:ext uri="{BB962C8B-B14F-4D97-AF65-F5344CB8AC3E}">
        <p14:creationId xmlns:p14="http://schemas.microsoft.com/office/powerpoint/2010/main" val="3861787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www.aclweb.org</a:t>
            </a:r>
            <a:r>
              <a:rPr lang="en-US" dirty="0"/>
              <a:t>/anthology/W15-1526.pdf</a:t>
            </a:r>
          </a:p>
        </p:txBody>
      </p:sp>
      <p:sp>
        <p:nvSpPr>
          <p:cNvPr id="4" name="Slide Number Placeholder 3"/>
          <p:cNvSpPr>
            <a:spLocks noGrp="1"/>
          </p:cNvSpPr>
          <p:nvPr>
            <p:ph type="sldNum" sz="quarter" idx="5"/>
          </p:nvPr>
        </p:nvSpPr>
        <p:spPr/>
        <p:txBody>
          <a:bodyPr/>
          <a:lstStyle/>
          <a:p>
            <a:fld id="{B51FCB18-C854-AA4E-B8C5-D72DD3EB2972}" type="slidenum">
              <a:rPr lang="en-US" smtClean="0"/>
              <a:t>19</a:t>
            </a:fld>
            <a:endParaRPr lang="en-US"/>
          </a:p>
        </p:txBody>
      </p:sp>
    </p:spTree>
    <p:extLst>
      <p:ext uri="{BB962C8B-B14F-4D97-AF65-F5344CB8AC3E}">
        <p14:creationId xmlns:p14="http://schemas.microsoft.com/office/powerpoint/2010/main" val="224871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2</a:t>
            </a:fld>
            <a:endParaRPr lang="en-US"/>
          </a:p>
        </p:txBody>
      </p:sp>
    </p:spTree>
    <p:extLst>
      <p:ext uri="{BB962C8B-B14F-4D97-AF65-F5344CB8AC3E}">
        <p14:creationId xmlns:p14="http://schemas.microsoft.com/office/powerpoint/2010/main" val="732040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20</a:t>
            </a:fld>
            <a:endParaRPr lang="en-US"/>
          </a:p>
        </p:txBody>
      </p:sp>
    </p:spTree>
    <p:extLst>
      <p:ext uri="{BB962C8B-B14F-4D97-AF65-F5344CB8AC3E}">
        <p14:creationId xmlns:p14="http://schemas.microsoft.com/office/powerpoint/2010/main" val="1490391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21</a:t>
            </a:fld>
            <a:endParaRPr lang="en-US"/>
          </a:p>
        </p:txBody>
      </p:sp>
    </p:spTree>
    <p:extLst>
      <p:ext uri="{BB962C8B-B14F-4D97-AF65-F5344CB8AC3E}">
        <p14:creationId xmlns:p14="http://schemas.microsoft.com/office/powerpoint/2010/main" val="15788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Beta_distribution</a:t>
            </a:r>
            <a:r>
              <a:rPr lang="en-US" dirty="0"/>
              <a:t> </a:t>
            </a:r>
          </a:p>
          <a:p>
            <a:r>
              <a:rPr lang="en-US" sz="1200" b="0" i="0" u="none" strike="noStrike"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Probability theory"/>
              </a:rPr>
              <a:t>probability theory</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Statistics"/>
              </a:rPr>
              <a:t>statistics</a:t>
            </a:r>
            <a:r>
              <a:rPr lang="en-US" sz="1200" b="0" i="0" u="none" strike="noStrike" kern="1200" dirty="0">
                <a:solidFill>
                  <a:schemeClr val="tx1"/>
                </a:solidFill>
                <a:effectLst/>
                <a:latin typeface="+mn-lt"/>
                <a:ea typeface="+mn-ea"/>
                <a:cs typeface="+mn-cs"/>
              </a:rPr>
              <a:t>, the </a:t>
            </a:r>
            <a:r>
              <a:rPr lang="en-US" sz="1200" b="1" i="0" u="none" strike="noStrike" kern="1200" dirty="0">
                <a:solidFill>
                  <a:schemeClr val="tx1"/>
                </a:solidFill>
                <a:effectLst/>
                <a:latin typeface="+mn-lt"/>
                <a:ea typeface="+mn-ea"/>
                <a:cs typeface="+mn-cs"/>
              </a:rPr>
              <a:t>beta distribution</a:t>
            </a:r>
            <a:r>
              <a:rPr lang="en-US" sz="1200" b="0" i="0" u="none" strike="noStrike" kern="1200" dirty="0">
                <a:solidFill>
                  <a:schemeClr val="tx1"/>
                </a:solidFill>
                <a:effectLst/>
                <a:latin typeface="+mn-lt"/>
                <a:ea typeface="+mn-ea"/>
                <a:cs typeface="+mn-cs"/>
              </a:rPr>
              <a:t> is a family of continuous </a:t>
            </a:r>
            <a:r>
              <a:rPr lang="en-US" sz="1200" b="0" i="0" u="none" strike="noStrike" kern="1200" dirty="0">
                <a:solidFill>
                  <a:schemeClr val="tx1"/>
                </a:solidFill>
                <a:effectLst/>
                <a:latin typeface="+mn-lt"/>
                <a:ea typeface="+mn-ea"/>
                <a:cs typeface="+mn-cs"/>
                <a:hlinkClick r:id="rId5" tooltip="Probability distribution"/>
              </a:rPr>
              <a:t>probability distributions</a:t>
            </a:r>
            <a:r>
              <a:rPr lang="en-US" sz="1200" b="0" i="0" u="none" strike="noStrike" kern="1200" dirty="0">
                <a:solidFill>
                  <a:schemeClr val="tx1"/>
                </a:solidFill>
                <a:effectLst/>
                <a:latin typeface="+mn-lt"/>
                <a:ea typeface="+mn-ea"/>
                <a:cs typeface="+mn-cs"/>
              </a:rPr>
              <a:t> defined on the interval [0, 1] </a:t>
            </a:r>
            <a:r>
              <a:rPr lang="en-US" sz="1200" b="0" i="0" u="none" strike="noStrike" kern="1200" dirty="0">
                <a:solidFill>
                  <a:schemeClr val="tx1"/>
                </a:solidFill>
                <a:effectLst/>
                <a:latin typeface="+mn-lt"/>
                <a:ea typeface="+mn-ea"/>
                <a:cs typeface="+mn-cs"/>
                <a:hlinkClick r:id="rId6" tooltip="Statistical parameter"/>
              </a:rPr>
              <a:t>parametrized</a:t>
            </a:r>
            <a:r>
              <a:rPr lang="en-US" sz="1200" b="0" i="0" u="none" strike="noStrike" kern="1200" dirty="0">
                <a:solidFill>
                  <a:schemeClr val="tx1"/>
                </a:solidFill>
                <a:effectLst/>
                <a:latin typeface="+mn-lt"/>
                <a:ea typeface="+mn-ea"/>
                <a:cs typeface="+mn-cs"/>
              </a:rPr>
              <a:t> by two positive </a:t>
            </a:r>
            <a:r>
              <a:rPr lang="en-US" sz="1200" b="0" i="0" u="none" strike="noStrike" kern="1200" dirty="0">
                <a:solidFill>
                  <a:schemeClr val="tx1"/>
                </a:solidFill>
                <a:effectLst/>
                <a:latin typeface="+mn-lt"/>
                <a:ea typeface="+mn-ea"/>
                <a:cs typeface="+mn-cs"/>
                <a:hlinkClick r:id="rId7" tooltip="Shape parameter"/>
              </a:rPr>
              <a:t>shape parameters</a:t>
            </a:r>
            <a:r>
              <a:rPr lang="en-US" sz="1200" b="0" i="0" u="none" strike="noStrike" kern="1200" dirty="0">
                <a:solidFill>
                  <a:schemeClr val="tx1"/>
                </a:solidFill>
                <a:effectLst/>
                <a:latin typeface="+mn-lt"/>
                <a:ea typeface="+mn-ea"/>
                <a:cs typeface="+mn-cs"/>
              </a:rPr>
              <a:t>, denoted by </a:t>
            </a:r>
            <a:r>
              <a:rPr lang="el-GR" sz="1200" b="0" i="1" u="none" strike="noStrike" kern="1200" dirty="0">
                <a:solidFill>
                  <a:schemeClr val="tx1"/>
                </a:solidFill>
                <a:effectLst/>
                <a:latin typeface="+mn-lt"/>
                <a:ea typeface="+mn-ea"/>
                <a:cs typeface="+mn-cs"/>
              </a:rPr>
              <a:t>α</a:t>
            </a:r>
            <a:r>
              <a:rPr lang="el-GR"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and </a:t>
            </a:r>
            <a:r>
              <a:rPr lang="el-GR" sz="1200" b="0" i="1" u="none" strike="noStrike" kern="1200" dirty="0">
                <a:solidFill>
                  <a:schemeClr val="tx1"/>
                </a:solidFill>
                <a:effectLst/>
                <a:latin typeface="+mn-lt"/>
                <a:ea typeface="+mn-ea"/>
                <a:cs typeface="+mn-cs"/>
              </a:rPr>
              <a:t>β</a:t>
            </a:r>
            <a:r>
              <a:rPr lang="el-GR"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that appear as exponents of the random variable and control the shape of the distribution. It is a special case of the </a:t>
            </a:r>
            <a:r>
              <a:rPr lang="en-US" sz="1200" b="0" i="0" u="none" strike="noStrike" kern="1200" dirty="0">
                <a:solidFill>
                  <a:schemeClr val="tx1"/>
                </a:solidFill>
                <a:effectLst/>
                <a:latin typeface="+mn-lt"/>
                <a:ea typeface="+mn-ea"/>
                <a:cs typeface="+mn-cs"/>
                <a:hlinkClick r:id="rId8" tooltip="Dirichlet distribution"/>
              </a:rPr>
              <a:t>Dirichlet distribution</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dirty="0"/>
              <a:t>https://</a:t>
            </a:r>
            <a:r>
              <a:rPr lang="en-US" dirty="0" err="1"/>
              <a:t>en.wikipedia.org</a:t>
            </a:r>
            <a:r>
              <a:rPr lang="en-US" dirty="0"/>
              <a:t>/wiki/</a:t>
            </a:r>
            <a:r>
              <a:rPr lang="en-US" dirty="0" err="1"/>
              <a:t>Dirichlet_distribution</a:t>
            </a:r>
            <a:endParaRPr lang="en-US" dirty="0"/>
          </a:p>
          <a:p>
            <a:r>
              <a:rPr lang="en-US" sz="1200" b="0" i="0" u="none" strike="noStrike"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9" tooltip="Probability"/>
              </a:rPr>
              <a:t>probability</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Statistics"/>
              </a:rPr>
              <a:t>statistics</a:t>
            </a:r>
            <a:r>
              <a:rPr lang="en-US" sz="1200" b="0" i="0" u="none" strike="noStrike" kern="1200" dirty="0">
                <a:solidFill>
                  <a:schemeClr val="tx1"/>
                </a:solidFill>
                <a:effectLst/>
                <a:latin typeface="+mn-lt"/>
                <a:ea typeface="+mn-ea"/>
                <a:cs typeface="+mn-cs"/>
              </a:rPr>
              <a:t>, the </a:t>
            </a:r>
            <a:r>
              <a:rPr lang="en-US" sz="1200" b="1" i="0" u="none" strike="noStrike" kern="1200" dirty="0">
                <a:solidFill>
                  <a:schemeClr val="tx1"/>
                </a:solidFill>
                <a:effectLst/>
                <a:latin typeface="+mn-lt"/>
                <a:ea typeface="+mn-ea"/>
                <a:cs typeface="+mn-cs"/>
              </a:rPr>
              <a:t>Dirichlet distribution</a:t>
            </a:r>
            <a:r>
              <a:rPr lang="en-US" sz="1200" b="0" i="0" u="none" strike="noStrike" kern="1200" dirty="0">
                <a:solidFill>
                  <a:schemeClr val="tx1"/>
                </a:solidFill>
                <a:effectLst/>
                <a:latin typeface="+mn-lt"/>
                <a:ea typeface="+mn-ea"/>
                <a:cs typeface="+mn-cs"/>
              </a:rPr>
              <a:t> (after </a:t>
            </a:r>
            <a:r>
              <a:rPr lang="en-US" sz="1200" b="0" i="0" u="none" strike="noStrike" kern="1200" dirty="0">
                <a:solidFill>
                  <a:schemeClr val="tx1"/>
                </a:solidFill>
                <a:effectLst/>
                <a:latin typeface="+mn-lt"/>
                <a:ea typeface="+mn-ea"/>
                <a:cs typeface="+mn-cs"/>
                <a:hlinkClick r:id="rId10" tooltip="Peter Gustav Lejeune Dirichlet"/>
              </a:rPr>
              <a:t>Peter Gustav Lejeune Dirichlet</a:t>
            </a:r>
            <a:r>
              <a:rPr lang="en-US" sz="1200" b="0" i="0" u="none" strike="noStrike" kern="1200" dirty="0">
                <a:solidFill>
                  <a:schemeClr val="tx1"/>
                </a:solidFill>
                <a:effectLst/>
                <a:latin typeface="+mn-lt"/>
                <a:ea typeface="+mn-ea"/>
                <a:cs typeface="+mn-cs"/>
              </a:rPr>
              <a:t>), often denoted Dir⁡(</a:t>
            </a:r>
            <a:r>
              <a:rPr lang="el-GR" sz="1200" b="0" i="0" u="none" strike="noStrike" kern="1200" dirty="0">
                <a:solidFill>
                  <a:schemeClr val="tx1"/>
                </a:solidFill>
                <a:effectLst/>
                <a:latin typeface="+mn-lt"/>
                <a:ea typeface="+mn-ea"/>
                <a:cs typeface="+mn-cs"/>
              </a:rPr>
              <a:t>α), </a:t>
            </a:r>
            <a:r>
              <a:rPr lang="en-US" sz="1200" b="0" i="0" u="none" strike="noStrike" kern="1200" dirty="0">
                <a:solidFill>
                  <a:schemeClr val="tx1"/>
                </a:solidFill>
                <a:effectLst/>
                <a:latin typeface="+mn-lt"/>
                <a:ea typeface="+mn-ea"/>
                <a:cs typeface="+mn-cs"/>
              </a:rPr>
              <a:t>is a family of </a:t>
            </a:r>
            <a:r>
              <a:rPr lang="en-US" sz="1200" b="0" i="0" u="none" strike="noStrike" kern="1200" dirty="0">
                <a:solidFill>
                  <a:schemeClr val="tx1"/>
                </a:solidFill>
                <a:effectLst/>
                <a:latin typeface="+mn-lt"/>
                <a:ea typeface="+mn-ea"/>
                <a:cs typeface="+mn-cs"/>
                <a:hlinkClick r:id="rId11" tooltip="Continuous probability distribution"/>
              </a:rPr>
              <a:t>continuous</a:t>
            </a:r>
            <a:r>
              <a:rPr 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2" tooltip="Multivariate random variable"/>
              </a:rPr>
              <a:t>multivariate</a:t>
            </a:r>
            <a:r>
              <a:rPr 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tooltip="Probability distribution"/>
              </a:rPr>
              <a:t>probability distributions</a:t>
            </a:r>
            <a:r>
              <a:rPr lang="en-US" sz="1200" b="0" i="0" u="none" strike="noStrike" kern="1200" dirty="0">
                <a:solidFill>
                  <a:schemeClr val="tx1"/>
                </a:solidFill>
                <a:effectLst/>
                <a:latin typeface="+mn-lt"/>
                <a:ea typeface="+mn-ea"/>
                <a:cs typeface="+mn-cs"/>
              </a:rPr>
              <a:t> parameterized by a vector </a:t>
            </a:r>
            <a:r>
              <a:rPr lang="el-GR" sz="1200" b="0" i="0" u="none" strike="noStrike" kern="1200" dirty="0">
                <a:solidFill>
                  <a:schemeClr val="tx1"/>
                </a:solidFill>
                <a:effectLst/>
                <a:latin typeface="+mn-lt"/>
                <a:ea typeface="+mn-ea"/>
                <a:cs typeface="+mn-cs"/>
              </a:rPr>
              <a:t>α </a:t>
            </a:r>
            <a:r>
              <a:rPr lang="en-US" sz="1200" b="0" i="0" u="none" strike="noStrike" kern="1200" dirty="0">
                <a:solidFill>
                  <a:schemeClr val="tx1"/>
                </a:solidFill>
                <a:effectLst/>
                <a:latin typeface="+mn-lt"/>
                <a:ea typeface="+mn-ea"/>
                <a:cs typeface="+mn-cs"/>
              </a:rPr>
              <a:t>of positive </a:t>
            </a:r>
            <a:r>
              <a:rPr lang="en-US" sz="1200" b="0" i="0" u="none" strike="noStrike" kern="1200" dirty="0">
                <a:solidFill>
                  <a:schemeClr val="tx1"/>
                </a:solidFill>
                <a:effectLst/>
                <a:latin typeface="+mn-lt"/>
                <a:ea typeface="+mn-ea"/>
                <a:cs typeface="+mn-cs"/>
                <a:hlinkClick r:id="rId13" tooltip="Real number"/>
              </a:rPr>
              <a:t>reals</a:t>
            </a:r>
            <a:r>
              <a:rPr lang="en-US" sz="1200" b="0" i="0" u="none" strike="noStrike" kern="1200" dirty="0">
                <a:solidFill>
                  <a:schemeClr val="tx1"/>
                </a:solidFill>
                <a:effectLst/>
                <a:latin typeface="+mn-lt"/>
                <a:ea typeface="+mn-ea"/>
                <a:cs typeface="+mn-cs"/>
              </a:rPr>
              <a:t>. It is a multivariate generalization of the </a:t>
            </a:r>
            <a:r>
              <a:rPr lang="en-US" sz="1200" b="0" i="0" u="none" strike="noStrike" kern="1200" dirty="0">
                <a:solidFill>
                  <a:schemeClr val="tx1"/>
                </a:solidFill>
                <a:effectLst/>
                <a:latin typeface="+mn-lt"/>
                <a:ea typeface="+mn-ea"/>
                <a:cs typeface="+mn-cs"/>
                <a:hlinkClick r:id="rId14" tooltip="Beta distribution"/>
              </a:rPr>
              <a:t>beta distribution</a:t>
            </a:r>
            <a:r>
              <a:rPr lang="en-US" sz="1200" b="0" i="0" u="none" strike="noStrike" kern="1200" baseline="30000" dirty="0">
                <a:solidFill>
                  <a:schemeClr val="tx1"/>
                </a:solidFill>
                <a:effectLst/>
                <a:latin typeface="+mn-lt"/>
                <a:ea typeface="+mn-ea"/>
                <a:cs typeface="+mn-cs"/>
                <a:hlinkClick r:id="rId15"/>
              </a:rPr>
              <a:t>[1]</a:t>
            </a:r>
            <a:r>
              <a:rPr lang="en-US" sz="1200" b="0" i="0" u="none" strike="noStrike" kern="1200" dirty="0">
                <a:solidFill>
                  <a:schemeClr val="tx1"/>
                </a:solidFill>
                <a:effectLst/>
                <a:latin typeface="+mn-lt"/>
                <a:ea typeface="+mn-ea"/>
                <a:cs typeface="+mn-cs"/>
              </a:rPr>
              <a:t>, hence its alternative name of </a:t>
            </a:r>
            <a:r>
              <a:rPr lang="en-US" sz="1200" b="1" i="0" u="none" strike="noStrike" kern="1200" dirty="0">
                <a:solidFill>
                  <a:schemeClr val="tx1"/>
                </a:solidFill>
                <a:effectLst/>
                <a:latin typeface="+mn-lt"/>
                <a:ea typeface="+mn-ea"/>
                <a:cs typeface="+mn-cs"/>
              </a:rPr>
              <a:t>multivariate beta distribution (MBD)</a:t>
            </a:r>
            <a:r>
              <a:rPr lang="en-US" sz="1200" b="0" i="0" u="none" strike="noStrike" kern="1200" baseline="30000" dirty="0">
                <a:solidFill>
                  <a:schemeClr val="tx1"/>
                </a:solidFill>
                <a:effectLst/>
                <a:latin typeface="+mn-lt"/>
                <a:ea typeface="+mn-ea"/>
                <a:cs typeface="+mn-cs"/>
                <a:hlinkClick r:id="rId16"/>
              </a:rPr>
              <a:t>[2]</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dirty="0"/>
              <a:t>https://</a:t>
            </a:r>
            <a:r>
              <a:rPr lang="en-US" dirty="0" err="1"/>
              <a:t>en.wikipedia.org</a:t>
            </a:r>
            <a:r>
              <a:rPr lang="en-US" dirty="0"/>
              <a:t>/wiki/</a:t>
            </a:r>
            <a:r>
              <a:rPr lang="en-US" dirty="0" err="1"/>
              <a:t>Probabilistic_latent_semantic_analysis</a:t>
            </a:r>
            <a:endParaRPr lang="en-US" dirty="0"/>
          </a:p>
          <a:p>
            <a:endParaRPr lang="en-US" dirty="0"/>
          </a:p>
          <a:p>
            <a:r>
              <a:rPr lang="en-US" dirty="0"/>
              <a:t>https://</a:t>
            </a:r>
            <a:r>
              <a:rPr lang="en-US" dirty="0" err="1"/>
              <a:t>en.wikipedia.org</a:t>
            </a:r>
            <a:r>
              <a:rPr lang="en-US" dirty="0"/>
              <a:t>/wiki/</a:t>
            </a:r>
            <a:r>
              <a:rPr lang="en-US" dirty="0" err="1"/>
              <a:t>Hierarchical_Dirichlet_process</a:t>
            </a:r>
            <a:endParaRPr lang="en-US" dirty="0"/>
          </a:p>
          <a:p>
            <a:endParaRPr lang="en-US" dirty="0"/>
          </a:p>
          <a:p>
            <a:r>
              <a:rPr lang="en-US" dirty="0"/>
              <a:t>https://</a:t>
            </a:r>
            <a:r>
              <a:rPr lang="en-US" dirty="0" err="1"/>
              <a:t>en.wikipedia.org</a:t>
            </a:r>
            <a:r>
              <a:rPr lang="en-US" dirty="0"/>
              <a:t>/wiki/</a:t>
            </a:r>
            <a:r>
              <a:rPr lang="en-US" dirty="0" err="1"/>
              <a:t>Mixture_model#Gaussian_mixture_model</a:t>
            </a:r>
            <a:endParaRPr lang="en-US" dirty="0"/>
          </a:p>
          <a:p>
            <a:r>
              <a:rPr lang="en-US" sz="1200" b="0" i="0" u="none" strike="noStrike"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4" tooltip="Statistics"/>
              </a:rPr>
              <a:t>statistics</a:t>
            </a:r>
            <a:r>
              <a:rPr lang="en-US" sz="1200" b="0" i="0" u="none" strike="noStrike" kern="1200" dirty="0">
                <a:solidFill>
                  <a:schemeClr val="tx1"/>
                </a:solidFill>
                <a:effectLst/>
                <a:latin typeface="+mn-lt"/>
                <a:ea typeface="+mn-ea"/>
                <a:cs typeface="+mn-cs"/>
              </a:rPr>
              <a:t>, a </a:t>
            </a:r>
            <a:r>
              <a:rPr lang="en-US" sz="1200" b="1" i="0" u="none" strike="noStrike" kern="1200" dirty="0">
                <a:solidFill>
                  <a:schemeClr val="tx1"/>
                </a:solidFill>
                <a:effectLst/>
                <a:latin typeface="+mn-lt"/>
                <a:ea typeface="+mn-ea"/>
                <a:cs typeface="+mn-cs"/>
              </a:rPr>
              <a:t>mixture model</a:t>
            </a:r>
            <a:r>
              <a:rPr lang="en-US" sz="1200" b="0" i="0" u="none" strike="noStrike"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17" tooltip="Probabilistic model"/>
              </a:rPr>
              <a:t>probabilistic model</a:t>
            </a:r>
            <a:r>
              <a:rPr lang="en-US" sz="1200" b="0" i="0" u="none" strike="noStrike" kern="1200" dirty="0">
                <a:solidFill>
                  <a:schemeClr val="tx1"/>
                </a:solidFill>
                <a:effectLst/>
                <a:latin typeface="+mn-lt"/>
                <a:ea typeface="+mn-ea"/>
                <a:cs typeface="+mn-cs"/>
              </a:rPr>
              <a:t> for representing the presence of </a:t>
            </a:r>
            <a:r>
              <a:rPr lang="en-US" sz="1200" b="0" i="0" u="none" strike="noStrike" kern="1200" dirty="0">
                <a:solidFill>
                  <a:schemeClr val="tx1"/>
                </a:solidFill>
                <a:effectLst/>
                <a:latin typeface="+mn-lt"/>
                <a:ea typeface="+mn-ea"/>
                <a:cs typeface="+mn-cs"/>
                <a:hlinkClick r:id="rId18" tooltip="Subpopulation"/>
              </a:rPr>
              <a:t>subpopulations</a:t>
            </a:r>
            <a:r>
              <a:rPr lang="en-US" sz="1200" b="0" i="0" u="none" strike="noStrike" kern="1200" dirty="0">
                <a:solidFill>
                  <a:schemeClr val="tx1"/>
                </a:solidFill>
                <a:effectLst/>
                <a:latin typeface="+mn-lt"/>
                <a:ea typeface="+mn-ea"/>
                <a:cs typeface="+mn-cs"/>
              </a:rPr>
              <a:t> within an overall population belongs.</a:t>
            </a:r>
            <a:endParaRPr lang="en-US" dirty="0"/>
          </a:p>
        </p:txBody>
      </p:sp>
      <p:sp>
        <p:nvSpPr>
          <p:cNvPr id="4" name="Slide Number Placeholder 3"/>
          <p:cNvSpPr>
            <a:spLocks noGrp="1"/>
          </p:cNvSpPr>
          <p:nvPr>
            <p:ph type="sldNum" sz="quarter" idx="5"/>
          </p:nvPr>
        </p:nvSpPr>
        <p:spPr/>
        <p:txBody>
          <a:bodyPr/>
          <a:lstStyle/>
          <a:p>
            <a:fld id="{B51FCB18-C854-AA4E-B8C5-D72DD3EB2972}" type="slidenum">
              <a:rPr lang="en-US" smtClean="0"/>
              <a:t>3</a:t>
            </a:fld>
            <a:endParaRPr lang="en-US"/>
          </a:p>
        </p:txBody>
      </p:sp>
    </p:spTree>
    <p:extLst>
      <p:ext uri="{BB962C8B-B14F-4D97-AF65-F5344CB8AC3E}">
        <p14:creationId xmlns:p14="http://schemas.microsoft.com/office/powerpoint/2010/main" val="2435506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4</a:t>
            </a:fld>
            <a:endParaRPr lang="en-US"/>
          </a:p>
        </p:txBody>
      </p:sp>
    </p:spTree>
    <p:extLst>
      <p:ext uri="{BB962C8B-B14F-4D97-AF65-F5344CB8AC3E}">
        <p14:creationId xmlns:p14="http://schemas.microsoft.com/office/powerpoint/2010/main" val="4178010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5</a:t>
            </a:fld>
            <a:endParaRPr lang="en-US"/>
          </a:p>
        </p:txBody>
      </p:sp>
    </p:spTree>
    <p:extLst>
      <p:ext uri="{BB962C8B-B14F-4D97-AF65-F5344CB8AC3E}">
        <p14:creationId xmlns:p14="http://schemas.microsoft.com/office/powerpoint/2010/main" val="2412365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6</a:t>
            </a:fld>
            <a:endParaRPr lang="en-US"/>
          </a:p>
        </p:txBody>
      </p:sp>
    </p:spTree>
    <p:extLst>
      <p:ext uri="{BB962C8B-B14F-4D97-AF65-F5344CB8AC3E}">
        <p14:creationId xmlns:p14="http://schemas.microsoft.com/office/powerpoint/2010/main" val="330546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7</a:t>
            </a:fld>
            <a:endParaRPr lang="en-US"/>
          </a:p>
        </p:txBody>
      </p:sp>
    </p:spTree>
    <p:extLst>
      <p:ext uri="{BB962C8B-B14F-4D97-AF65-F5344CB8AC3E}">
        <p14:creationId xmlns:p14="http://schemas.microsoft.com/office/powerpoint/2010/main" val="3656243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8</a:t>
            </a:fld>
            <a:endParaRPr lang="en-US"/>
          </a:p>
        </p:txBody>
      </p:sp>
    </p:spTree>
    <p:extLst>
      <p:ext uri="{BB962C8B-B14F-4D97-AF65-F5344CB8AC3E}">
        <p14:creationId xmlns:p14="http://schemas.microsoft.com/office/powerpoint/2010/main" val="2747265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1FCB18-C854-AA4E-B8C5-D72DD3EB2972}" type="slidenum">
              <a:rPr lang="en-US" smtClean="0"/>
              <a:t>9</a:t>
            </a:fld>
            <a:endParaRPr lang="en-US"/>
          </a:p>
        </p:txBody>
      </p:sp>
    </p:spTree>
    <p:extLst>
      <p:ext uri="{BB962C8B-B14F-4D97-AF65-F5344CB8AC3E}">
        <p14:creationId xmlns:p14="http://schemas.microsoft.com/office/powerpoint/2010/main" val="309233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4563-4975-2E4B-8FE0-5D34AC383B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EEE4FB-D7B5-E742-AE2B-3D2834B08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123312-27E5-BC4E-AA66-4B4D5586BBC5}"/>
              </a:ext>
            </a:extLst>
          </p:cNvPr>
          <p:cNvSpPr>
            <a:spLocks noGrp="1"/>
          </p:cNvSpPr>
          <p:nvPr>
            <p:ph type="dt" sz="half" idx="10"/>
          </p:nvPr>
        </p:nvSpPr>
        <p:spPr/>
        <p:txBody>
          <a:bodyPr/>
          <a:lstStyle/>
          <a:p>
            <a:fld id="{3A92E7C0-169D-A848-AF60-4AE660AFAB02}" type="datetimeFigureOut">
              <a:rPr lang="en-US" smtClean="0"/>
              <a:t>10/27/19</a:t>
            </a:fld>
            <a:endParaRPr lang="en-US"/>
          </a:p>
        </p:txBody>
      </p:sp>
      <p:sp>
        <p:nvSpPr>
          <p:cNvPr id="5" name="Footer Placeholder 4">
            <a:extLst>
              <a:ext uri="{FF2B5EF4-FFF2-40B4-BE49-F238E27FC236}">
                <a16:creationId xmlns:a16="http://schemas.microsoft.com/office/drawing/2014/main" id="{C015878E-25DD-A349-8141-179C4FA9D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19609-0CB6-7C47-B060-5474341082C1}"/>
              </a:ext>
            </a:extLst>
          </p:cNvPr>
          <p:cNvSpPr>
            <a:spLocks noGrp="1"/>
          </p:cNvSpPr>
          <p:nvPr>
            <p:ph type="sldNum" sz="quarter" idx="12"/>
          </p:nvPr>
        </p:nvSpPr>
        <p:spPr/>
        <p:txBody>
          <a:bodyPr/>
          <a:lstStyle/>
          <a:p>
            <a:fld id="{7466BE8E-381D-2641-9AFB-B4F600151DB0}" type="slidenum">
              <a:rPr lang="en-US" smtClean="0"/>
              <a:t>‹#›</a:t>
            </a:fld>
            <a:endParaRPr lang="en-US"/>
          </a:p>
        </p:txBody>
      </p:sp>
    </p:spTree>
    <p:extLst>
      <p:ext uri="{BB962C8B-B14F-4D97-AF65-F5344CB8AC3E}">
        <p14:creationId xmlns:p14="http://schemas.microsoft.com/office/powerpoint/2010/main" val="7402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9507-077C-D54D-A80D-994DAD1394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E79051-D72A-8B47-8544-B0C23302C7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552EA-2A82-004D-99A4-8839CA228E20}"/>
              </a:ext>
            </a:extLst>
          </p:cNvPr>
          <p:cNvSpPr>
            <a:spLocks noGrp="1"/>
          </p:cNvSpPr>
          <p:nvPr>
            <p:ph type="dt" sz="half" idx="10"/>
          </p:nvPr>
        </p:nvSpPr>
        <p:spPr/>
        <p:txBody>
          <a:bodyPr/>
          <a:lstStyle/>
          <a:p>
            <a:fld id="{3A92E7C0-169D-A848-AF60-4AE660AFAB02}" type="datetimeFigureOut">
              <a:rPr lang="en-US" smtClean="0"/>
              <a:t>10/27/19</a:t>
            </a:fld>
            <a:endParaRPr lang="en-US"/>
          </a:p>
        </p:txBody>
      </p:sp>
      <p:sp>
        <p:nvSpPr>
          <p:cNvPr id="5" name="Footer Placeholder 4">
            <a:extLst>
              <a:ext uri="{FF2B5EF4-FFF2-40B4-BE49-F238E27FC236}">
                <a16:creationId xmlns:a16="http://schemas.microsoft.com/office/drawing/2014/main" id="{5ECF1720-4D80-944F-A638-3AABC0667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AD6A8-4E63-1B41-AB16-D769581A1EA8}"/>
              </a:ext>
            </a:extLst>
          </p:cNvPr>
          <p:cNvSpPr>
            <a:spLocks noGrp="1"/>
          </p:cNvSpPr>
          <p:nvPr>
            <p:ph type="sldNum" sz="quarter" idx="12"/>
          </p:nvPr>
        </p:nvSpPr>
        <p:spPr/>
        <p:txBody>
          <a:bodyPr/>
          <a:lstStyle/>
          <a:p>
            <a:fld id="{7466BE8E-381D-2641-9AFB-B4F600151DB0}" type="slidenum">
              <a:rPr lang="en-US" smtClean="0"/>
              <a:t>‹#›</a:t>
            </a:fld>
            <a:endParaRPr lang="en-US"/>
          </a:p>
        </p:txBody>
      </p:sp>
    </p:spTree>
    <p:extLst>
      <p:ext uri="{BB962C8B-B14F-4D97-AF65-F5344CB8AC3E}">
        <p14:creationId xmlns:p14="http://schemas.microsoft.com/office/powerpoint/2010/main" val="185212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0C66F3-CA7F-2E40-8C98-95BCC8EAAD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021E40-AF13-4940-92A1-C274B595A7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459A5-1CDC-0E46-AD3C-56FD2997F3A2}"/>
              </a:ext>
            </a:extLst>
          </p:cNvPr>
          <p:cNvSpPr>
            <a:spLocks noGrp="1"/>
          </p:cNvSpPr>
          <p:nvPr>
            <p:ph type="dt" sz="half" idx="10"/>
          </p:nvPr>
        </p:nvSpPr>
        <p:spPr/>
        <p:txBody>
          <a:bodyPr/>
          <a:lstStyle/>
          <a:p>
            <a:fld id="{3A92E7C0-169D-A848-AF60-4AE660AFAB02}" type="datetimeFigureOut">
              <a:rPr lang="en-US" smtClean="0"/>
              <a:t>10/27/19</a:t>
            </a:fld>
            <a:endParaRPr lang="en-US"/>
          </a:p>
        </p:txBody>
      </p:sp>
      <p:sp>
        <p:nvSpPr>
          <p:cNvPr id="5" name="Footer Placeholder 4">
            <a:extLst>
              <a:ext uri="{FF2B5EF4-FFF2-40B4-BE49-F238E27FC236}">
                <a16:creationId xmlns:a16="http://schemas.microsoft.com/office/drawing/2014/main" id="{0F5CD2E6-B057-A342-97BF-EEC635E40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8FA04-F7ED-7842-AC6F-CD723CE3E842}"/>
              </a:ext>
            </a:extLst>
          </p:cNvPr>
          <p:cNvSpPr>
            <a:spLocks noGrp="1"/>
          </p:cNvSpPr>
          <p:nvPr>
            <p:ph type="sldNum" sz="quarter" idx="12"/>
          </p:nvPr>
        </p:nvSpPr>
        <p:spPr/>
        <p:txBody>
          <a:bodyPr/>
          <a:lstStyle/>
          <a:p>
            <a:fld id="{7466BE8E-381D-2641-9AFB-B4F600151DB0}" type="slidenum">
              <a:rPr lang="en-US" smtClean="0"/>
              <a:t>‹#›</a:t>
            </a:fld>
            <a:endParaRPr lang="en-US"/>
          </a:p>
        </p:txBody>
      </p:sp>
    </p:spTree>
    <p:extLst>
      <p:ext uri="{BB962C8B-B14F-4D97-AF65-F5344CB8AC3E}">
        <p14:creationId xmlns:p14="http://schemas.microsoft.com/office/powerpoint/2010/main" val="255778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5B09-EC32-4D48-B6A9-E26872EA5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6B5E9-A9DE-9C4E-9B67-5E63CD70D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6B90B-0EE7-F244-AEAA-9719A86C31D3}"/>
              </a:ext>
            </a:extLst>
          </p:cNvPr>
          <p:cNvSpPr>
            <a:spLocks noGrp="1"/>
          </p:cNvSpPr>
          <p:nvPr>
            <p:ph type="dt" sz="half" idx="10"/>
          </p:nvPr>
        </p:nvSpPr>
        <p:spPr/>
        <p:txBody>
          <a:bodyPr/>
          <a:lstStyle/>
          <a:p>
            <a:fld id="{3A92E7C0-169D-A848-AF60-4AE660AFAB02}" type="datetimeFigureOut">
              <a:rPr lang="en-US" smtClean="0"/>
              <a:t>10/27/19</a:t>
            </a:fld>
            <a:endParaRPr lang="en-US"/>
          </a:p>
        </p:txBody>
      </p:sp>
      <p:sp>
        <p:nvSpPr>
          <p:cNvPr id="5" name="Footer Placeholder 4">
            <a:extLst>
              <a:ext uri="{FF2B5EF4-FFF2-40B4-BE49-F238E27FC236}">
                <a16:creationId xmlns:a16="http://schemas.microsoft.com/office/drawing/2014/main" id="{5F6EC8BC-B455-9447-A638-3584353C0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21C03-9EAC-A94C-A728-EB8EC8060E3F}"/>
              </a:ext>
            </a:extLst>
          </p:cNvPr>
          <p:cNvSpPr>
            <a:spLocks noGrp="1"/>
          </p:cNvSpPr>
          <p:nvPr>
            <p:ph type="sldNum" sz="quarter" idx="12"/>
          </p:nvPr>
        </p:nvSpPr>
        <p:spPr/>
        <p:txBody>
          <a:bodyPr/>
          <a:lstStyle/>
          <a:p>
            <a:fld id="{7466BE8E-381D-2641-9AFB-B4F600151DB0}" type="slidenum">
              <a:rPr lang="en-US" smtClean="0"/>
              <a:t>‹#›</a:t>
            </a:fld>
            <a:endParaRPr lang="en-US"/>
          </a:p>
        </p:txBody>
      </p:sp>
    </p:spTree>
    <p:extLst>
      <p:ext uri="{BB962C8B-B14F-4D97-AF65-F5344CB8AC3E}">
        <p14:creationId xmlns:p14="http://schemas.microsoft.com/office/powerpoint/2010/main" val="144167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5DFB-A0D4-5A47-9619-7E489C3AC8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4BFBAA-3F52-C74B-9898-77BF57BD06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782CA9-0934-654D-A57A-4297243BA6F7}"/>
              </a:ext>
            </a:extLst>
          </p:cNvPr>
          <p:cNvSpPr>
            <a:spLocks noGrp="1"/>
          </p:cNvSpPr>
          <p:nvPr>
            <p:ph type="dt" sz="half" idx="10"/>
          </p:nvPr>
        </p:nvSpPr>
        <p:spPr/>
        <p:txBody>
          <a:bodyPr/>
          <a:lstStyle/>
          <a:p>
            <a:fld id="{3A92E7C0-169D-A848-AF60-4AE660AFAB02}" type="datetimeFigureOut">
              <a:rPr lang="en-US" smtClean="0"/>
              <a:t>10/27/19</a:t>
            </a:fld>
            <a:endParaRPr lang="en-US"/>
          </a:p>
        </p:txBody>
      </p:sp>
      <p:sp>
        <p:nvSpPr>
          <p:cNvPr id="5" name="Footer Placeholder 4">
            <a:extLst>
              <a:ext uri="{FF2B5EF4-FFF2-40B4-BE49-F238E27FC236}">
                <a16:creationId xmlns:a16="http://schemas.microsoft.com/office/drawing/2014/main" id="{2F261C48-CB4A-5240-95B6-E78571BBB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B37D6-3B05-D941-BDF3-95FADC47D610}"/>
              </a:ext>
            </a:extLst>
          </p:cNvPr>
          <p:cNvSpPr>
            <a:spLocks noGrp="1"/>
          </p:cNvSpPr>
          <p:nvPr>
            <p:ph type="sldNum" sz="quarter" idx="12"/>
          </p:nvPr>
        </p:nvSpPr>
        <p:spPr/>
        <p:txBody>
          <a:bodyPr/>
          <a:lstStyle/>
          <a:p>
            <a:fld id="{7466BE8E-381D-2641-9AFB-B4F600151DB0}" type="slidenum">
              <a:rPr lang="en-US" smtClean="0"/>
              <a:t>‹#›</a:t>
            </a:fld>
            <a:endParaRPr lang="en-US"/>
          </a:p>
        </p:txBody>
      </p:sp>
    </p:spTree>
    <p:extLst>
      <p:ext uri="{BB962C8B-B14F-4D97-AF65-F5344CB8AC3E}">
        <p14:creationId xmlns:p14="http://schemas.microsoft.com/office/powerpoint/2010/main" val="384807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8EA3-B56B-AD49-B47F-E49DB108C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C6B63-6320-0041-9D35-F6CA02FD3C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757B27-D966-4E42-B264-13959BC4F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DE840A-DBC7-1F4A-8A9D-9D9D6E780F7A}"/>
              </a:ext>
            </a:extLst>
          </p:cNvPr>
          <p:cNvSpPr>
            <a:spLocks noGrp="1"/>
          </p:cNvSpPr>
          <p:nvPr>
            <p:ph type="dt" sz="half" idx="10"/>
          </p:nvPr>
        </p:nvSpPr>
        <p:spPr/>
        <p:txBody>
          <a:bodyPr/>
          <a:lstStyle/>
          <a:p>
            <a:fld id="{3A92E7C0-169D-A848-AF60-4AE660AFAB02}" type="datetimeFigureOut">
              <a:rPr lang="en-US" smtClean="0"/>
              <a:t>10/27/19</a:t>
            </a:fld>
            <a:endParaRPr lang="en-US"/>
          </a:p>
        </p:txBody>
      </p:sp>
      <p:sp>
        <p:nvSpPr>
          <p:cNvPr id="6" name="Footer Placeholder 5">
            <a:extLst>
              <a:ext uri="{FF2B5EF4-FFF2-40B4-BE49-F238E27FC236}">
                <a16:creationId xmlns:a16="http://schemas.microsoft.com/office/drawing/2014/main" id="{AE99306C-B7C8-4C4F-8D7A-B7CC29967F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06B7-7F6E-CB42-B2E5-6C84EE49F35A}"/>
              </a:ext>
            </a:extLst>
          </p:cNvPr>
          <p:cNvSpPr>
            <a:spLocks noGrp="1"/>
          </p:cNvSpPr>
          <p:nvPr>
            <p:ph type="sldNum" sz="quarter" idx="12"/>
          </p:nvPr>
        </p:nvSpPr>
        <p:spPr/>
        <p:txBody>
          <a:bodyPr/>
          <a:lstStyle/>
          <a:p>
            <a:fld id="{7466BE8E-381D-2641-9AFB-B4F600151DB0}" type="slidenum">
              <a:rPr lang="en-US" smtClean="0"/>
              <a:t>‹#›</a:t>
            </a:fld>
            <a:endParaRPr lang="en-US"/>
          </a:p>
        </p:txBody>
      </p:sp>
    </p:spTree>
    <p:extLst>
      <p:ext uri="{BB962C8B-B14F-4D97-AF65-F5344CB8AC3E}">
        <p14:creationId xmlns:p14="http://schemas.microsoft.com/office/powerpoint/2010/main" val="2969357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9C60-C252-D344-8367-4985645EE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3DA6C8-3A06-EC45-8927-55361B90B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7DCF8-F178-BA4F-AA2D-A0CF2936A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ADDAB9-D333-504D-A6F8-B739BCB4E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623215-BB54-4C4F-B983-B284EF98D2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F0517-01FE-5544-BF80-2AB4BAFC7BD0}"/>
              </a:ext>
            </a:extLst>
          </p:cNvPr>
          <p:cNvSpPr>
            <a:spLocks noGrp="1"/>
          </p:cNvSpPr>
          <p:nvPr>
            <p:ph type="dt" sz="half" idx="10"/>
          </p:nvPr>
        </p:nvSpPr>
        <p:spPr/>
        <p:txBody>
          <a:bodyPr/>
          <a:lstStyle/>
          <a:p>
            <a:fld id="{3A92E7C0-169D-A848-AF60-4AE660AFAB02}" type="datetimeFigureOut">
              <a:rPr lang="en-US" smtClean="0"/>
              <a:t>10/27/19</a:t>
            </a:fld>
            <a:endParaRPr lang="en-US"/>
          </a:p>
        </p:txBody>
      </p:sp>
      <p:sp>
        <p:nvSpPr>
          <p:cNvPr id="8" name="Footer Placeholder 7">
            <a:extLst>
              <a:ext uri="{FF2B5EF4-FFF2-40B4-BE49-F238E27FC236}">
                <a16:creationId xmlns:a16="http://schemas.microsoft.com/office/drawing/2014/main" id="{32DE29BE-AD8B-704E-978C-32472F5618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22BF2D-C124-3D42-8E16-6D0D9AEBBD88}"/>
              </a:ext>
            </a:extLst>
          </p:cNvPr>
          <p:cNvSpPr>
            <a:spLocks noGrp="1"/>
          </p:cNvSpPr>
          <p:nvPr>
            <p:ph type="sldNum" sz="quarter" idx="12"/>
          </p:nvPr>
        </p:nvSpPr>
        <p:spPr/>
        <p:txBody>
          <a:bodyPr/>
          <a:lstStyle/>
          <a:p>
            <a:fld id="{7466BE8E-381D-2641-9AFB-B4F600151DB0}" type="slidenum">
              <a:rPr lang="en-US" smtClean="0"/>
              <a:t>‹#›</a:t>
            </a:fld>
            <a:endParaRPr lang="en-US"/>
          </a:p>
        </p:txBody>
      </p:sp>
    </p:spTree>
    <p:extLst>
      <p:ext uri="{BB962C8B-B14F-4D97-AF65-F5344CB8AC3E}">
        <p14:creationId xmlns:p14="http://schemas.microsoft.com/office/powerpoint/2010/main" val="232467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A4EF-C59A-664A-9AFB-F45956054C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D31D01-293B-C949-B287-CA49AB873B2F}"/>
              </a:ext>
            </a:extLst>
          </p:cNvPr>
          <p:cNvSpPr>
            <a:spLocks noGrp="1"/>
          </p:cNvSpPr>
          <p:nvPr>
            <p:ph type="dt" sz="half" idx="10"/>
          </p:nvPr>
        </p:nvSpPr>
        <p:spPr/>
        <p:txBody>
          <a:bodyPr/>
          <a:lstStyle/>
          <a:p>
            <a:fld id="{3A92E7C0-169D-A848-AF60-4AE660AFAB02}" type="datetimeFigureOut">
              <a:rPr lang="en-US" smtClean="0"/>
              <a:t>10/27/19</a:t>
            </a:fld>
            <a:endParaRPr lang="en-US"/>
          </a:p>
        </p:txBody>
      </p:sp>
      <p:sp>
        <p:nvSpPr>
          <p:cNvPr id="4" name="Footer Placeholder 3">
            <a:extLst>
              <a:ext uri="{FF2B5EF4-FFF2-40B4-BE49-F238E27FC236}">
                <a16:creationId xmlns:a16="http://schemas.microsoft.com/office/drawing/2014/main" id="{266EFD48-5A94-1D49-8501-80C110164A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E07F0C-B0CF-1A4F-94FE-50B2EC1184F6}"/>
              </a:ext>
            </a:extLst>
          </p:cNvPr>
          <p:cNvSpPr>
            <a:spLocks noGrp="1"/>
          </p:cNvSpPr>
          <p:nvPr>
            <p:ph type="sldNum" sz="quarter" idx="12"/>
          </p:nvPr>
        </p:nvSpPr>
        <p:spPr/>
        <p:txBody>
          <a:bodyPr/>
          <a:lstStyle/>
          <a:p>
            <a:fld id="{7466BE8E-381D-2641-9AFB-B4F600151DB0}" type="slidenum">
              <a:rPr lang="en-US" smtClean="0"/>
              <a:t>‹#›</a:t>
            </a:fld>
            <a:endParaRPr lang="en-US"/>
          </a:p>
        </p:txBody>
      </p:sp>
    </p:spTree>
    <p:extLst>
      <p:ext uri="{BB962C8B-B14F-4D97-AF65-F5344CB8AC3E}">
        <p14:creationId xmlns:p14="http://schemas.microsoft.com/office/powerpoint/2010/main" val="104250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D0B7C-3C95-824D-AA64-D0FC89C096BE}"/>
              </a:ext>
            </a:extLst>
          </p:cNvPr>
          <p:cNvSpPr>
            <a:spLocks noGrp="1"/>
          </p:cNvSpPr>
          <p:nvPr>
            <p:ph type="dt" sz="half" idx="10"/>
          </p:nvPr>
        </p:nvSpPr>
        <p:spPr/>
        <p:txBody>
          <a:bodyPr/>
          <a:lstStyle/>
          <a:p>
            <a:fld id="{3A92E7C0-169D-A848-AF60-4AE660AFAB02}" type="datetimeFigureOut">
              <a:rPr lang="en-US" smtClean="0"/>
              <a:t>10/27/19</a:t>
            </a:fld>
            <a:endParaRPr lang="en-US"/>
          </a:p>
        </p:txBody>
      </p:sp>
      <p:sp>
        <p:nvSpPr>
          <p:cNvPr id="3" name="Footer Placeholder 2">
            <a:extLst>
              <a:ext uri="{FF2B5EF4-FFF2-40B4-BE49-F238E27FC236}">
                <a16:creationId xmlns:a16="http://schemas.microsoft.com/office/drawing/2014/main" id="{482431D8-CC18-7747-9E0E-F0657D816F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6F32A1-CDF9-8D42-9124-5EF00F378C1A}"/>
              </a:ext>
            </a:extLst>
          </p:cNvPr>
          <p:cNvSpPr>
            <a:spLocks noGrp="1"/>
          </p:cNvSpPr>
          <p:nvPr>
            <p:ph type="sldNum" sz="quarter" idx="12"/>
          </p:nvPr>
        </p:nvSpPr>
        <p:spPr/>
        <p:txBody>
          <a:bodyPr/>
          <a:lstStyle/>
          <a:p>
            <a:fld id="{7466BE8E-381D-2641-9AFB-B4F600151DB0}" type="slidenum">
              <a:rPr lang="en-US" smtClean="0"/>
              <a:t>‹#›</a:t>
            </a:fld>
            <a:endParaRPr lang="en-US"/>
          </a:p>
        </p:txBody>
      </p:sp>
    </p:spTree>
    <p:extLst>
      <p:ext uri="{BB962C8B-B14F-4D97-AF65-F5344CB8AC3E}">
        <p14:creationId xmlns:p14="http://schemas.microsoft.com/office/powerpoint/2010/main" val="112335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86B2-1225-6B4E-87E9-E10B115FC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09811-3732-9C4E-9B2A-0A68B770F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4EA438-C0DA-AD40-A182-E6B885D84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0042F-213F-5B43-9A42-783298B8D981}"/>
              </a:ext>
            </a:extLst>
          </p:cNvPr>
          <p:cNvSpPr>
            <a:spLocks noGrp="1"/>
          </p:cNvSpPr>
          <p:nvPr>
            <p:ph type="dt" sz="half" idx="10"/>
          </p:nvPr>
        </p:nvSpPr>
        <p:spPr/>
        <p:txBody>
          <a:bodyPr/>
          <a:lstStyle/>
          <a:p>
            <a:fld id="{3A92E7C0-169D-A848-AF60-4AE660AFAB02}" type="datetimeFigureOut">
              <a:rPr lang="en-US" smtClean="0"/>
              <a:t>10/27/19</a:t>
            </a:fld>
            <a:endParaRPr lang="en-US"/>
          </a:p>
        </p:txBody>
      </p:sp>
      <p:sp>
        <p:nvSpPr>
          <p:cNvPr id="6" name="Footer Placeholder 5">
            <a:extLst>
              <a:ext uri="{FF2B5EF4-FFF2-40B4-BE49-F238E27FC236}">
                <a16:creationId xmlns:a16="http://schemas.microsoft.com/office/drawing/2014/main" id="{084A9270-8180-384E-874B-CDF65325F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4AC9B-56B2-6349-9776-DF737DD2D251}"/>
              </a:ext>
            </a:extLst>
          </p:cNvPr>
          <p:cNvSpPr>
            <a:spLocks noGrp="1"/>
          </p:cNvSpPr>
          <p:nvPr>
            <p:ph type="sldNum" sz="quarter" idx="12"/>
          </p:nvPr>
        </p:nvSpPr>
        <p:spPr/>
        <p:txBody>
          <a:bodyPr/>
          <a:lstStyle/>
          <a:p>
            <a:fld id="{7466BE8E-381D-2641-9AFB-B4F600151DB0}" type="slidenum">
              <a:rPr lang="en-US" smtClean="0"/>
              <a:t>‹#›</a:t>
            </a:fld>
            <a:endParaRPr lang="en-US"/>
          </a:p>
        </p:txBody>
      </p:sp>
    </p:spTree>
    <p:extLst>
      <p:ext uri="{BB962C8B-B14F-4D97-AF65-F5344CB8AC3E}">
        <p14:creationId xmlns:p14="http://schemas.microsoft.com/office/powerpoint/2010/main" val="338798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36E3-BE87-6E4C-82E3-8B1B40D90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E59FB1-B640-8B4B-A8E9-98547F0DD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269445-3836-FA40-81E4-2BC4EC884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47A7C-E533-4C4A-8FC3-7E9599BE487B}"/>
              </a:ext>
            </a:extLst>
          </p:cNvPr>
          <p:cNvSpPr>
            <a:spLocks noGrp="1"/>
          </p:cNvSpPr>
          <p:nvPr>
            <p:ph type="dt" sz="half" idx="10"/>
          </p:nvPr>
        </p:nvSpPr>
        <p:spPr/>
        <p:txBody>
          <a:bodyPr/>
          <a:lstStyle/>
          <a:p>
            <a:fld id="{3A92E7C0-169D-A848-AF60-4AE660AFAB02}" type="datetimeFigureOut">
              <a:rPr lang="en-US" smtClean="0"/>
              <a:t>10/27/19</a:t>
            </a:fld>
            <a:endParaRPr lang="en-US"/>
          </a:p>
        </p:txBody>
      </p:sp>
      <p:sp>
        <p:nvSpPr>
          <p:cNvPr id="6" name="Footer Placeholder 5">
            <a:extLst>
              <a:ext uri="{FF2B5EF4-FFF2-40B4-BE49-F238E27FC236}">
                <a16:creationId xmlns:a16="http://schemas.microsoft.com/office/drawing/2014/main" id="{2B5767F5-A634-DC45-B532-F6F5FFD0A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74A87-2C1E-5340-82EA-6240D8CC00D3}"/>
              </a:ext>
            </a:extLst>
          </p:cNvPr>
          <p:cNvSpPr>
            <a:spLocks noGrp="1"/>
          </p:cNvSpPr>
          <p:nvPr>
            <p:ph type="sldNum" sz="quarter" idx="12"/>
          </p:nvPr>
        </p:nvSpPr>
        <p:spPr/>
        <p:txBody>
          <a:bodyPr/>
          <a:lstStyle/>
          <a:p>
            <a:fld id="{7466BE8E-381D-2641-9AFB-B4F600151DB0}" type="slidenum">
              <a:rPr lang="en-US" smtClean="0"/>
              <a:t>‹#›</a:t>
            </a:fld>
            <a:endParaRPr lang="en-US"/>
          </a:p>
        </p:txBody>
      </p:sp>
    </p:spTree>
    <p:extLst>
      <p:ext uri="{BB962C8B-B14F-4D97-AF65-F5344CB8AC3E}">
        <p14:creationId xmlns:p14="http://schemas.microsoft.com/office/powerpoint/2010/main" val="146636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6A6E80-E333-9A42-865D-2CCAB0FE5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707E4A-DBD4-084A-B1EA-652B4EBA4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C3968-35A3-2747-910D-13FD5BA2C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2E7C0-169D-A848-AF60-4AE660AFAB02}" type="datetimeFigureOut">
              <a:rPr lang="en-US" smtClean="0"/>
              <a:t>10/27/19</a:t>
            </a:fld>
            <a:endParaRPr lang="en-US"/>
          </a:p>
        </p:txBody>
      </p:sp>
      <p:sp>
        <p:nvSpPr>
          <p:cNvPr id="5" name="Footer Placeholder 4">
            <a:extLst>
              <a:ext uri="{FF2B5EF4-FFF2-40B4-BE49-F238E27FC236}">
                <a16:creationId xmlns:a16="http://schemas.microsoft.com/office/drawing/2014/main" id="{1F716343-0DE7-0C4A-B646-242376918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2E3A01-CBC4-5645-B97E-EEDE10A06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6BE8E-381D-2641-9AFB-B4F600151DB0}" type="slidenum">
              <a:rPr lang="en-US" smtClean="0"/>
              <a:t>‹#›</a:t>
            </a:fld>
            <a:endParaRPr lang="en-US"/>
          </a:p>
        </p:txBody>
      </p:sp>
    </p:spTree>
    <p:extLst>
      <p:ext uri="{BB962C8B-B14F-4D97-AF65-F5344CB8AC3E}">
        <p14:creationId xmlns:p14="http://schemas.microsoft.com/office/powerpoint/2010/main" val="844047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ihmaps.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inear_algebr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en.wikipedia.org/wiki/Matrix_(mathematics)" TargetMode="External"/><Relationship Id="rId4" Type="http://schemas.openxmlformats.org/officeDocument/2006/relationships/hyperlink" Target="https://en.wikipedia.org/wiki/Factoriza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hypershelf.org/" TargetMode="External"/><Relationship Id="rId3" Type="http://schemas.openxmlformats.org/officeDocument/2006/relationships/hyperlink" Target="http://www.cs.columbia.edu/~blei/papers/Blei2012.pdf" TargetMode="External"/><Relationship Id="rId7" Type="http://schemas.openxmlformats.org/officeDocument/2006/relationships/hyperlink" Target="https://www.kaggle.com/ykhorramz/lda-and-t-sne-interactive-visualizatio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ncbi.nlm.nih.gov/pmc/articles/PMC5361216/pdf/nihms430007.pdf" TargetMode="External"/><Relationship Id="rId5" Type="http://schemas.openxmlformats.org/officeDocument/2006/relationships/hyperlink" Target="https://mimno.infosci.cornell.edu/info6150/" TargetMode="External"/><Relationship Id="rId4" Type="http://schemas.openxmlformats.org/officeDocument/2006/relationships/hyperlink" Target="https://mimno.infosci.cornell.edu/slides/details.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ldatuning/vignettes/topic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ataaspirant.com/2015/04/11/five-most-popular-similarity-measures-implementation-in-python/" TargetMode="External"/><Relationship Id="rId5" Type="http://schemas.openxmlformats.org/officeDocument/2006/relationships/hyperlink" Target="https://www.machinelearningplus.com/nlp/topic-modeling-gensim-python/" TargetMode="External"/><Relationship Id="rId4" Type="http://schemas.openxmlformats.org/officeDocument/2006/relationships/hyperlink" Target="https://www.quora.com/Latent-Dirichlet-Allocation-LDA-What-is-the-best-way-to-determine-k-number-of-topics-in-topic-model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9C90-818B-6E49-803D-7C23A96E9C92}"/>
              </a:ext>
            </a:extLst>
          </p:cNvPr>
          <p:cNvSpPr>
            <a:spLocks noGrp="1"/>
          </p:cNvSpPr>
          <p:nvPr>
            <p:ph type="ctrTitle"/>
          </p:nvPr>
        </p:nvSpPr>
        <p:spPr/>
        <p:txBody>
          <a:bodyPr/>
          <a:lstStyle/>
          <a:p>
            <a:r>
              <a:rPr lang="en-US" b="1" dirty="0"/>
              <a:t>Topic Modeling</a:t>
            </a:r>
          </a:p>
        </p:txBody>
      </p:sp>
      <p:sp>
        <p:nvSpPr>
          <p:cNvPr id="3" name="Subtitle 2">
            <a:extLst>
              <a:ext uri="{FF2B5EF4-FFF2-40B4-BE49-F238E27FC236}">
                <a16:creationId xmlns:a16="http://schemas.microsoft.com/office/drawing/2014/main" id="{92C0F3F8-8A78-E74D-96A4-8E80B6894F92}"/>
              </a:ext>
            </a:extLst>
          </p:cNvPr>
          <p:cNvSpPr>
            <a:spLocks noGrp="1"/>
          </p:cNvSpPr>
          <p:nvPr>
            <p:ph type="subTitle" idx="1"/>
          </p:nvPr>
        </p:nvSpPr>
        <p:spPr/>
        <p:txBody>
          <a:bodyPr/>
          <a:lstStyle/>
          <a:p>
            <a:r>
              <a:rPr lang="en-US" dirty="0"/>
              <a:t>ANLY 580 – Fall 2019</a:t>
            </a:r>
          </a:p>
        </p:txBody>
      </p:sp>
    </p:spTree>
    <p:extLst>
      <p:ext uri="{BB962C8B-B14F-4D97-AF65-F5344CB8AC3E}">
        <p14:creationId xmlns:p14="http://schemas.microsoft.com/office/powerpoint/2010/main" val="309953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133B-8298-E149-8656-082BF05B668B}"/>
              </a:ext>
            </a:extLst>
          </p:cNvPr>
          <p:cNvSpPr>
            <a:spLocks noGrp="1"/>
          </p:cNvSpPr>
          <p:nvPr>
            <p:ph type="title"/>
          </p:nvPr>
        </p:nvSpPr>
        <p:spPr/>
        <p:txBody>
          <a:bodyPr/>
          <a:lstStyle/>
          <a:p>
            <a:r>
              <a:rPr lang="en-US" b="1" dirty="0"/>
              <a:t>Large Scale Topic Modeling</a:t>
            </a:r>
          </a:p>
        </p:txBody>
      </p:sp>
      <p:sp>
        <p:nvSpPr>
          <p:cNvPr id="3" name="Content Placeholder 2">
            <a:extLst>
              <a:ext uri="{FF2B5EF4-FFF2-40B4-BE49-F238E27FC236}">
                <a16:creationId xmlns:a16="http://schemas.microsoft.com/office/drawing/2014/main" id="{1A4D836C-3DEB-0345-BD39-88B2A22F122A}"/>
              </a:ext>
            </a:extLst>
          </p:cNvPr>
          <p:cNvSpPr>
            <a:spLocks noGrp="1"/>
          </p:cNvSpPr>
          <p:nvPr>
            <p:ph idx="1"/>
          </p:nvPr>
        </p:nvSpPr>
        <p:spPr/>
        <p:txBody>
          <a:bodyPr>
            <a:normAutofit lnSpcReduction="10000"/>
          </a:bodyPr>
          <a:lstStyle/>
          <a:p>
            <a:r>
              <a:rPr lang="en-US" sz="3200" dirty="0"/>
              <a:t>U.S. National Institutes of Health (NIH) - </a:t>
            </a:r>
          </a:p>
          <a:p>
            <a:pPr lvl="1"/>
            <a:r>
              <a:rPr lang="en-US" sz="2800" dirty="0"/>
              <a:t>80,000 Grants per year</a:t>
            </a:r>
          </a:p>
          <a:p>
            <a:pPr lvl="1"/>
            <a:r>
              <a:rPr lang="en-US" sz="2800" dirty="0"/>
              <a:t>25 grant-awarding Institutes and Centers</a:t>
            </a:r>
          </a:p>
          <a:p>
            <a:pPr lvl="2"/>
            <a:r>
              <a:rPr lang="en-US" sz="2400" dirty="0"/>
              <a:t>Distinct, overlapping and multi-faceted relationships</a:t>
            </a:r>
          </a:p>
          <a:p>
            <a:pPr lvl="1"/>
            <a:r>
              <a:rPr lang="en-US" sz="2800" dirty="0"/>
              <a:t>Reporting (i.e., Congress) and navigating the  funding landscape very challenging</a:t>
            </a:r>
          </a:p>
          <a:p>
            <a:pPr lvl="1"/>
            <a:r>
              <a:rPr lang="en-US" sz="2800" dirty="0">
                <a:hlinkClick r:id="rId3"/>
              </a:rPr>
              <a:t>http://www.nihmaps.org</a:t>
            </a:r>
            <a:endParaRPr lang="en-US" sz="2800" dirty="0"/>
          </a:p>
          <a:p>
            <a:r>
              <a:rPr lang="en-US" sz="3200" dirty="0"/>
              <a:t>Applied topic modeling and automated clustering algorithm to produce a graphical layout of grants across Institutes/Centers</a:t>
            </a:r>
          </a:p>
          <a:p>
            <a:pPr lvl="1"/>
            <a:endParaRPr lang="en-US" dirty="0"/>
          </a:p>
        </p:txBody>
      </p:sp>
    </p:spTree>
    <p:extLst>
      <p:ext uri="{BB962C8B-B14F-4D97-AF65-F5344CB8AC3E}">
        <p14:creationId xmlns:p14="http://schemas.microsoft.com/office/powerpoint/2010/main" val="9352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F873B7-9E8C-7A4E-86BE-643D73F0F459}"/>
              </a:ext>
            </a:extLst>
          </p:cNvPr>
          <p:cNvPicPr>
            <a:picLocks noChangeAspect="1"/>
          </p:cNvPicPr>
          <p:nvPr/>
        </p:nvPicPr>
        <p:blipFill rotWithShape="1">
          <a:blip r:embed="rId3"/>
          <a:srcRect t="13309" b="8836"/>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04E5C1-CFB4-DD44-9873-66D5F0EAE79B}"/>
              </a:ext>
            </a:extLst>
          </p:cNvPr>
          <p:cNvSpPr>
            <a:spLocks noGrp="1"/>
          </p:cNvSpPr>
          <p:nvPr>
            <p:ph type="title"/>
          </p:nvPr>
        </p:nvSpPr>
        <p:spPr>
          <a:xfrm>
            <a:off x="523875" y="5317240"/>
            <a:ext cx="11210925" cy="736545"/>
          </a:xfrm>
          <a:solidFill>
            <a:schemeClr val="bg1">
              <a:lumMod val="95000"/>
            </a:schemeClr>
          </a:solidFill>
        </p:spPr>
        <p:txBody>
          <a:bodyPr vert="horz" lIns="91440" tIns="45720" rIns="91440" bIns="45720" rtlCol="0" anchor="ctr">
            <a:noAutofit/>
          </a:bodyPr>
          <a:lstStyle/>
          <a:p>
            <a:pPr algn="ctr"/>
            <a:r>
              <a:rPr lang="en-US" sz="2000" b="1" dirty="0"/>
              <a:t>Graphically clustered NIH grants, as rendered from a screenshot of the </a:t>
            </a:r>
            <a:r>
              <a:rPr lang="en-US" sz="2000" b="1" dirty="0" err="1"/>
              <a:t>NIHMaps</a:t>
            </a:r>
            <a:r>
              <a:rPr lang="en-US" sz="2000" b="1" dirty="0"/>
              <a:t> user interface </a:t>
            </a:r>
            <a:br>
              <a:rPr lang="en-US" sz="1600" dirty="0"/>
            </a:br>
            <a:endParaRPr lang="en-US" sz="1600" dirty="0">
              <a:solidFill>
                <a:schemeClr val="tx1">
                  <a:lumMod val="85000"/>
                  <a:lumOff val="15000"/>
                </a:schemeClr>
              </a:solidFill>
            </a:endParaRP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269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2459-2BC3-8842-828B-D0766DC97839}"/>
              </a:ext>
            </a:extLst>
          </p:cNvPr>
          <p:cNvSpPr>
            <a:spLocks noGrp="1"/>
          </p:cNvSpPr>
          <p:nvPr>
            <p:ph type="title"/>
          </p:nvPr>
        </p:nvSpPr>
        <p:spPr/>
        <p:txBody>
          <a:bodyPr/>
          <a:lstStyle/>
          <a:p>
            <a:r>
              <a:rPr lang="en-US" b="1" dirty="0"/>
              <a:t>Large Scale Topic Modeling - NIH</a:t>
            </a:r>
            <a:endParaRPr lang="en-US" dirty="0"/>
          </a:p>
        </p:txBody>
      </p:sp>
      <p:sp>
        <p:nvSpPr>
          <p:cNvPr id="3" name="Content Placeholder 2">
            <a:extLst>
              <a:ext uri="{FF2B5EF4-FFF2-40B4-BE49-F238E27FC236}">
                <a16:creationId xmlns:a16="http://schemas.microsoft.com/office/drawing/2014/main" id="{ECF815F3-F376-BD4D-AD34-598E870FD166}"/>
              </a:ext>
            </a:extLst>
          </p:cNvPr>
          <p:cNvSpPr>
            <a:spLocks noGrp="1"/>
          </p:cNvSpPr>
          <p:nvPr>
            <p:ph idx="1"/>
          </p:nvPr>
        </p:nvSpPr>
        <p:spPr/>
        <p:txBody>
          <a:bodyPr/>
          <a:lstStyle/>
          <a:p>
            <a:r>
              <a:rPr lang="en-US" dirty="0"/>
              <a:t>370,000 documents</a:t>
            </a:r>
          </a:p>
          <a:p>
            <a:pPr lvl="1"/>
            <a:r>
              <a:rPr lang="en-US" dirty="0"/>
              <a:t>150,000 grants</a:t>
            </a:r>
          </a:p>
          <a:p>
            <a:pPr lvl="1"/>
            <a:r>
              <a:rPr lang="en-US" dirty="0"/>
              <a:t>220,000 </a:t>
            </a:r>
            <a:r>
              <a:rPr lang="en-US" dirty="0" err="1"/>
              <a:t>Pubmed</a:t>
            </a:r>
            <a:r>
              <a:rPr lang="en-US" dirty="0"/>
              <a:t> abstracts referenced in grant reports</a:t>
            </a:r>
          </a:p>
          <a:p>
            <a:r>
              <a:rPr lang="en-US" dirty="0"/>
              <a:t>Preprocessing</a:t>
            </a:r>
          </a:p>
          <a:p>
            <a:pPr lvl="1"/>
            <a:r>
              <a:rPr lang="en-US" dirty="0"/>
              <a:t>Removed </a:t>
            </a:r>
            <a:r>
              <a:rPr lang="en-US" dirty="0" err="1"/>
              <a:t>stopwords</a:t>
            </a:r>
            <a:r>
              <a:rPr lang="en-US" dirty="0"/>
              <a:t>, acronyms, phrases</a:t>
            </a:r>
          </a:p>
          <a:p>
            <a:pPr lvl="2"/>
            <a:r>
              <a:rPr lang="en-US" dirty="0"/>
              <a:t>Non-research terms (e.g., “understanding”, “believe”, “goals”) – 15% corpus</a:t>
            </a:r>
          </a:p>
          <a:p>
            <a:pPr lvl="1"/>
            <a:r>
              <a:rPr lang="en-US" dirty="0"/>
              <a:t>Manually aggregated obviously uninformative terms, increasing </a:t>
            </a:r>
            <a:r>
              <a:rPr lang="en-US" dirty="0" err="1"/>
              <a:t>stopword</a:t>
            </a:r>
            <a:r>
              <a:rPr lang="en-US" dirty="0"/>
              <a:t> list by ~1200 terms</a:t>
            </a:r>
          </a:p>
          <a:p>
            <a:pPr lvl="1"/>
            <a:r>
              <a:rPr lang="en-US" dirty="0"/>
              <a:t>Created a vocabulary using ~600 standardized acronyms and ~4200 commonly used bigrams and phrases</a:t>
            </a:r>
          </a:p>
          <a:p>
            <a:pPr lvl="1"/>
            <a:r>
              <a:rPr lang="en-US" dirty="0"/>
              <a:t>Increased weighing of words in document titles </a:t>
            </a:r>
          </a:p>
          <a:p>
            <a:pPr lvl="1"/>
            <a:endParaRPr lang="en-US" dirty="0"/>
          </a:p>
          <a:p>
            <a:pPr lvl="1"/>
            <a:endParaRPr lang="en-US" dirty="0"/>
          </a:p>
        </p:txBody>
      </p:sp>
    </p:spTree>
    <p:extLst>
      <p:ext uri="{BB962C8B-B14F-4D97-AF65-F5344CB8AC3E}">
        <p14:creationId xmlns:p14="http://schemas.microsoft.com/office/powerpoint/2010/main" val="2442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7A05-06E5-D742-B3FF-3061F73FF486}"/>
              </a:ext>
            </a:extLst>
          </p:cNvPr>
          <p:cNvSpPr>
            <a:spLocks noGrp="1"/>
          </p:cNvSpPr>
          <p:nvPr>
            <p:ph type="title"/>
          </p:nvPr>
        </p:nvSpPr>
        <p:spPr/>
        <p:txBody>
          <a:bodyPr/>
          <a:lstStyle/>
          <a:p>
            <a:r>
              <a:rPr lang="en-US" b="1" dirty="0"/>
              <a:t>Large Scale Topic Modeling - NIH</a:t>
            </a:r>
            <a:endParaRPr lang="en-US" dirty="0"/>
          </a:p>
        </p:txBody>
      </p:sp>
      <p:sp>
        <p:nvSpPr>
          <p:cNvPr id="3" name="Content Placeholder 2">
            <a:extLst>
              <a:ext uri="{FF2B5EF4-FFF2-40B4-BE49-F238E27FC236}">
                <a16:creationId xmlns:a16="http://schemas.microsoft.com/office/drawing/2014/main" id="{491A982A-63C5-FA4F-8EC5-26F42B75D151}"/>
              </a:ext>
            </a:extLst>
          </p:cNvPr>
          <p:cNvSpPr>
            <a:spLocks noGrp="1"/>
          </p:cNvSpPr>
          <p:nvPr>
            <p:ph idx="1"/>
          </p:nvPr>
        </p:nvSpPr>
        <p:spPr/>
        <p:txBody>
          <a:bodyPr/>
          <a:lstStyle/>
          <a:p>
            <a:r>
              <a:rPr lang="en-US" dirty="0"/>
              <a:t>Topic Tuning</a:t>
            </a:r>
          </a:p>
          <a:p>
            <a:pPr lvl="1"/>
            <a:r>
              <a:rPr lang="en-US" dirty="0"/>
              <a:t>Optimize input parameters to generate a individual topics that conveyed a single coherent topic</a:t>
            </a:r>
          </a:p>
          <a:p>
            <a:pPr lvl="2"/>
            <a:r>
              <a:rPr lang="en-US" dirty="0"/>
              <a:t>Number of topics – </a:t>
            </a:r>
            <a:r>
              <a:rPr lang="en-US" b="1" dirty="0"/>
              <a:t>T</a:t>
            </a:r>
          </a:p>
          <a:p>
            <a:pPr lvl="2"/>
            <a:r>
              <a:rPr lang="en-US" dirty="0"/>
              <a:t>Concentration of topics in a document – </a:t>
            </a:r>
            <a:r>
              <a:rPr lang="en-US" b="1" dirty="0"/>
              <a:t>alpha</a:t>
            </a:r>
          </a:p>
          <a:p>
            <a:pPr lvl="2"/>
            <a:r>
              <a:rPr lang="en-US" dirty="0"/>
              <a:t>Concentration of terms in a topic - </a:t>
            </a:r>
            <a:r>
              <a:rPr lang="en-US" b="1" dirty="0"/>
              <a:t>beta</a:t>
            </a:r>
          </a:p>
          <a:p>
            <a:pPr lvl="1"/>
            <a:r>
              <a:rPr lang="en-US" dirty="0"/>
              <a:t>Adjust topic </a:t>
            </a:r>
            <a:r>
              <a:rPr lang="en-US" b="1" i="1" dirty="0"/>
              <a:t>concept resolution </a:t>
            </a:r>
            <a:r>
              <a:rPr lang="en-US" dirty="0"/>
              <a:t>to maintain high confidence in the results</a:t>
            </a:r>
          </a:p>
          <a:p>
            <a:pPr lvl="2"/>
            <a:r>
              <a:rPr lang="en-US" dirty="0"/>
              <a:t>Too “few” topics generated topics with ”poor” multiple concepts</a:t>
            </a:r>
          </a:p>
          <a:p>
            <a:pPr lvl="2"/>
            <a:r>
              <a:rPr lang="en-US" dirty="0"/>
              <a:t>Too “many” topics generated numerous “poor” quality or “junk” topics</a:t>
            </a:r>
          </a:p>
          <a:p>
            <a:pPr lvl="1"/>
            <a:r>
              <a:rPr lang="en-US" dirty="0"/>
              <a:t>Eventually select 700 topics as producing an acceptable balance</a:t>
            </a:r>
          </a:p>
          <a:p>
            <a:pPr lvl="2"/>
            <a:r>
              <a:rPr lang="en-US" dirty="0"/>
              <a:t>Well resolved concepts with few topics of poor quality</a:t>
            </a:r>
          </a:p>
          <a:p>
            <a:pPr lvl="2"/>
            <a:r>
              <a:rPr lang="en-US" dirty="0"/>
              <a:t> alpha = 0.05L/T and beta = 0.1,  L = average document length</a:t>
            </a:r>
          </a:p>
        </p:txBody>
      </p:sp>
    </p:spTree>
    <p:extLst>
      <p:ext uri="{BB962C8B-B14F-4D97-AF65-F5344CB8AC3E}">
        <p14:creationId xmlns:p14="http://schemas.microsoft.com/office/powerpoint/2010/main" val="179367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CA92-206A-BF4E-9156-C4050914B2FD}"/>
              </a:ext>
            </a:extLst>
          </p:cNvPr>
          <p:cNvSpPr>
            <a:spLocks noGrp="1"/>
          </p:cNvSpPr>
          <p:nvPr>
            <p:ph type="title"/>
          </p:nvPr>
        </p:nvSpPr>
        <p:spPr/>
        <p:txBody>
          <a:bodyPr/>
          <a:lstStyle/>
          <a:p>
            <a:r>
              <a:rPr lang="en-US" dirty="0"/>
              <a:t>Topic Coherence and Perplexity</a:t>
            </a:r>
          </a:p>
        </p:txBody>
      </p:sp>
      <p:sp>
        <p:nvSpPr>
          <p:cNvPr id="3" name="Content Placeholder 2">
            <a:extLst>
              <a:ext uri="{FF2B5EF4-FFF2-40B4-BE49-F238E27FC236}">
                <a16:creationId xmlns:a16="http://schemas.microsoft.com/office/drawing/2014/main" id="{FABF4ABD-F173-1D47-B8C1-DB11D5F20F0E}"/>
              </a:ext>
            </a:extLst>
          </p:cNvPr>
          <p:cNvSpPr>
            <a:spLocks noGrp="1"/>
          </p:cNvSpPr>
          <p:nvPr>
            <p:ph idx="1"/>
          </p:nvPr>
        </p:nvSpPr>
        <p:spPr>
          <a:xfrm>
            <a:off x="838200" y="1690688"/>
            <a:ext cx="10515600" cy="4802187"/>
          </a:xfrm>
        </p:spPr>
        <p:txBody>
          <a:bodyPr/>
          <a:lstStyle/>
          <a:p>
            <a:r>
              <a:rPr lang="en-US" dirty="0"/>
              <a:t>Topic Coherence</a:t>
            </a:r>
          </a:p>
          <a:p>
            <a:pPr lvl="1"/>
            <a:r>
              <a:rPr lang="en-US" dirty="0"/>
              <a:t>A measure used to evaluate topic models</a:t>
            </a:r>
          </a:p>
          <a:p>
            <a:pPr lvl="1"/>
            <a:r>
              <a:rPr lang="en-US" dirty="0"/>
              <a:t>A good model will generate coherent topics, i.e., topics with high topic coherence scores</a:t>
            </a:r>
          </a:p>
          <a:p>
            <a:pPr lvl="1"/>
            <a:r>
              <a:rPr lang="en-US" dirty="0"/>
              <a:t>Good topics are topics that can be described by a short label, therefore this is what the topic coherence measure should capture</a:t>
            </a:r>
          </a:p>
          <a:p>
            <a:r>
              <a:rPr lang="en-US" dirty="0"/>
              <a:t>Perplexity</a:t>
            </a:r>
          </a:p>
          <a:p>
            <a:pPr lvl="1"/>
            <a:r>
              <a:rPr lang="en-US" dirty="0"/>
              <a:t>Is a statistical measure of how well a probability model predicts a sample</a:t>
            </a:r>
          </a:p>
          <a:p>
            <a:pPr lvl="1"/>
            <a:r>
              <a:rPr lang="en-US" dirty="0"/>
              <a:t>Statistic is somewhat meaningless on its own</a:t>
            </a:r>
          </a:p>
          <a:p>
            <a:pPr lvl="1"/>
            <a:r>
              <a:rPr lang="en-US" dirty="0"/>
              <a:t>The benefit of this statistic comes in comparing perplexity across different models with varying Ks</a:t>
            </a:r>
          </a:p>
          <a:p>
            <a:pPr lvl="1"/>
            <a:r>
              <a:rPr lang="en-US" dirty="0"/>
              <a:t>The model with the lowest perplexity is generally considered the “best”</a:t>
            </a:r>
          </a:p>
        </p:txBody>
      </p:sp>
    </p:spTree>
    <p:extLst>
      <p:ext uri="{BB962C8B-B14F-4D97-AF65-F5344CB8AC3E}">
        <p14:creationId xmlns:p14="http://schemas.microsoft.com/office/powerpoint/2010/main" val="2729525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B789-89E1-6D49-B142-158DA6BAF283}"/>
              </a:ext>
            </a:extLst>
          </p:cNvPr>
          <p:cNvSpPr>
            <a:spLocks noGrp="1"/>
          </p:cNvSpPr>
          <p:nvPr>
            <p:ph type="title"/>
          </p:nvPr>
        </p:nvSpPr>
        <p:spPr/>
        <p:txBody>
          <a:bodyPr/>
          <a:lstStyle/>
          <a:p>
            <a:r>
              <a:rPr lang="en-US" b="1" dirty="0"/>
              <a:t>Nonnegative Matrix Factorization (NNMF)*</a:t>
            </a:r>
          </a:p>
        </p:txBody>
      </p:sp>
      <p:sp>
        <p:nvSpPr>
          <p:cNvPr id="3" name="Content Placeholder 2">
            <a:extLst>
              <a:ext uri="{FF2B5EF4-FFF2-40B4-BE49-F238E27FC236}">
                <a16:creationId xmlns:a16="http://schemas.microsoft.com/office/drawing/2014/main" id="{10E79EE5-3667-914E-B732-9061368D75EA}"/>
              </a:ext>
            </a:extLst>
          </p:cNvPr>
          <p:cNvSpPr>
            <a:spLocks noGrp="1"/>
          </p:cNvSpPr>
          <p:nvPr>
            <p:ph idx="1"/>
          </p:nvPr>
        </p:nvSpPr>
        <p:spPr/>
        <p:txBody>
          <a:bodyPr/>
          <a:lstStyle/>
          <a:p>
            <a:r>
              <a:rPr lang="en-US" dirty="0"/>
              <a:t> In </a:t>
            </a:r>
            <a:r>
              <a:rPr lang="en-US" dirty="0">
                <a:hlinkClick r:id="rId3" tooltip="Linear algebra"/>
              </a:rPr>
              <a:t>linear algebra</a:t>
            </a:r>
            <a:r>
              <a:rPr lang="en-US" dirty="0"/>
              <a:t>, a </a:t>
            </a:r>
            <a:r>
              <a:rPr lang="en-US" b="1" dirty="0"/>
              <a:t>matrix decomposition</a:t>
            </a:r>
            <a:r>
              <a:rPr lang="en-US" dirty="0"/>
              <a:t> or </a:t>
            </a:r>
            <a:r>
              <a:rPr lang="en-US" b="1" dirty="0"/>
              <a:t>matrix factorization</a:t>
            </a:r>
            <a:r>
              <a:rPr lang="en-US" dirty="0"/>
              <a:t> is a </a:t>
            </a:r>
            <a:r>
              <a:rPr lang="en-US" dirty="0">
                <a:hlinkClick r:id="rId4" tooltip="Factorization"/>
              </a:rPr>
              <a:t>factorization</a:t>
            </a:r>
            <a:r>
              <a:rPr lang="en-US" dirty="0"/>
              <a:t> of a </a:t>
            </a:r>
            <a:r>
              <a:rPr lang="en-US" dirty="0">
                <a:hlinkClick r:id="rId5" tooltip="Matrix (mathematics)"/>
              </a:rPr>
              <a:t>matrix</a:t>
            </a:r>
            <a:r>
              <a:rPr lang="en-US" dirty="0"/>
              <a:t> into a product of matrices</a:t>
            </a:r>
          </a:p>
        </p:txBody>
      </p:sp>
      <p:sp>
        <p:nvSpPr>
          <p:cNvPr id="4" name="TextBox 3">
            <a:extLst>
              <a:ext uri="{FF2B5EF4-FFF2-40B4-BE49-F238E27FC236}">
                <a16:creationId xmlns:a16="http://schemas.microsoft.com/office/drawing/2014/main" id="{7D7876D6-0B67-CB4B-A30F-ACEE81A4BD3D}"/>
              </a:ext>
            </a:extLst>
          </p:cNvPr>
          <p:cNvSpPr txBox="1"/>
          <p:nvPr/>
        </p:nvSpPr>
        <p:spPr>
          <a:xfrm>
            <a:off x="231355" y="5876881"/>
            <a:ext cx="11457542" cy="923330"/>
          </a:xfrm>
          <a:prstGeom prst="rect">
            <a:avLst/>
          </a:prstGeom>
          <a:noFill/>
        </p:spPr>
        <p:txBody>
          <a:bodyPr wrap="square" rtlCol="0">
            <a:spAutoFit/>
          </a:bodyPr>
          <a:lstStyle/>
          <a:p>
            <a:r>
              <a:rPr lang="en-US" dirty="0"/>
              <a:t>*https://</a:t>
            </a:r>
            <a:r>
              <a:rPr lang="en-US" dirty="0" err="1"/>
              <a:t>singsoftnext.com</a:t>
            </a:r>
            <a:r>
              <a:rPr lang="en-US" dirty="0"/>
              <a:t>/introduction-to-nonnegative-matrix-factorization/</a:t>
            </a:r>
          </a:p>
          <a:p>
            <a:r>
              <a:rPr lang="en-US" dirty="0"/>
              <a:t>*https://</a:t>
            </a:r>
            <a:r>
              <a:rPr lang="en-US" dirty="0" err="1"/>
              <a:t>arxiv.org</a:t>
            </a:r>
            <a:r>
              <a:rPr lang="en-US" dirty="0"/>
              <a:t>/abs/1703.00663</a:t>
            </a:r>
          </a:p>
          <a:p>
            <a:r>
              <a:rPr lang="en-US" dirty="0"/>
              <a:t>*https://</a:t>
            </a:r>
            <a:r>
              <a:rPr lang="en-US" dirty="0" err="1"/>
              <a:t>www.youtube.com</a:t>
            </a:r>
            <a:r>
              <a:rPr lang="en-US" dirty="0"/>
              <a:t>/</a:t>
            </a:r>
            <a:r>
              <a:rPr lang="en-US" dirty="0" err="1"/>
              <a:t>watch?v</a:t>
            </a:r>
            <a:r>
              <a:rPr lang="en-US" dirty="0"/>
              <a:t>=kSfwY68gQ9I&amp;feature=</a:t>
            </a:r>
            <a:r>
              <a:rPr lang="en-US" dirty="0" err="1"/>
              <a:t>youtu.be&amp;list</a:t>
            </a:r>
            <a:r>
              <a:rPr lang="en-US" dirty="0"/>
              <a:t>=PLtelmYjrNBARmdTzrqUGQcoGCHdg5l8MO</a:t>
            </a:r>
          </a:p>
        </p:txBody>
      </p:sp>
      <p:pic>
        <p:nvPicPr>
          <p:cNvPr id="6" name="Picture 5">
            <a:extLst>
              <a:ext uri="{FF2B5EF4-FFF2-40B4-BE49-F238E27FC236}">
                <a16:creationId xmlns:a16="http://schemas.microsoft.com/office/drawing/2014/main" id="{2CF5F750-5D51-9142-B974-A71D38408B85}"/>
              </a:ext>
            </a:extLst>
          </p:cNvPr>
          <p:cNvPicPr>
            <a:picLocks noChangeAspect="1"/>
          </p:cNvPicPr>
          <p:nvPr/>
        </p:nvPicPr>
        <p:blipFill>
          <a:blip r:embed="rId6"/>
          <a:stretch>
            <a:fillRect/>
          </a:stretch>
        </p:blipFill>
        <p:spPr>
          <a:xfrm>
            <a:off x="1776355" y="2651589"/>
            <a:ext cx="8639290" cy="3202208"/>
          </a:xfrm>
          <a:prstGeom prst="rect">
            <a:avLst/>
          </a:prstGeom>
        </p:spPr>
      </p:pic>
      <p:sp>
        <p:nvSpPr>
          <p:cNvPr id="7" name="TextBox 6">
            <a:extLst>
              <a:ext uri="{FF2B5EF4-FFF2-40B4-BE49-F238E27FC236}">
                <a16:creationId xmlns:a16="http://schemas.microsoft.com/office/drawing/2014/main" id="{F637A9CB-6F65-8740-BA0B-0D1A54F42C5E}"/>
              </a:ext>
            </a:extLst>
          </p:cNvPr>
          <p:cNvSpPr txBox="1"/>
          <p:nvPr/>
        </p:nvSpPr>
        <p:spPr>
          <a:xfrm>
            <a:off x="6455885" y="5564807"/>
            <a:ext cx="2551323" cy="369332"/>
          </a:xfrm>
          <a:prstGeom prst="rect">
            <a:avLst/>
          </a:prstGeom>
          <a:noFill/>
        </p:spPr>
        <p:txBody>
          <a:bodyPr wrap="square" rtlCol="0">
            <a:spAutoFit/>
          </a:bodyPr>
          <a:lstStyle/>
          <a:p>
            <a:r>
              <a:rPr lang="en-US" dirty="0"/>
              <a:t>(i.e., columns sum to 1)</a:t>
            </a:r>
          </a:p>
        </p:txBody>
      </p:sp>
    </p:spTree>
    <p:extLst>
      <p:ext uri="{BB962C8B-B14F-4D97-AF65-F5344CB8AC3E}">
        <p14:creationId xmlns:p14="http://schemas.microsoft.com/office/powerpoint/2010/main" val="45106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1665-DC04-6246-A1CB-AC98B66C1B91}"/>
              </a:ext>
            </a:extLst>
          </p:cNvPr>
          <p:cNvSpPr>
            <a:spLocks noGrp="1"/>
          </p:cNvSpPr>
          <p:nvPr>
            <p:ph type="title"/>
          </p:nvPr>
        </p:nvSpPr>
        <p:spPr/>
        <p:txBody>
          <a:bodyPr/>
          <a:lstStyle/>
          <a:p>
            <a:r>
              <a:rPr lang="en-US" b="1" dirty="0"/>
              <a:t>Nonnegative Matrix Factorization (NNMF)</a:t>
            </a:r>
            <a:endParaRPr lang="en-US" dirty="0"/>
          </a:p>
        </p:txBody>
      </p:sp>
      <p:pic>
        <p:nvPicPr>
          <p:cNvPr id="5" name="Picture 4">
            <a:extLst>
              <a:ext uri="{FF2B5EF4-FFF2-40B4-BE49-F238E27FC236}">
                <a16:creationId xmlns:a16="http://schemas.microsoft.com/office/drawing/2014/main" id="{D99010E4-0000-CA43-A68A-8D9085A71255}"/>
              </a:ext>
            </a:extLst>
          </p:cNvPr>
          <p:cNvPicPr>
            <a:picLocks noChangeAspect="1"/>
          </p:cNvPicPr>
          <p:nvPr/>
        </p:nvPicPr>
        <p:blipFill>
          <a:blip r:embed="rId3"/>
          <a:stretch>
            <a:fillRect/>
          </a:stretch>
        </p:blipFill>
        <p:spPr>
          <a:xfrm>
            <a:off x="1588035" y="1758950"/>
            <a:ext cx="9258300" cy="3340100"/>
          </a:xfrm>
          <a:prstGeom prst="rect">
            <a:avLst/>
          </a:prstGeom>
        </p:spPr>
      </p:pic>
      <p:sp>
        <p:nvSpPr>
          <p:cNvPr id="6" name="TextBox 5">
            <a:extLst>
              <a:ext uri="{FF2B5EF4-FFF2-40B4-BE49-F238E27FC236}">
                <a16:creationId xmlns:a16="http://schemas.microsoft.com/office/drawing/2014/main" id="{3F1C19BF-AB63-A54C-99FB-34D6D0A275CB}"/>
              </a:ext>
            </a:extLst>
          </p:cNvPr>
          <p:cNvSpPr txBox="1"/>
          <p:nvPr/>
        </p:nvSpPr>
        <p:spPr>
          <a:xfrm>
            <a:off x="1204510" y="5167312"/>
            <a:ext cx="10025349" cy="369332"/>
          </a:xfrm>
          <a:prstGeom prst="rect">
            <a:avLst/>
          </a:prstGeom>
          <a:noFill/>
        </p:spPr>
        <p:txBody>
          <a:bodyPr wrap="square" rtlCol="0">
            <a:spAutoFit/>
          </a:bodyPr>
          <a:lstStyle/>
          <a:p>
            <a:r>
              <a:rPr lang="en-US" dirty="0"/>
              <a:t>The idea is that documents are linear combinations of topics and topics are linear combinations of words.</a:t>
            </a:r>
          </a:p>
        </p:txBody>
      </p:sp>
      <p:sp>
        <p:nvSpPr>
          <p:cNvPr id="7" name="TextBox 6">
            <a:extLst>
              <a:ext uri="{FF2B5EF4-FFF2-40B4-BE49-F238E27FC236}">
                <a16:creationId xmlns:a16="http://schemas.microsoft.com/office/drawing/2014/main" id="{49557325-E108-F340-A2E3-2FAB6DBA723E}"/>
              </a:ext>
            </a:extLst>
          </p:cNvPr>
          <p:cNvSpPr txBox="1"/>
          <p:nvPr/>
        </p:nvSpPr>
        <p:spPr>
          <a:xfrm>
            <a:off x="1204510" y="5604906"/>
            <a:ext cx="10025349" cy="646331"/>
          </a:xfrm>
          <a:prstGeom prst="rect">
            <a:avLst/>
          </a:prstGeom>
          <a:noFill/>
        </p:spPr>
        <p:txBody>
          <a:bodyPr wrap="square" rtlCol="0">
            <a:spAutoFit/>
          </a:bodyPr>
          <a:lstStyle/>
          <a:p>
            <a:r>
              <a:rPr lang="en-US" dirty="0"/>
              <a:t>We are looking for an 𝑚×r matrix 𝐴 and an 𝑟×𝑛 matrix 𝑊 for which 𝑀=𝐴𝑊. 𝐴 captures the distribution of </a:t>
            </a:r>
            <a:r>
              <a:rPr lang="en-US" b="1" dirty="0"/>
              <a:t>words over topics</a:t>
            </a:r>
            <a:r>
              <a:rPr lang="en-US" dirty="0"/>
              <a:t>. 𝑊 captures the representation of </a:t>
            </a:r>
            <a:r>
              <a:rPr lang="en-US" b="1" dirty="0"/>
              <a:t>documents by topics</a:t>
            </a:r>
            <a:r>
              <a:rPr lang="en-US" dirty="0"/>
              <a:t>.</a:t>
            </a:r>
          </a:p>
        </p:txBody>
      </p:sp>
    </p:spTree>
    <p:extLst>
      <p:ext uri="{BB962C8B-B14F-4D97-AF65-F5344CB8AC3E}">
        <p14:creationId xmlns:p14="http://schemas.microsoft.com/office/powerpoint/2010/main" val="875888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E3E4-ADBC-F145-AC6E-949BE92E7EFD}"/>
              </a:ext>
            </a:extLst>
          </p:cNvPr>
          <p:cNvSpPr>
            <a:spLocks noGrp="1"/>
          </p:cNvSpPr>
          <p:nvPr>
            <p:ph type="title"/>
          </p:nvPr>
        </p:nvSpPr>
        <p:spPr/>
        <p:txBody>
          <a:bodyPr/>
          <a:lstStyle/>
          <a:p>
            <a:r>
              <a:rPr lang="en-US" b="1" dirty="0"/>
              <a:t>Modeling Applications of NNMF</a:t>
            </a:r>
          </a:p>
        </p:txBody>
      </p:sp>
      <p:sp>
        <p:nvSpPr>
          <p:cNvPr id="4" name="TextBox 3">
            <a:extLst>
              <a:ext uri="{FF2B5EF4-FFF2-40B4-BE49-F238E27FC236}">
                <a16:creationId xmlns:a16="http://schemas.microsoft.com/office/drawing/2014/main" id="{E1E5ABEA-F020-784D-8742-8FFFAC8E2367}"/>
              </a:ext>
            </a:extLst>
          </p:cNvPr>
          <p:cNvSpPr txBox="1"/>
          <p:nvPr/>
        </p:nvSpPr>
        <p:spPr>
          <a:xfrm>
            <a:off x="1266940" y="6269672"/>
            <a:ext cx="7304183" cy="369332"/>
          </a:xfrm>
          <a:prstGeom prst="rect">
            <a:avLst/>
          </a:prstGeom>
          <a:noFill/>
        </p:spPr>
        <p:txBody>
          <a:bodyPr wrap="square" rtlCol="0">
            <a:spAutoFit/>
          </a:bodyPr>
          <a:lstStyle/>
          <a:p>
            <a:r>
              <a:rPr lang="en-US" dirty="0"/>
              <a:t>https://</a:t>
            </a:r>
            <a:r>
              <a:rPr lang="en-US" dirty="0" err="1"/>
              <a:t>blog.echen.me</a:t>
            </a:r>
            <a:r>
              <a:rPr lang="en-US" dirty="0"/>
              <a:t>/2011/10/24/winning-the-</a:t>
            </a:r>
            <a:r>
              <a:rPr lang="en-US" dirty="0" err="1"/>
              <a:t>netflix</a:t>
            </a:r>
            <a:r>
              <a:rPr lang="en-US" dirty="0"/>
              <a:t>-prize-a-summary/</a:t>
            </a:r>
          </a:p>
        </p:txBody>
      </p:sp>
      <p:pic>
        <p:nvPicPr>
          <p:cNvPr id="8" name="Picture 7">
            <a:extLst>
              <a:ext uri="{FF2B5EF4-FFF2-40B4-BE49-F238E27FC236}">
                <a16:creationId xmlns:a16="http://schemas.microsoft.com/office/drawing/2014/main" id="{193428AE-D392-644E-8F80-3984F91E7401}"/>
              </a:ext>
            </a:extLst>
          </p:cNvPr>
          <p:cNvPicPr>
            <a:picLocks noChangeAspect="1"/>
          </p:cNvPicPr>
          <p:nvPr/>
        </p:nvPicPr>
        <p:blipFill>
          <a:blip r:embed="rId3"/>
          <a:stretch>
            <a:fillRect/>
          </a:stretch>
        </p:blipFill>
        <p:spPr>
          <a:xfrm>
            <a:off x="2935898" y="1698844"/>
            <a:ext cx="6320203" cy="3460311"/>
          </a:xfrm>
          <a:prstGeom prst="rect">
            <a:avLst/>
          </a:prstGeom>
        </p:spPr>
      </p:pic>
      <p:sp>
        <p:nvSpPr>
          <p:cNvPr id="9" name="TextBox 8">
            <a:extLst>
              <a:ext uri="{FF2B5EF4-FFF2-40B4-BE49-F238E27FC236}">
                <a16:creationId xmlns:a16="http://schemas.microsoft.com/office/drawing/2014/main" id="{6E2CF663-3263-4D4A-8B35-A8AC9E387930}"/>
              </a:ext>
            </a:extLst>
          </p:cNvPr>
          <p:cNvSpPr txBox="1"/>
          <p:nvPr/>
        </p:nvSpPr>
        <p:spPr>
          <a:xfrm>
            <a:off x="629894" y="3105833"/>
            <a:ext cx="2223475" cy="646331"/>
          </a:xfrm>
          <a:prstGeom prst="rect">
            <a:avLst/>
          </a:prstGeom>
          <a:noFill/>
        </p:spPr>
        <p:txBody>
          <a:bodyPr wrap="square" rtlCol="0">
            <a:spAutoFit/>
          </a:bodyPr>
          <a:lstStyle/>
          <a:p>
            <a:r>
              <a:rPr lang="en-US" b="1" dirty="0"/>
              <a:t>Item Recommendation*</a:t>
            </a:r>
          </a:p>
        </p:txBody>
      </p:sp>
      <p:sp>
        <p:nvSpPr>
          <p:cNvPr id="10" name="TextBox 9">
            <a:extLst>
              <a:ext uri="{FF2B5EF4-FFF2-40B4-BE49-F238E27FC236}">
                <a16:creationId xmlns:a16="http://schemas.microsoft.com/office/drawing/2014/main" id="{F9C8D2A5-C8D2-0D40-8D0B-ECF5DB5E02F3}"/>
              </a:ext>
            </a:extLst>
          </p:cNvPr>
          <p:cNvSpPr txBox="1"/>
          <p:nvPr/>
        </p:nvSpPr>
        <p:spPr>
          <a:xfrm>
            <a:off x="1123720" y="5927345"/>
            <a:ext cx="10598227" cy="369332"/>
          </a:xfrm>
          <a:prstGeom prst="rect">
            <a:avLst/>
          </a:prstGeom>
          <a:noFill/>
        </p:spPr>
        <p:txBody>
          <a:bodyPr wrap="square" rtlCol="0">
            <a:spAutoFit/>
          </a:bodyPr>
          <a:lstStyle/>
          <a:p>
            <a:r>
              <a:rPr lang="en-US" dirty="0"/>
              <a:t>*https://</a:t>
            </a:r>
            <a:r>
              <a:rPr lang="en-US" dirty="0" err="1"/>
              <a:t>medium.com</a:t>
            </a:r>
            <a:r>
              <a:rPr lang="en-US" dirty="0"/>
              <a:t>/</a:t>
            </a:r>
            <a:r>
              <a:rPr lang="en-US" dirty="0" err="1"/>
              <a:t>logicai</a:t>
            </a:r>
            <a:r>
              <a:rPr lang="en-US" dirty="0"/>
              <a:t>/non-negative-matrix-factorization-for-recommendation-systems-985ca8d5c16c</a:t>
            </a:r>
          </a:p>
        </p:txBody>
      </p:sp>
    </p:spTree>
    <p:extLst>
      <p:ext uri="{BB962C8B-B14F-4D97-AF65-F5344CB8AC3E}">
        <p14:creationId xmlns:p14="http://schemas.microsoft.com/office/powerpoint/2010/main" val="789670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93AD-564E-304C-A94E-6515E785F9F9}"/>
              </a:ext>
            </a:extLst>
          </p:cNvPr>
          <p:cNvSpPr>
            <a:spLocks noGrp="1"/>
          </p:cNvSpPr>
          <p:nvPr>
            <p:ph type="title"/>
          </p:nvPr>
        </p:nvSpPr>
        <p:spPr/>
        <p:txBody>
          <a:bodyPr/>
          <a:lstStyle/>
          <a:p>
            <a:r>
              <a:rPr lang="en-US" b="1" dirty="0"/>
              <a:t>Modeling Applications of NNMF</a:t>
            </a:r>
            <a:endParaRPr lang="en-US" dirty="0"/>
          </a:p>
        </p:txBody>
      </p:sp>
      <p:pic>
        <p:nvPicPr>
          <p:cNvPr id="5" name="Picture 4">
            <a:extLst>
              <a:ext uri="{FF2B5EF4-FFF2-40B4-BE49-F238E27FC236}">
                <a16:creationId xmlns:a16="http://schemas.microsoft.com/office/drawing/2014/main" id="{0B8EA761-EACD-D843-86DE-2B360E573FE4}"/>
              </a:ext>
            </a:extLst>
          </p:cNvPr>
          <p:cNvPicPr>
            <a:picLocks noChangeAspect="1"/>
          </p:cNvPicPr>
          <p:nvPr/>
        </p:nvPicPr>
        <p:blipFill>
          <a:blip r:embed="rId3"/>
          <a:stretch>
            <a:fillRect/>
          </a:stretch>
        </p:blipFill>
        <p:spPr>
          <a:xfrm>
            <a:off x="7312905" y="1926860"/>
            <a:ext cx="4040895" cy="1107095"/>
          </a:xfrm>
          <a:prstGeom prst="rect">
            <a:avLst/>
          </a:prstGeom>
        </p:spPr>
      </p:pic>
      <p:pic>
        <p:nvPicPr>
          <p:cNvPr id="7" name="Picture 6">
            <a:extLst>
              <a:ext uri="{FF2B5EF4-FFF2-40B4-BE49-F238E27FC236}">
                <a16:creationId xmlns:a16="http://schemas.microsoft.com/office/drawing/2014/main" id="{7D2311FF-3D47-724C-B4AC-953973CD7075}"/>
              </a:ext>
            </a:extLst>
          </p:cNvPr>
          <p:cNvPicPr>
            <a:picLocks noChangeAspect="1"/>
          </p:cNvPicPr>
          <p:nvPr/>
        </p:nvPicPr>
        <p:blipFill>
          <a:blip r:embed="rId4"/>
          <a:stretch>
            <a:fillRect/>
          </a:stretch>
        </p:blipFill>
        <p:spPr>
          <a:xfrm>
            <a:off x="529727" y="1814722"/>
            <a:ext cx="5096254" cy="2691790"/>
          </a:xfrm>
          <a:prstGeom prst="rect">
            <a:avLst/>
          </a:prstGeom>
        </p:spPr>
      </p:pic>
      <p:pic>
        <p:nvPicPr>
          <p:cNvPr id="9" name="Picture 8">
            <a:extLst>
              <a:ext uri="{FF2B5EF4-FFF2-40B4-BE49-F238E27FC236}">
                <a16:creationId xmlns:a16="http://schemas.microsoft.com/office/drawing/2014/main" id="{4C12074B-C08C-264E-8D1D-3020C25FCABD}"/>
              </a:ext>
            </a:extLst>
          </p:cNvPr>
          <p:cNvPicPr>
            <a:picLocks noChangeAspect="1"/>
          </p:cNvPicPr>
          <p:nvPr/>
        </p:nvPicPr>
        <p:blipFill>
          <a:blip r:embed="rId5"/>
          <a:stretch>
            <a:fillRect/>
          </a:stretch>
        </p:blipFill>
        <p:spPr>
          <a:xfrm>
            <a:off x="529727" y="4630546"/>
            <a:ext cx="5096253" cy="1595796"/>
          </a:xfrm>
          <a:prstGeom prst="rect">
            <a:avLst/>
          </a:prstGeom>
        </p:spPr>
      </p:pic>
      <p:sp>
        <p:nvSpPr>
          <p:cNvPr id="10" name="TextBox 9">
            <a:extLst>
              <a:ext uri="{FF2B5EF4-FFF2-40B4-BE49-F238E27FC236}">
                <a16:creationId xmlns:a16="http://schemas.microsoft.com/office/drawing/2014/main" id="{355ABFC4-454D-A745-9316-F7A6BE66C2D6}"/>
              </a:ext>
            </a:extLst>
          </p:cNvPr>
          <p:cNvSpPr txBox="1"/>
          <p:nvPr/>
        </p:nvSpPr>
        <p:spPr>
          <a:xfrm>
            <a:off x="3260993" y="4276142"/>
            <a:ext cx="374573" cy="584775"/>
          </a:xfrm>
          <a:prstGeom prst="rect">
            <a:avLst/>
          </a:prstGeom>
          <a:noFill/>
        </p:spPr>
        <p:txBody>
          <a:bodyPr wrap="square" rtlCol="0">
            <a:spAutoFit/>
          </a:bodyPr>
          <a:lstStyle/>
          <a:p>
            <a:pPr algn="ctr"/>
            <a:r>
              <a:rPr lang="en-US" sz="3200" b="1" dirty="0"/>
              <a:t>X</a:t>
            </a:r>
          </a:p>
        </p:txBody>
      </p:sp>
      <p:grpSp>
        <p:nvGrpSpPr>
          <p:cNvPr id="13" name="Group 12">
            <a:extLst>
              <a:ext uri="{FF2B5EF4-FFF2-40B4-BE49-F238E27FC236}">
                <a16:creationId xmlns:a16="http://schemas.microsoft.com/office/drawing/2014/main" id="{2A8CBD4F-88C8-6A4D-8C3B-6CE4A1F8EFD3}"/>
              </a:ext>
            </a:extLst>
          </p:cNvPr>
          <p:cNvGrpSpPr/>
          <p:nvPr/>
        </p:nvGrpSpPr>
        <p:grpSpPr>
          <a:xfrm>
            <a:off x="6059252" y="4108040"/>
            <a:ext cx="374623" cy="731456"/>
            <a:chOff x="6213513" y="3918266"/>
            <a:chExt cx="374623" cy="731456"/>
          </a:xfrm>
        </p:grpSpPr>
        <p:sp>
          <p:nvSpPr>
            <p:cNvPr id="11" name="TextBox 10">
              <a:extLst>
                <a:ext uri="{FF2B5EF4-FFF2-40B4-BE49-F238E27FC236}">
                  <a16:creationId xmlns:a16="http://schemas.microsoft.com/office/drawing/2014/main" id="{06412706-1681-1644-ADB1-EC4BCA2EE639}"/>
                </a:ext>
              </a:extLst>
            </p:cNvPr>
            <p:cNvSpPr txBox="1"/>
            <p:nvPr/>
          </p:nvSpPr>
          <p:spPr>
            <a:xfrm>
              <a:off x="6213513" y="3918266"/>
              <a:ext cx="374573" cy="584775"/>
            </a:xfrm>
            <a:prstGeom prst="rect">
              <a:avLst/>
            </a:prstGeom>
            <a:noFill/>
          </p:spPr>
          <p:txBody>
            <a:bodyPr wrap="square" rtlCol="0">
              <a:spAutoFit/>
            </a:bodyPr>
            <a:lstStyle/>
            <a:p>
              <a:pPr algn="ctr"/>
              <a:r>
                <a:rPr lang="en-US" sz="3200" b="1" dirty="0"/>
                <a:t>~</a:t>
              </a:r>
            </a:p>
          </p:txBody>
        </p:sp>
        <p:sp>
          <p:nvSpPr>
            <p:cNvPr id="12" name="TextBox 11">
              <a:extLst>
                <a:ext uri="{FF2B5EF4-FFF2-40B4-BE49-F238E27FC236}">
                  <a16:creationId xmlns:a16="http://schemas.microsoft.com/office/drawing/2014/main" id="{BDDC30E9-7D9D-924E-9230-3AFD0400DFEC}"/>
                </a:ext>
              </a:extLst>
            </p:cNvPr>
            <p:cNvSpPr txBox="1"/>
            <p:nvPr/>
          </p:nvSpPr>
          <p:spPr>
            <a:xfrm>
              <a:off x="6213563" y="4064947"/>
              <a:ext cx="374573" cy="584775"/>
            </a:xfrm>
            <a:prstGeom prst="rect">
              <a:avLst/>
            </a:prstGeom>
            <a:noFill/>
          </p:spPr>
          <p:txBody>
            <a:bodyPr wrap="square" rtlCol="0">
              <a:spAutoFit/>
            </a:bodyPr>
            <a:lstStyle/>
            <a:p>
              <a:pPr algn="ctr"/>
              <a:r>
                <a:rPr lang="en-US" sz="3200" b="1" dirty="0"/>
                <a:t>~</a:t>
              </a:r>
            </a:p>
          </p:txBody>
        </p:sp>
      </p:grpSp>
      <p:pic>
        <p:nvPicPr>
          <p:cNvPr id="15" name="Picture 14">
            <a:extLst>
              <a:ext uri="{FF2B5EF4-FFF2-40B4-BE49-F238E27FC236}">
                <a16:creationId xmlns:a16="http://schemas.microsoft.com/office/drawing/2014/main" id="{C46D8EE0-5754-2449-B207-1FB120EF6567}"/>
              </a:ext>
            </a:extLst>
          </p:cNvPr>
          <p:cNvPicPr>
            <a:picLocks noChangeAspect="1"/>
          </p:cNvPicPr>
          <p:nvPr/>
        </p:nvPicPr>
        <p:blipFill>
          <a:blip r:embed="rId6"/>
          <a:stretch>
            <a:fillRect/>
          </a:stretch>
        </p:blipFill>
        <p:spPr>
          <a:xfrm>
            <a:off x="6698231" y="3270127"/>
            <a:ext cx="4851400" cy="2260600"/>
          </a:xfrm>
          <a:prstGeom prst="rect">
            <a:avLst/>
          </a:prstGeom>
        </p:spPr>
      </p:pic>
      <p:sp>
        <p:nvSpPr>
          <p:cNvPr id="17" name="TextBox 16">
            <a:extLst>
              <a:ext uri="{FF2B5EF4-FFF2-40B4-BE49-F238E27FC236}">
                <a16:creationId xmlns:a16="http://schemas.microsoft.com/office/drawing/2014/main" id="{FFEE0E00-6FF1-D04A-AD93-74C16E745C55}"/>
              </a:ext>
            </a:extLst>
          </p:cNvPr>
          <p:cNvSpPr txBox="1"/>
          <p:nvPr/>
        </p:nvSpPr>
        <p:spPr>
          <a:xfrm>
            <a:off x="10355831" y="1814722"/>
            <a:ext cx="539852" cy="369332"/>
          </a:xfrm>
          <a:prstGeom prst="rect">
            <a:avLst/>
          </a:prstGeom>
          <a:solidFill>
            <a:schemeClr val="bg1"/>
          </a:solidFill>
        </p:spPr>
        <p:txBody>
          <a:bodyPr wrap="square" rtlCol="0">
            <a:spAutoFit/>
          </a:bodyPr>
          <a:lstStyle/>
          <a:p>
            <a:pPr algn="ctr"/>
            <a:r>
              <a:rPr lang="en-US" dirty="0"/>
              <a:t>M</a:t>
            </a:r>
          </a:p>
        </p:txBody>
      </p:sp>
      <p:sp>
        <p:nvSpPr>
          <p:cNvPr id="18" name="TextBox 17">
            <a:extLst>
              <a:ext uri="{FF2B5EF4-FFF2-40B4-BE49-F238E27FC236}">
                <a16:creationId xmlns:a16="http://schemas.microsoft.com/office/drawing/2014/main" id="{8EAF0B23-CA0A-C748-ABE4-B6C79A7762CD}"/>
              </a:ext>
            </a:extLst>
          </p:cNvPr>
          <p:cNvSpPr txBox="1"/>
          <p:nvPr/>
        </p:nvSpPr>
        <p:spPr>
          <a:xfrm>
            <a:off x="8762414" y="1999388"/>
            <a:ext cx="539852" cy="369332"/>
          </a:xfrm>
          <a:prstGeom prst="rect">
            <a:avLst/>
          </a:prstGeom>
          <a:solidFill>
            <a:schemeClr val="bg1"/>
          </a:solidFill>
        </p:spPr>
        <p:txBody>
          <a:bodyPr wrap="square" rtlCol="0">
            <a:spAutoFit/>
          </a:bodyPr>
          <a:lstStyle/>
          <a:p>
            <a:pPr algn="ctr"/>
            <a:r>
              <a:rPr lang="en-US" dirty="0"/>
              <a:t>W</a:t>
            </a:r>
          </a:p>
        </p:txBody>
      </p:sp>
      <p:sp>
        <p:nvSpPr>
          <p:cNvPr id="19" name="TextBox 18">
            <a:extLst>
              <a:ext uri="{FF2B5EF4-FFF2-40B4-BE49-F238E27FC236}">
                <a16:creationId xmlns:a16="http://schemas.microsoft.com/office/drawing/2014/main" id="{8163E780-49D3-AE4A-AEFD-F7A4EF3FDA8B}"/>
              </a:ext>
            </a:extLst>
          </p:cNvPr>
          <p:cNvSpPr txBox="1"/>
          <p:nvPr/>
        </p:nvSpPr>
        <p:spPr>
          <a:xfrm>
            <a:off x="7497808" y="1839470"/>
            <a:ext cx="539852" cy="369332"/>
          </a:xfrm>
          <a:prstGeom prst="rect">
            <a:avLst/>
          </a:prstGeom>
          <a:solidFill>
            <a:schemeClr val="bg1"/>
          </a:solidFill>
        </p:spPr>
        <p:txBody>
          <a:bodyPr wrap="square" rtlCol="0">
            <a:spAutoFit/>
          </a:bodyPr>
          <a:lstStyle/>
          <a:p>
            <a:pPr algn="ctr"/>
            <a:r>
              <a:rPr lang="en-US" dirty="0"/>
              <a:t>A</a:t>
            </a:r>
          </a:p>
        </p:txBody>
      </p:sp>
      <p:sp>
        <p:nvSpPr>
          <p:cNvPr id="21" name="TextBox 20">
            <a:extLst>
              <a:ext uri="{FF2B5EF4-FFF2-40B4-BE49-F238E27FC236}">
                <a16:creationId xmlns:a16="http://schemas.microsoft.com/office/drawing/2014/main" id="{96229E0F-5484-244C-831D-0402298DFEBB}"/>
              </a:ext>
            </a:extLst>
          </p:cNvPr>
          <p:cNvSpPr txBox="1"/>
          <p:nvPr/>
        </p:nvSpPr>
        <p:spPr>
          <a:xfrm>
            <a:off x="1026391" y="1690569"/>
            <a:ext cx="539852" cy="523220"/>
          </a:xfrm>
          <a:prstGeom prst="rect">
            <a:avLst/>
          </a:prstGeom>
          <a:solidFill>
            <a:schemeClr val="bg1"/>
          </a:solidFill>
        </p:spPr>
        <p:txBody>
          <a:bodyPr wrap="square" rtlCol="0">
            <a:spAutoFit/>
          </a:bodyPr>
          <a:lstStyle/>
          <a:p>
            <a:pPr algn="ctr"/>
            <a:r>
              <a:rPr lang="en-US" sz="2800" b="1" dirty="0"/>
              <a:t>W</a:t>
            </a:r>
          </a:p>
        </p:txBody>
      </p:sp>
      <p:sp>
        <p:nvSpPr>
          <p:cNvPr id="22" name="TextBox 21">
            <a:extLst>
              <a:ext uri="{FF2B5EF4-FFF2-40B4-BE49-F238E27FC236}">
                <a16:creationId xmlns:a16="http://schemas.microsoft.com/office/drawing/2014/main" id="{980EEE41-588C-2D49-AACE-AD07A72DF802}"/>
              </a:ext>
            </a:extLst>
          </p:cNvPr>
          <p:cNvSpPr txBox="1"/>
          <p:nvPr/>
        </p:nvSpPr>
        <p:spPr>
          <a:xfrm>
            <a:off x="1026391" y="4495148"/>
            <a:ext cx="539852" cy="523220"/>
          </a:xfrm>
          <a:prstGeom prst="rect">
            <a:avLst/>
          </a:prstGeom>
          <a:solidFill>
            <a:schemeClr val="bg1"/>
          </a:solidFill>
        </p:spPr>
        <p:txBody>
          <a:bodyPr wrap="square" rtlCol="0">
            <a:spAutoFit/>
          </a:bodyPr>
          <a:lstStyle/>
          <a:p>
            <a:pPr algn="ctr"/>
            <a:r>
              <a:rPr lang="en-US" sz="2800" b="1" dirty="0"/>
              <a:t>A</a:t>
            </a:r>
          </a:p>
        </p:txBody>
      </p:sp>
    </p:spTree>
    <p:extLst>
      <p:ext uri="{BB962C8B-B14F-4D97-AF65-F5344CB8AC3E}">
        <p14:creationId xmlns:p14="http://schemas.microsoft.com/office/powerpoint/2010/main" val="595418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BDB9-0A4A-2D44-9358-E9DE08919AA4}"/>
              </a:ext>
            </a:extLst>
          </p:cNvPr>
          <p:cNvSpPr>
            <a:spLocks noGrp="1"/>
          </p:cNvSpPr>
          <p:nvPr>
            <p:ph type="title"/>
          </p:nvPr>
        </p:nvSpPr>
        <p:spPr/>
        <p:txBody>
          <a:bodyPr/>
          <a:lstStyle/>
          <a:p>
            <a:r>
              <a:rPr lang="en-US" dirty="0"/>
              <a:t>Gaussian Mixture Model</a:t>
            </a:r>
          </a:p>
        </p:txBody>
      </p:sp>
      <p:pic>
        <p:nvPicPr>
          <p:cNvPr id="5" name="Picture 4">
            <a:extLst>
              <a:ext uri="{FF2B5EF4-FFF2-40B4-BE49-F238E27FC236}">
                <a16:creationId xmlns:a16="http://schemas.microsoft.com/office/drawing/2014/main" id="{9A1B4852-B764-594F-B9AB-0002A3FBE30B}"/>
              </a:ext>
            </a:extLst>
          </p:cNvPr>
          <p:cNvPicPr>
            <a:picLocks noChangeAspect="1"/>
          </p:cNvPicPr>
          <p:nvPr/>
        </p:nvPicPr>
        <p:blipFill>
          <a:blip r:embed="rId3"/>
          <a:stretch>
            <a:fillRect/>
          </a:stretch>
        </p:blipFill>
        <p:spPr>
          <a:xfrm>
            <a:off x="520360" y="1446349"/>
            <a:ext cx="11151280" cy="5411651"/>
          </a:xfrm>
          <a:prstGeom prst="rect">
            <a:avLst/>
          </a:prstGeom>
        </p:spPr>
      </p:pic>
    </p:spTree>
    <p:extLst>
      <p:ext uri="{BB962C8B-B14F-4D97-AF65-F5344CB8AC3E}">
        <p14:creationId xmlns:p14="http://schemas.microsoft.com/office/powerpoint/2010/main" val="63109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5226-D488-BF43-9DF7-C0802E8FD8C0}"/>
              </a:ext>
            </a:extLst>
          </p:cNvPr>
          <p:cNvSpPr>
            <a:spLocks noGrp="1"/>
          </p:cNvSpPr>
          <p:nvPr>
            <p:ph type="title"/>
          </p:nvPr>
        </p:nvSpPr>
        <p:spPr/>
        <p:txBody>
          <a:bodyPr/>
          <a:lstStyle/>
          <a:p>
            <a:r>
              <a:rPr lang="en-US" b="1" dirty="0"/>
              <a:t>What is Topic Modeling?</a:t>
            </a:r>
          </a:p>
        </p:txBody>
      </p:sp>
      <p:sp>
        <p:nvSpPr>
          <p:cNvPr id="3" name="Content Placeholder 2">
            <a:extLst>
              <a:ext uri="{FF2B5EF4-FFF2-40B4-BE49-F238E27FC236}">
                <a16:creationId xmlns:a16="http://schemas.microsoft.com/office/drawing/2014/main" id="{94E24A34-B278-384D-865E-993C6C03BCD2}"/>
              </a:ext>
            </a:extLst>
          </p:cNvPr>
          <p:cNvSpPr>
            <a:spLocks noGrp="1"/>
          </p:cNvSpPr>
          <p:nvPr>
            <p:ph idx="1"/>
          </p:nvPr>
        </p:nvSpPr>
        <p:spPr/>
        <p:txBody>
          <a:bodyPr/>
          <a:lstStyle/>
          <a:p>
            <a:r>
              <a:rPr lang="en-US" dirty="0"/>
              <a:t>Topic modeling is a form of text mining</a:t>
            </a:r>
          </a:p>
          <a:p>
            <a:r>
              <a:rPr lang="en-US" dirty="0"/>
              <a:t>Employs unsupervised and supervised statistical machine learning techniques to identify patterns in a corpus or large amount of unstructured text</a:t>
            </a:r>
          </a:p>
          <a:p>
            <a:r>
              <a:rPr lang="en-US" dirty="0"/>
              <a:t>Approach is to ingest collection of documents (sometimes very large, sometimes not) and group the words into clusters of words, identify conceptual topics represented by the words, and group documents by employing a process of similarity.</a:t>
            </a:r>
          </a:p>
        </p:txBody>
      </p:sp>
    </p:spTree>
    <p:extLst>
      <p:ext uri="{BB962C8B-B14F-4D97-AF65-F5344CB8AC3E}">
        <p14:creationId xmlns:p14="http://schemas.microsoft.com/office/powerpoint/2010/main" val="3653541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8BEC-1585-7445-8266-03FCBD964E4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5223F44-2437-ED4F-9172-B11BB1B23212}"/>
              </a:ext>
            </a:extLst>
          </p:cNvPr>
          <p:cNvSpPr>
            <a:spLocks noGrp="1"/>
          </p:cNvSpPr>
          <p:nvPr>
            <p:ph idx="1"/>
          </p:nvPr>
        </p:nvSpPr>
        <p:spPr/>
        <p:txBody>
          <a:bodyPr>
            <a:normAutofit/>
          </a:bodyPr>
          <a:lstStyle/>
          <a:p>
            <a:r>
              <a:rPr lang="en-US" sz="2400" dirty="0"/>
              <a:t>Probabilistic Topic Models by David </a:t>
            </a:r>
            <a:r>
              <a:rPr lang="en-US" sz="2400" dirty="0" err="1"/>
              <a:t>Blei</a:t>
            </a:r>
            <a:endParaRPr lang="en-US" sz="2400" dirty="0"/>
          </a:p>
          <a:p>
            <a:pPr lvl="1"/>
            <a:r>
              <a:rPr lang="en-US" sz="2000" dirty="0">
                <a:hlinkClick r:id="rId3"/>
              </a:rPr>
              <a:t>http://www.cs.columbia.edu/~blei/papers/Blei2012.pdf</a:t>
            </a:r>
            <a:endParaRPr lang="en-US" sz="2000" dirty="0"/>
          </a:p>
          <a:p>
            <a:r>
              <a:rPr lang="en-US" sz="2400" dirty="0"/>
              <a:t>David </a:t>
            </a:r>
            <a:r>
              <a:rPr lang="en-US" sz="2400" dirty="0" err="1"/>
              <a:t>Mimno</a:t>
            </a:r>
            <a:endParaRPr lang="en-US" sz="2400" dirty="0"/>
          </a:p>
          <a:p>
            <a:pPr lvl="1"/>
            <a:r>
              <a:rPr lang="en-US" sz="2000" dirty="0">
                <a:hlinkClick r:id="rId4"/>
              </a:rPr>
              <a:t>https://mimno.infosci.cornell.edu/slides/details.pdf</a:t>
            </a:r>
            <a:endParaRPr lang="en-US" sz="2000" dirty="0"/>
          </a:p>
          <a:p>
            <a:pPr lvl="1"/>
            <a:r>
              <a:rPr lang="en-US" sz="2000" dirty="0">
                <a:hlinkClick r:id="rId5"/>
              </a:rPr>
              <a:t>https://mimno.infosci.cornell.edu/info6150/</a:t>
            </a:r>
            <a:endParaRPr lang="en-US" sz="2000" dirty="0"/>
          </a:p>
          <a:p>
            <a:pPr lvl="2"/>
            <a:r>
              <a:rPr lang="en-US" sz="1800" dirty="0"/>
              <a:t>Numerous paper references</a:t>
            </a:r>
          </a:p>
          <a:p>
            <a:pPr lvl="1"/>
            <a:r>
              <a:rPr lang="en-US" sz="2000" b="1" dirty="0"/>
              <a:t>Database of NIH grants using machine-learned categories and graphical clustering </a:t>
            </a:r>
            <a:endParaRPr lang="en-US" sz="2000" dirty="0"/>
          </a:p>
          <a:p>
            <a:pPr lvl="2"/>
            <a:r>
              <a:rPr lang="en-US" sz="1800" dirty="0">
                <a:hlinkClick r:id="rId6"/>
              </a:rPr>
              <a:t>https://www.ncbi.nlm.nih.gov/pmc/articles/PMC5361216/pdf/nihms430007.pdf</a:t>
            </a:r>
            <a:endParaRPr lang="en-US" sz="1800" dirty="0"/>
          </a:p>
          <a:p>
            <a:r>
              <a:rPr lang="en-US" sz="2400" dirty="0"/>
              <a:t>Topic Modeling Visualization</a:t>
            </a:r>
          </a:p>
          <a:p>
            <a:pPr lvl="1"/>
            <a:r>
              <a:rPr lang="en-US" sz="2000" dirty="0">
                <a:hlinkClick r:id="rId7"/>
              </a:rPr>
              <a:t>https://www.kaggle.com/ykhorramz/lda-and-t-sne-interactive-visualization</a:t>
            </a:r>
            <a:endParaRPr lang="en-US" sz="2000" dirty="0"/>
          </a:p>
          <a:p>
            <a:pPr lvl="1"/>
            <a:r>
              <a:rPr lang="en-US" sz="2000" dirty="0"/>
              <a:t>Topic Explorer – </a:t>
            </a:r>
            <a:r>
              <a:rPr lang="en-US" sz="2000" dirty="0">
                <a:hlinkClick r:id="rId8"/>
              </a:rPr>
              <a:t>https://www.hypershelf.org</a:t>
            </a:r>
            <a:endParaRPr lang="en-US" sz="2000" dirty="0"/>
          </a:p>
        </p:txBody>
      </p:sp>
    </p:spTree>
    <p:extLst>
      <p:ext uri="{BB962C8B-B14F-4D97-AF65-F5344CB8AC3E}">
        <p14:creationId xmlns:p14="http://schemas.microsoft.com/office/powerpoint/2010/main" val="3877912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5261-F4F0-7C4B-81AE-9849A7A797C3}"/>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020B736A-AF78-CB4D-B848-7182BEB652FB}"/>
              </a:ext>
            </a:extLst>
          </p:cNvPr>
          <p:cNvSpPr>
            <a:spLocks noGrp="1"/>
          </p:cNvSpPr>
          <p:nvPr>
            <p:ph idx="1"/>
          </p:nvPr>
        </p:nvSpPr>
        <p:spPr/>
        <p:txBody>
          <a:bodyPr>
            <a:normAutofit/>
          </a:bodyPr>
          <a:lstStyle/>
          <a:p>
            <a:r>
              <a:rPr lang="en-US" sz="2400" dirty="0"/>
              <a:t>Number of topics:</a:t>
            </a:r>
          </a:p>
          <a:p>
            <a:pPr lvl="1"/>
            <a:r>
              <a:rPr lang="en-US" sz="2000" dirty="0">
                <a:hlinkClick r:id="rId3"/>
              </a:rPr>
              <a:t>https://cran.r-project.org/web/packages/ldatuning/vignettes/topics.html</a:t>
            </a:r>
            <a:endParaRPr lang="en-US" sz="2000" dirty="0"/>
          </a:p>
          <a:p>
            <a:pPr lvl="1"/>
            <a:r>
              <a:rPr lang="en-US" sz="2000" dirty="0">
                <a:hlinkClick r:id="rId4"/>
              </a:rPr>
              <a:t>https://www.quora.com/Latent-Dirichlet-Allocation-LDA-What-is-the-best-way-to-determine-k-number-of-topics-in-topic-modeling</a:t>
            </a:r>
            <a:endParaRPr lang="en-US" sz="2000" dirty="0"/>
          </a:p>
          <a:p>
            <a:r>
              <a:rPr lang="en-US" sz="2400" dirty="0"/>
              <a:t>Tutorial on LDA in </a:t>
            </a:r>
            <a:r>
              <a:rPr lang="en-US" sz="2400" dirty="0" err="1"/>
              <a:t>Gensim</a:t>
            </a:r>
            <a:endParaRPr lang="en-US" sz="2400" dirty="0"/>
          </a:p>
          <a:p>
            <a:pPr lvl="1"/>
            <a:r>
              <a:rPr lang="en-US" sz="2000" dirty="0">
                <a:hlinkClick r:id="rId5"/>
              </a:rPr>
              <a:t>https://www.machinelearningplus.com/nlp/topic-modeling-gensim-python/</a:t>
            </a:r>
            <a:endParaRPr lang="en-US" sz="2000" dirty="0"/>
          </a:p>
          <a:p>
            <a:r>
              <a:rPr lang="en-US" sz="2400" dirty="0"/>
              <a:t>Similarity Measures</a:t>
            </a:r>
          </a:p>
          <a:p>
            <a:pPr lvl="1"/>
            <a:r>
              <a:rPr lang="en-US" sz="2000" dirty="0">
                <a:hlinkClick r:id="rId6"/>
              </a:rPr>
              <a:t>https://dataaspirant.com/2015/04/11/five-most-popular-similarity-measures-implementation-in-python/</a:t>
            </a:r>
            <a:endParaRPr lang="en-US" sz="2000" dirty="0"/>
          </a:p>
          <a:p>
            <a:pPr lvl="1"/>
            <a:endParaRPr lang="en-US" dirty="0"/>
          </a:p>
          <a:p>
            <a:pPr lvl="1"/>
            <a:endParaRPr lang="en-US" dirty="0"/>
          </a:p>
        </p:txBody>
      </p:sp>
    </p:spTree>
    <p:extLst>
      <p:ext uri="{BB962C8B-B14F-4D97-AF65-F5344CB8AC3E}">
        <p14:creationId xmlns:p14="http://schemas.microsoft.com/office/powerpoint/2010/main" val="101363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F648-900E-AC4D-BE4D-247396D0AA33}"/>
              </a:ext>
            </a:extLst>
          </p:cNvPr>
          <p:cNvSpPr>
            <a:spLocks noGrp="1"/>
          </p:cNvSpPr>
          <p:nvPr>
            <p:ph type="title"/>
          </p:nvPr>
        </p:nvSpPr>
        <p:spPr/>
        <p:txBody>
          <a:bodyPr/>
          <a:lstStyle/>
          <a:p>
            <a:r>
              <a:rPr lang="en-US" b="1" dirty="0"/>
              <a:t>Approaches to Topic Modeling</a:t>
            </a:r>
          </a:p>
        </p:txBody>
      </p:sp>
      <p:grpSp>
        <p:nvGrpSpPr>
          <p:cNvPr id="6" name="Group 5">
            <a:extLst>
              <a:ext uri="{FF2B5EF4-FFF2-40B4-BE49-F238E27FC236}">
                <a16:creationId xmlns:a16="http://schemas.microsoft.com/office/drawing/2014/main" id="{B2BB79D7-4DAD-9049-9D68-C4218E9376D7}"/>
              </a:ext>
            </a:extLst>
          </p:cNvPr>
          <p:cNvGrpSpPr/>
          <p:nvPr/>
        </p:nvGrpSpPr>
        <p:grpSpPr>
          <a:xfrm>
            <a:off x="3278197" y="2776613"/>
            <a:ext cx="1699591" cy="1018257"/>
            <a:chOff x="2753139" y="3106481"/>
            <a:chExt cx="1699591" cy="1018257"/>
          </a:xfrm>
        </p:grpSpPr>
        <p:sp>
          <p:nvSpPr>
            <p:cNvPr id="4" name="Oval 3">
              <a:extLst>
                <a:ext uri="{FF2B5EF4-FFF2-40B4-BE49-F238E27FC236}">
                  <a16:creationId xmlns:a16="http://schemas.microsoft.com/office/drawing/2014/main" id="{819B1D84-E234-114D-B0E7-B0D0278758A0}"/>
                </a:ext>
              </a:extLst>
            </p:cNvPr>
            <p:cNvSpPr/>
            <p:nvPr/>
          </p:nvSpPr>
          <p:spPr>
            <a:xfrm>
              <a:off x="2753139" y="3106481"/>
              <a:ext cx="1699591" cy="10182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99AF1E1-80C9-C54F-867A-AEBA75F5A8CD}"/>
                </a:ext>
              </a:extLst>
            </p:cNvPr>
            <p:cNvSpPr txBox="1"/>
            <p:nvPr/>
          </p:nvSpPr>
          <p:spPr>
            <a:xfrm>
              <a:off x="2951921" y="3153944"/>
              <a:ext cx="1302026" cy="923330"/>
            </a:xfrm>
            <a:prstGeom prst="rect">
              <a:avLst/>
            </a:prstGeom>
            <a:noFill/>
          </p:spPr>
          <p:txBody>
            <a:bodyPr wrap="square" rtlCol="0">
              <a:spAutoFit/>
            </a:bodyPr>
            <a:lstStyle/>
            <a:p>
              <a:pPr algn="ctr"/>
              <a:r>
                <a:rPr lang="en-US" b="1" dirty="0"/>
                <a:t>Latent Dirichlet Allocation</a:t>
              </a:r>
            </a:p>
          </p:txBody>
        </p:sp>
      </p:grpSp>
      <p:sp>
        <p:nvSpPr>
          <p:cNvPr id="7" name="TextBox 6">
            <a:extLst>
              <a:ext uri="{FF2B5EF4-FFF2-40B4-BE49-F238E27FC236}">
                <a16:creationId xmlns:a16="http://schemas.microsoft.com/office/drawing/2014/main" id="{3968EA11-3E68-1147-AA28-B0A587019C15}"/>
              </a:ext>
            </a:extLst>
          </p:cNvPr>
          <p:cNvSpPr txBox="1"/>
          <p:nvPr/>
        </p:nvSpPr>
        <p:spPr>
          <a:xfrm>
            <a:off x="2218679" y="1874191"/>
            <a:ext cx="3412099" cy="461665"/>
          </a:xfrm>
          <a:prstGeom prst="rect">
            <a:avLst/>
          </a:prstGeom>
          <a:noFill/>
        </p:spPr>
        <p:txBody>
          <a:bodyPr wrap="square" rtlCol="0">
            <a:spAutoFit/>
          </a:bodyPr>
          <a:lstStyle/>
          <a:p>
            <a:pPr algn="ctr"/>
            <a:r>
              <a:rPr lang="en-US" sz="2400" b="1" dirty="0"/>
              <a:t>Probabilistic Approaches </a:t>
            </a:r>
          </a:p>
        </p:txBody>
      </p:sp>
      <p:sp>
        <p:nvSpPr>
          <p:cNvPr id="8" name="TextBox 7">
            <a:extLst>
              <a:ext uri="{FF2B5EF4-FFF2-40B4-BE49-F238E27FC236}">
                <a16:creationId xmlns:a16="http://schemas.microsoft.com/office/drawing/2014/main" id="{F20E6C8A-FA0D-794D-AAEF-EEB70DD2BF83}"/>
              </a:ext>
            </a:extLst>
          </p:cNvPr>
          <p:cNvSpPr txBox="1"/>
          <p:nvPr/>
        </p:nvSpPr>
        <p:spPr>
          <a:xfrm>
            <a:off x="6930189" y="1874191"/>
            <a:ext cx="4525240" cy="461665"/>
          </a:xfrm>
          <a:prstGeom prst="rect">
            <a:avLst/>
          </a:prstGeom>
          <a:noFill/>
        </p:spPr>
        <p:txBody>
          <a:bodyPr wrap="square" rtlCol="0">
            <a:spAutoFit/>
          </a:bodyPr>
          <a:lstStyle/>
          <a:p>
            <a:pPr algn="ctr"/>
            <a:r>
              <a:rPr lang="en-US" sz="2400" b="1" dirty="0"/>
              <a:t>Matrix Factorization Approaches </a:t>
            </a:r>
          </a:p>
        </p:txBody>
      </p:sp>
      <p:sp>
        <p:nvSpPr>
          <p:cNvPr id="9" name="TextBox 8">
            <a:extLst>
              <a:ext uri="{FF2B5EF4-FFF2-40B4-BE49-F238E27FC236}">
                <a16:creationId xmlns:a16="http://schemas.microsoft.com/office/drawing/2014/main" id="{CD5043DA-91FE-1645-AD4C-653B05852535}"/>
              </a:ext>
            </a:extLst>
          </p:cNvPr>
          <p:cNvSpPr txBox="1"/>
          <p:nvPr/>
        </p:nvSpPr>
        <p:spPr>
          <a:xfrm>
            <a:off x="370901" y="2517829"/>
            <a:ext cx="2996588" cy="1477328"/>
          </a:xfrm>
          <a:prstGeom prst="rect">
            <a:avLst/>
          </a:prstGeom>
          <a:noFill/>
        </p:spPr>
        <p:txBody>
          <a:bodyPr wrap="square" rtlCol="0">
            <a:spAutoFit/>
          </a:bodyPr>
          <a:lstStyle/>
          <a:p>
            <a:r>
              <a:rPr lang="en-US" dirty="0"/>
              <a:t>Conventional topic models such as </a:t>
            </a:r>
            <a:r>
              <a:rPr lang="en-US" dirty="0" err="1"/>
              <a:t>pLSA</a:t>
            </a:r>
            <a:r>
              <a:rPr lang="en-US" dirty="0"/>
              <a:t> and LDA learn latent topics in a corpus by exploiting document-level word co-occurrences </a:t>
            </a:r>
          </a:p>
        </p:txBody>
      </p:sp>
      <p:grpSp>
        <p:nvGrpSpPr>
          <p:cNvPr id="13" name="Group 12">
            <a:extLst>
              <a:ext uri="{FF2B5EF4-FFF2-40B4-BE49-F238E27FC236}">
                <a16:creationId xmlns:a16="http://schemas.microsoft.com/office/drawing/2014/main" id="{FE7E62BA-FEFB-9941-A607-25D29C1B0571}"/>
              </a:ext>
            </a:extLst>
          </p:cNvPr>
          <p:cNvGrpSpPr/>
          <p:nvPr/>
        </p:nvGrpSpPr>
        <p:grpSpPr>
          <a:xfrm>
            <a:off x="2259757" y="4034250"/>
            <a:ext cx="1699591" cy="1018257"/>
            <a:chOff x="3637900" y="4790226"/>
            <a:chExt cx="1699591" cy="1018257"/>
          </a:xfrm>
        </p:grpSpPr>
        <p:sp>
          <p:nvSpPr>
            <p:cNvPr id="11" name="Oval 10">
              <a:extLst>
                <a:ext uri="{FF2B5EF4-FFF2-40B4-BE49-F238E27FC236}">
                  <a16:creationId xmlns:a16="http://schemas.microsoft.com/office/drawing/2014/main" id="{D4E7D2ED-CDD7-6B42-AADA-4ADF21F61F19}"/>
                </a:ext>
              </a:extLst>
            </p:cNvPr>
            <p:cNvSpPr/>
            <p:nvPr/>
          </p:nvSpPr>
          <p:spPr>
            <a:xfrm>
              <a:off x="3637900" y="4790226"/>
              <a:ext cx="1699591" cy="10182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511F156-FBE8-CF48-B457-424B79974B2A}"/>
                </a:ext>
              </a:extLst>
            </p:cNvPr>
            <p:cNvSpPr txBox="1"/>
            <p:nvPr/>
          </p:nvSpPr>
          <p:spPr>
            <a:xfrm>
              <a:off x="3753874" y="4859723"/>
              <a:ext cx="1583617" cy="923330"/>
            </a:xfrm>
            <a:prstGeom prst="rect">
              <a:avLst/>
            </a:prstGeom>
            <a:noFill/>
          </p:spPr>
          <p:txBody>
            <a:bodyPr wrap="square" rtlCol="0">
              <a:spAutoFit/>
            </a:bodyPr>
            <a:lstStyle/>
            <a:p>
              <a:pPr algn="ctr"/>
              <a:r>
                <a:rPr lang="en-US" b="1" dirty="0"/>
                <a:t>Prob. Latent Semantic Analysis</a:t>
              </a:r>
            </a:p>
          </p:txBody>
        </p:sp>
      </p:grpSp>
      <p:grpSp>
        <p:nvGrpSpPr>
          <p:cNvPr id="14" name="Group 13">
            <a:extLst>
              <a:ext uri="{FF2B5EF4-FFF2-40B4-BE49-F238E27FC236}">
                <a16:creationId xmlns:a16="http://schemas.microsoft.com/office/drawing/2014/main" id="{8DFF05E5-88E0-C14E-94F5-9B8035DBD384}"/>
              </a:ext>
            </a:extLst>
          </p:cNvPr>
          <p:cNvGrpSpPr/>
          <p:nvPr/>
        </p:nvGrpSpPr>
        <p:grpSpPr>
          <a:xfrm>
            <a:off x="4370366" y="4103747"/>
            <a:ext cx="1699591" cy="1018257"/>
            <a:chOff x="2753139" y="3106481"/>
            <a:chExt cx="1699591" cy="1018257"/>
          </a:xfrm>
        </p:grpSpPr>
        <p:sp>
          <p:nvSpPr>
            <p:cNvPr id="15" name="Oval 14">
              <a:extLst>
                <a:ext uri="{FF2B5EF4-FFF2-40B4-BE49-F238E27FC236}">
                  <a16:creationId xmlns:a16="http://schemas.microsoft.com/office/drawing/2014/main" id="{5C5DD82C-B60F-6244-B775-DD4900351BA7}"/>
                </a:ext>
              </a:extLst>
            </p:cNvPr>
            <p:cNvSpPr/>
            <p:nvPr/>
          </p:nvSpPr>
          <p:spPr>
            <a:xfrm>
              <a:off x="2753139" y="3106481"/>
              <a:ext cx="1699591" cy="10182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721938C-5002-9E47-9622-9B1947C401B6}"/>
                </a:ext>
              </a:extLst>
            </p:cNvPr>
            <p:cNvSpPr txBox="1"/>
            <p:nvPr/>
          </p:nvSpPr>
          <p:spPr>
            <a:xfrm>
              <a:off x="2951921" y="3153944"/>
              <a:ext cx="1302026" cy="923330"/>
            </a:xfrm>
            <a:prstGeom prst="rect">
              <a:avLst/>
            </a:prstGeom>
            <a:noFill/>
          </p:spPr>
          <p:txBody>
            <a:bodyPr wrap="square" rtlCol="0">
              <a:spAutoFit/>
            </a:bodyPr>
            <a:lstStyle/>
            <a:p>
              <a:pPr algn="ctr"/>
              <a:r>
                <a:rPr lang="en-US" b="1" dirty="0"/>
                <a:t>Gaussian  Mixture Models</a:t>
              </a:r>
            </a:p>
          </p:txBody>
        </p:sp>
      </p:grpSp>
      <p:grpSp>
        <p:nvGrpSpPr>
          <p:cNvPr id="17" name="Group 16">
            <a:extLst>
              <a:ext uri="{FF2B5EF4-FFF2-40B4-BE49-F238E27FC236}">
                <a16:creationId xmlns:a16="http://schemas.microsoft.com/office/drawing/2014/main" id="{D15FAA1E-9004-D349-955C-65F0ACE0FB77}"/>
              </a:ext>
            </a:extLst>
          </p:cNvPr>
          <p:cNvGrpSpPr/>
          <p:nvPr/>
        </p:nvGrpSpPr>
        <p:grpSpPr>
          <a:xfrm>
            <a:off x="9318498" y="2730820"/>
            <a:ext cx="1699591" cy="1018257"/>
            <a:chOff x="2753139" y="3106481"/>
            <a:chExt cx="1699591" cy="1018257"/>
          </a:xfrm>
        </p:grpSpPr>
        <p:sp>
          <p:nvSpPr>
            <p:cNvPr id="18" name="Oval 17">
              <a:extLst>
                <a:ext uri="{FF2B5EF4-FFF2-40B4-BE49-F238E27FC236}">
                  <a16:creationId xmlns:a16="http://schemas.microsoft.com/office/drawing/2014/main" id="{42E0422B-05D6-004B-99E4-D84C5EBE9FE0}"/>
                </a:ext>
              </a:extLst>
            </p:cNvPr>
            <p:cNvSpPr/>
            <p:nvPr/>
          </p:nvSpPr>
          <p:spPr>
            <a:xfrm>
              <a:off x="2753139" y="3106481"/>
              <a:ext cx="1699591" cy="10182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C88E00A-0DA5-8A42-AEC1-C766B751720E}"/>
                </a:ext>
              </a:extLst>
            </p:cNvPr>
            <p:cNvSpPr txBox="1"/>
            <p:nvPr/>
          </p:nvSpPr>
          <p:spPr>
            <a:xfrm>
              <a:off x="2951921" y="3153944"/>
              <a:ext cx="1302026" cy="923330"/>
            </a:xfrm>
            <a:prstGeom prst="rect">
              <a:avLst/>
            </a:prstGeom>
            <a:noFill/>
          </p:spPr>
          <p:txBody>
            <a:bodyPr wrap="square" rtlCol="0">
              <a:spAutoFit/>
            </a:bodyPr>
            <a:lstStyle/>
            <a:p>
              <a:pPr algn="ctr"/>
              <a:r>
                <a:rPr lang="en-US" b="1" dirty="0"/>
                <a:t>Latent Semantic  Analysis</a:t>
              </a:r>
            </a:p>
          </p:txBody>
        </p:sp>
      </p:grpSp>
      <p:grpSp>
        <p:nvGrpSpPr>
          <p:cNvPr id="23" name="Group 22">
            <a:extLst>
              <a:ext uri="{FF2B5EF4-FFF2-40B4-BE49-F238E27FC236}">
                <a16:creationId xmlns:a16="http://schemas.microsoft.com/office/drawing/2014/main" id="{110466DF-2B20-5F45-ACE2-D3FA7000613B}"/>
              </a:ext>
            </a:extLst>
          </p:cNvPr>
          <p:cNvGrpSpPr/>
          <p:nvPr/>
        </p:nvGrpSpPr>
        <p:grpSpPr>
          <a:xfrm>
            <a:off x="7029852" y="2674661"/>
            <a:ext cx="1861982" cy="1130573"/>
            <a:chOff x="7257733" y="2747364"/>
            <a:chExt cx="1861982" cy="1130573"/>
          </a:xfrm>
        </p:grpSpPr>
        <p:sp>
          <p:nvSpPr>
            <p:cNvPr id="21" name="Oval 20">
              <a:extLst>
                <a:ext uri="{FF2B5EF4-FFF2-40B4-BE49-F238E27FC236}">
                  <a16:creationId xmlns:a16="http://schemas.microsoft.com/office/drawing/2014/main" id="{D4660C0E-C880-B543-AF21-B1064B5BDEF3}"/>
                </a:ext>
              </a:extLst>
            </p:cNvPr>
            <p:cNvSpPr/>
            <p:nvPr/>
          </p:nvSpPr>
          <p:spPr>
            <a:xfrm>
              <a:off x="7257733" y="2747364"/>
              <a:ext cx="1861982" cy="113057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C9AA5A7-7923-9149-B851-2AB16D43A03C}"/>
                </a:ext>
              </a:extLst>
            </p:cNvPr>
            <p:cNvSpPr txBox="1"/>
            <p:nvPr/>
          </p:nvSpPr>
          <p:spPr>
            <a:xfrm>
              <a:off x="7345868" y="2850985"/>
              <a:ext cx="1685712" cy="923330"/>
            </a:xfrm>
            <a:prstGeom prst="rect">
              <a:avLst/>
            </a:prstGeom>
            <a:noFill/>
          </p:spPr>
          <p:txBody>
            <a:bodyPr wrap="square" rtlCol="0">
              <a:spAutoFit/>
            </a:bodyPr>
            <a:lstStyle/>
            <a:p>
              <a:pPr algn="ctr"/>
              <a:r>
                <a:rPr lang="en-US" b="1" dirty="0"/>
                <a:t>Non-negative Matrix Factorization</a:t>
              </a:r>
            </a:p>
          </p:txBody>
        </p:sp>
      </p:grpSp>
      <p:grpSp>
        <p:nvGrpSpPr>
          <p:cNvPr id="27" name="Group 26">
            <a:extLst>
              <a:ext uri="{FF2B5EF4-FFF2-40B4-BE49-F238E27FC236}">
                <a16:creationId xmlns:a16="http://schemas.microsoft.com/office/drawing/2014/main" id="{8BBF6AAB-4577-1340-A391-43A44D7BE46D}"/>
              </a:ext>
            </a:extLst>
          </p:cNvPr>
          <p:cNvGrpSpPr/>
          <p:nvPr/>
        </p:nvGrpSpPr>
        <p:grpSpPr>
          <a:xfrm>
            <a:off x="3278197" y="5202024"/>
            <a:ext cx="1699591" cy="1018257"/>
            <a:chOff x="2753139" y="3106481"/>
            <a:chExt cx="1699591" cy="1018257"/>
          </a:xfrm>
        </p:grpSpPr>
        <p:sp>
          <p:nvSpPr>
            <p:cNvPr id="28" name="Oval 27">
              <a:extLst>
                <a:ext uri="{FF2B5EF4-FFF2-40B4-BE49-F238E27FC236}">
                  <a16:creationId xmlns:a16="http://schemas.microsoft.com/office/drawing/2014/main" id="{B1DE6FD9-896D-A24A-B0B4-034EA16E81E8}"/>
                </a:ext>
              </a:extLst>
            </p:cNvPr>
            <p:cNvSpPr/>
            <p:nvPr/>
          </p:nvSpPr>
          <p:spPr>
            <a:xfrm>
              <a:off x="2753139" y="3106481"/>
              <a:ext cx="1699591" cy="10182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4A107A6-3C2A-F24E-BAEE-522D9D71FCDA}"/>
                </a:ext>
              </a:extLst>
            </p:cNvPr>
            <p:cNvSpPr txBox="1"/>
            <p:nvPr/>
          </p:nvSpPr>
          <p:spPr>
            <a:xfrm>
              <a:off x="2951921" y="3153944"/>
              <a:ext cx="1302026" cy="923330"/>
            </a:xfrm>
            <a:prstGeom prst="rect">
              <a:avLst/>
            </a:prstGeom>
            <a:noFill/>
          </p:spPr>
          <p:txBody>
            <a:bodyPr wrap="square" rtlCol="0">
              <a:spAutoFit/>
            </a:bodyPr>
            <a:lstStyle/>
            <a:p>
              <a:pPr algn="ctr"/>
              <a:r>
                <a:rPr lang="en-US" b="1" dirty="0"/>
                <a:t>Hierarchical Dirichlet Process</a:t>
              </a:r>
            </a:p>
          </p:txBody>
        </p:sp>
      </p:grpSp>
    </p:spTree>
    <p:extLst>
      <p:ext uri="{BB962C8B-B14F-4D97-AF65-F5344CB8AC3E}">
        <p14:creationId xmlns:p14="http://schemas.microsoft.com/office/powerpoint/2010/main" val="69172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58FE-47AA-1543-8A5D-0C84EC898C85}"/>
              </a:ext>
            </a:extLst>
          </p:cNvPr>
          <p:cNvSpPr>
            <a:spLocks noGrp="1"/>
          </p:cNvSpPr>
          <p:nvPr>
            <p:ph type="title"/>
          </p:nvPr>
        </p:nvSpPr>
        <p:spPr/>
        <p:txBody>
          <a:bodyPr/>
          <a:lstStyle/>
          <a:p>
            <a:r>
              <a:rPr lang="en-US" b="1" dirty="0"/>
              <a:t>Latent Dirichlet Allocation (LDA)</a:t>
            </a:r>
          </a:p>
        </p:txBody>
      </p:sp>
      <p:sp>
        <p:nvSpPr>
          <p:cNvPr id="3" name="Content Placeholder 2">
            <a:extLst>
              <a:ext uri="{FF2B5EF4-FFF2-40B4-BE49-F238E27FC236}">
                <a16:creationId xmlns:a16="http://schemas.microsoft.com/office/drawing/2014/main" id="{7E3AFCA1-C100-E74C-9895-02C4EA747E16}"/>
              </a:ext>
            </a:extLst>
          </p:cNvPr>
          <p:cNvSpPr>
            <a:spLocks noGrp="1"/>
          </p:cNvSpPr>
          <p:nvPr>
            <p:ph idx="1"/>
          </p:nvPr>
        </p:nvSpPr>
        <p:spPr/>
        <p:txBody>
          <a:bodyPr>
            <a:normAutofit/>
          </a:bodyPr>
          <a:lstStyle/>
          <a:p>
            <a:r>
              <a:rPr lang="en-US" dirty="0"/>
              <a:t>“Latent” implies that topics are inferred rather than directly observed</a:t>
            </a:r>
          </a:p>
          <a:p>
            <a:pPr lvl="1"/>
            <a:r>
              <a:rPr lang="en-US" dirty="0"/>
              <a:t>Word order in documents is not important</a:t>
            </a:r>
          </a:p>
          <a:p>
            <a:pPr lvl="1"/>
            <a:r>
              <a:rPr lang="en-US" dirty="0"/>
              <a:t>I.e., Bag of Words or BOW</a:t>
            </a:r>
          </a:p>
          <a:p>
            <a:pPr lvl="1"/>
            <a:r>
              <a:rPr lang="en-US" dirty="0"/>
              <a:t>Document order in the data set is not important.</a:t>
            </a:r>
          </a:p>
          <a:p>
            <a:pPr lvl="1"/>
            <a:r>
              <a:rPr lang="en-US" dirty="0"/>
              <a:t>The number of topics (</a:t>
            </a:r>
            <a:r>
              <a:rPr lang="en-US" b="1" dirty="0"/>
              <a:t>K</a:t>
            </a:r>
            <a:r>
              <a:rPr lang="en-US" dirty="0"/>
              <a:t>) is chosen in advance.</a:t>
            </a:r>
          </a:p>
          <a:p>
            <a:pPr lvl="1"/>
            <a:r>
              <a:rPr lang="en-US" dirty="0"/>
              <a:t>The same word can belong to multiple topics.</a:t>
            </a:r>
          </a:p>
          <a:p>
            <a:pPr lvl="1"/>
            <a:r>
              <a:rPr lang="en-US" dirty="0"/>
              <a:t>Each document in the total collection of </a:t>
            </a:r>
            <a:r>
              <a:rPr lang="en-US" i="1" dirty="0"/>
              <a:t>D</a:t>
            </a:r>
            <a:r>
              <a:rPr lang="en-US" dirty="0"/>
              <a:t> documents is seen as a mixture of </a:t>
            </a:r>
            <a:r>
              <a:rPr lang="en-US" i="1" dirty="0"/>
              <a:t>K</a:t>
            </a:r>
            <a:r>
              <a:rPr lang="en-US" dirty="0"/>
              <a:t> latent topics.</a:t>
            </a:r>
          </a:p>
          <a:p>
            <a:pPr lvl="1"/>
            <a:r>
              <a:rPr lang="en-US" dirty="0"/>
              <a:t>Each topic has a multinomial distribution over a vocabulary of words </a:t>
            </a:r>
            <a:r>
              <a:rPr lang="en-US" i="1" dirty="0"/>
              <a:t>w</a:t>
            </a:r>
            <a:r>
              <a:rPr lang="en-US" dirty="0"/>
              <a:t>.</a:t>
            </a:r>
          </a:p>
          <a:p>
            <a:endParaRPr lang="en-US" dirty="0"/>
          </a:p>
        </p:txBody>
      </p:sp>
    </p:spTree>
    <p:extLst>
      <p:ext uri="{BB962C8B-B14F-4D97-AF65-F5344CB8AC3E}">
        <p14:creationId xmlns:p14="http://schemas.microsoft.com/office/powerpoint/2010/main" val="64225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1464-0DA3-C142-AAA7-30DE37651F35}"/>
              </a:ext>
            </a:extLst>
          </p:cNvPr>
          <p:cNvSpPr>
            <a:spLocks noGrp="1"/>
          </p:cNvSpPr>
          <p:nvPr>
            <p:ph type="title"/>
          </p:nvPr>
        </p:nvSpPr>
        <p:spPr/>
        <p:txBody>
          <a:bodyPr/>
          <a:lstStyle/>
          <a:p>
            <a:r>
              <a:rPr lang="en-US" b="1" dirty="0"/>
              <a:t>In other words…….</a:t>
            </a:r>
          </a:p>
        </p:txBody>
      </p:sp>
      <p:sp>
        <p:nvSpPr>
          <p:cNvPr id="3" name="Content Placeholder 2">
            <a:extLst>
              <a:ext uri="{FF2B5EF4-FFF2-40B4-BE49-F238E27FC236}">
                <a16:creationId xmlns:a16="http://schemas.microsoft.com/office/drawing/2014/main" id="{34A9E31C-0DC4-404B-8333-239E5F2E508C}"/>
              </a:ext>
            </a:extLst>
          </p:cNvPr>
          <p:cNvSpPr>
            <a:spLocks noGrp="1"/>
          </p:cNvSpPr>
          <p:nvPr>
            <p:ph idx="1"/>
          </p:nvPr>
        </p:nvSpPr>
        <p:spPr/>
        <p:txBody>
          <a:bodyPr/>
          <a:lstStyle/>
          <a:p>
            <a:r>
              <a:rPr lang="en-US" dirty="0"/>
              <a:t>Go through each document and randomly assign each word in the document to one of </a:t>
            </a:r>
            <a:r>
              <a:rPr lang="en-US" b="1" dirty="0"/>
              <a:t>K</a:t>
            </a:r>
            <a:r>
              <a:rPr lang="en-US" dirty="0"/>
              <a:t> topics. This random assignment gives topic representations of all documents and word distributions of all the topics, albeit not very good ones</a:t>
            </a:r>
          </a:p>
          <a:p>
            <a:r>
              <a:rPr lang="en-US" dirty="0"/>
              <a:t>So, to improve upon them:</a:t>
            </a:r>
          </a:p>
          <a:p>
            <a:pPr lvl="1"/>
            <a:r>
              <a:rPr lang="en-US" dirty="0"/>
              <a:t>For each document </a:t>
            </a:r>
            <a:r>
              <a:rPr lang="en-US" i="1" dirty="0"/>
              <a:t>d</a:t>
            </a:r>
            <a:r>
              <a:rPr lang="en-US" dirty="0"/>
              <a:t>, go through each word </a:t>
            </a:r>
            <a:r>
              <a:rPr lang="en-US" i="1" dirty="0"/>
              <a:t>w </a:t>
            </a:r>
            <a:r>
              <a:rPr lang="en-US" dirty="0"/>
              <a:t>and compute:</a:t>
            </a:r>
          </a:p>
          <a:p>
            <a:pPr lvl="2"/>
            <a:r>
              <a:rPr lang="en-US" dirty="0"/>
              <a:t>p(topic t | document d): proportion of words in document </a:t>
            </a:r>
            <a:r>
              <a:rPr lang="en-US" i="1" dirty="0"/>
              <a:t>d</a:t>
            </a:r>
            <a:r>
              <a:rPr lang="en-US" dirty="0"/>
              <a:t> that are assigned to topic </a:t>
            </a:r>
            <a:r>
              <a:rPr lang="en-US" i="1" dirty="0"/>
              <a:t>t</a:t>
            </a:r>
            <a:endParaRPr lang="en-US" dirty="0"/>
          </a:p>
          <a:p>
            <a:pPr lvl="2"/>
            <a:r>
              <a:rPr lang="en-US" dirty="0"/>
              <a:t>p(word w| topic t): proportion of assignments to topic t, over all documents d, that come from word w</a:t>
            </a:r>
          </a:p>
          <a:p>
            <a:endParaRPr lang="en-US" dirty="0"/>
          </a:p>
        </p:txBody>
      </p:sp>
      <p:sp>
        <p:nvSpPr>
          <p:cNvPr id="4" name="TextBox 3">
            <a:extLst>
              <a:ext uri="{FF2B5EF4-FFF2-40B4-BE49-F238E27FC236}">
                <a16:creationId xmlns:a16="http://schemas.microsoft.com/office/drawing/2014/main" id="{A03CB274-BC8E-AC43-8399-2C48BB8F34EE}"/>
              </a:ext>
            </a:extLst>
          </p:cNvPr>
          <p:cNvSpPr txBox="1"/>
          <p:nvPr/>
        </p:nvSpPr>
        <p:spPr>
          <a:xfrm>
            <a:off x="2170044" y="6176963"/>
            <a:ext cx="8405190" cy="369332"/>
          </a:xfrm>
          <a:prstGeom prst="rect">
            <a:avLst/>
          </a:prstGeom>
          <a:noFill/>
        </p:spPr>
        <p:txBody>
          <a:bodyPr wrap="square" rtlCol="0">
            <a:spAutoFit/>
          </a:bodyPr>
          <a:lstStyle/>
          <a:p>
            <a:r>
              <a:rPr lang="en-US" dirty="0"/>
              <a:t>*https://</a:t>
            </a:r>
            <a:r>
              <a:rPr lang="en-US" dirty="0" err="1"/>
              <a:t>www.kdnuggets.com</a:t>
            </a:r>
            <a:r>
              <a:rPr lang="en-US" dirty="0"/>
              <a:t>/2016/07/text-mining-101-topic-modeling.html</a:t>
            </a:r>
          </a:p>
        </p:txBody>
      </p:sp>
    </p:spTree>
    <p:extLst>
      <p:ext uri="{BB962C8B-B14F-4D97-AF65-F5344CB8AC3E}">
        <p14:creationId xmlns:p14="http://schemas.microsoft.com/office/powerpoint/2010/main" val="373750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1658-945E-0C4E-80D6-8DD8A5462049}"/>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462F05AA-871D-6F40-A262-40BD37874215}"/>
              </a:ext>
            </a:extLst>
          </p:cNvPr>
          <p:cNvPicPr>
            <a:picLocks noChangeAspect="1"/>
          </p:cNvPicPr>
          <p:nvPr/>
        </p:nvPicPr>
        <p:blipFill>
          <a:blip r:embed="rId3"/>
          <a:stretch>
            <a:fillRect/>
          </a:stretch>
        </p:blipFill>
        <p:spPr>
          <a:xfrm>
            <a:off x="0" y="195086"/>
            <a:ext cx="12192000" cy="6467827"/>
          </a:xfrm>
          <a:prstGeom prst="rect">
            <a:avLst/>
          </a:prstGeom>
        </p:spPr>
      </p:pic>
      <p:sp>
        <p:nvSpPr>
          <p:cNvPr id="8" name="TextBox 7">
            <a:extLst>
              <a:ext uri="{FF2B5EF4-FFF2-40B4-BE49-F238E27FC236}">
                <a16:creationId xmlns:a16="http://schemas.microsoft.com/office/drawing/2014/main" id="{9A935BA6-3E4A-3B42-BA41-ABC3DA2229E7}"/>
              </a:ext>
            </a:extLst>
          </p:cNvPr>
          <p:cNvSpPr txBox="1"/>
          <p:nvPr/>
        </p:nvSpPr>
        <p:spPr>
          <a:xfrm>
            <a:off x="1101687" y="321057"/>
            <a:ext cx="2908454" cy="369332"/>
          </a:xfrm>
          <a:prstGeom prst="rect">
            <a:avLst/>
          </a:prstGeom>
          <a:noFill/>
        </p:spPr>
        <p:txBody>
          <a:bodyPr wrap="square" rtlCol="0">
            <a:spAutoFit/>
          </a:bodyPr>
          <a:lstStyle/>
          <a:p>
            <a:pPr algn="ctr"/>
            <a:r>
              <a:rPr lang="en-US" dirty="0"/>
              <a:t> are distributions over words </a:t>
            </a:r>
          </a:p>
        </p:txBody>
      </p:sp>
    </p:spTree>
    <p:extLst>
      <p:ext uri="{BB962C8B-B14F-4D97-AF65-F5344CB8AC3E}">
        <p14:creationId xmlns:p14="http://schemas.microsoft.com/office/powerpoint/2010/main" val="198246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75E5DF-95EA-BF4B-BA0C-5B1A2B4CDAF5}"/>
              </a:ext>
            </a:extLst>
          </p:cNvPr>
          <p:cNvPicPr>
            <a:picLocks noChangeAspect="1"/>
          </p:cNvPicPr>
          <p:nvPr/>
        </p:nvPicPr>
        <p:blipFill>
          <a:blip r:embed="rId3"/>
          <a:stretch>
            <a:fillRect/>
          </a:stretch>
        </p:blipFill>
        <p:spPr>
          <a:xfrm>
            <a:off x="15240" y="409369"/>
            <a:ext cx="12161520" cy="5814756"/>
          </a:xfrm>
          <a:prstGeom prst="rect">
            <a:avLst/>
          </a:prstGeom>
        </p:spPr>
      </p:pic>
    </p:spTree>
    <p:extLst>
      <p:ext uri="{BB962C8B-B14F-4D97-AF65-F5344CB8AC3E}">
        <p14:creationId xmlns:p14="http://schemas.microsoft.com/office/powerpoint/2010/main" val="90188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61FA-F6F7-894B-94C4-A2DCA22E0344}"/>
              </a:ext>
            </a:extLst>
          </p:cNvPr>
          <p:cNvSpPr>
            <a:spLocks noGrp="1"/>
          </p:cNvSpPr>
          <p:nvPr>
            <p:ph type="title"/>
          </p:nvPr>
        </p:nvSpPr>
        <p:spPr/>
        <p:txBody>
          <a:bodyPr/>
          <a:lstStyle/>
          <a:p>
            <a:r>
              <a:rPr lang="en-US" b="1" dirty="0"/>
              <a:t>SemEval-2017 Task BD Dataset</a:t>
            </a:r>
          </a:p>
        </p:txBody>
      </p:sp>
      <p:sp>
        <p:nvSpPr>
          <p:cNvPr id="3" name="Content Placeholder 2">
            <a:extLst>
              <a:ext uri="{FF2B5EF4-FFF2-40B4-BE49-F238E27FC236}">
                <a16:creationId xmlns:a16="http://schemas.microsoft.com/office/drawing/2014/main" id="{A646C44B-E1A9-6941-9192-19B08FFA3E25}"/>
              </a:ext>
            </a:extLst>
          </p:cNvPr>
          <p:cNvSpPr>
            <a:spLocks noGrp="1"/>
          </p:cNvSpPr>
          <p:nvPr>
            <p:ph idx="1"/>
          </p:nvPr>
        </p:nvSpPr>
        <p:spPr/>
        <p:txBody>
          <a:bodyPr/>
          <a:lstStyle/>
          <a:p>
            <a:r>
              <a:rPr lang="en-US" dirty="0"/>
              <a:t>An interesting (challenging?) dataset for examining topic modeling</a:t>
            </a:r>
          </a:p>
          <a:p>
            <a:r>
              <a:rPr lang="en-US" dirty="0"/>
              <a:t>Task B – tweet level - classification</a:t>
            </a:r>
          </a:p>
          <a:p>
            <a:pPr lvl="1"/>
            <a:r>
              <a:rPr lang="en-US" dirty="0"/>
              <a:t>Given a tweet and a topic, classify the sentiment conveyed towards that topic on a two-point scale: POSITIVE vs. NEGATIVE</a:t>
            </a:r>
          </a:p>
          <a:p>
            <a:r>
              <a:rPr lang="en-US" dirty="0"/>
              <a:t>Task D – topic level - quantification</a:t>
            </a:r>
          </a:p>
          <a:p>
            <a:pPr lvl="1"/>
            <a:r>
              <a:rPr lang="en-US" dirty="0"/>
              <a:t>Given a set of tweets about a topic, estimate the </a:t>
            </a:r>
            <a:r>
              <a:rPr lang="en-US" i="1" dirty="0"/>
              <a:t>distribution </a:t>
            </a:r>
            <a:r>
              <a:rPr lang="en-US" dirty="0"/>
              <a:t>of tweets across the POSITIVE and NEGATIVE classes </a:t>
            </a:r>
          </a:p>
          <a:p>
            <a:r>
              <a:rPr lang="en-US" dirty="0"/>
              <a:t>Varied topical categories – named entities, geopolitical entities, current issue entities  </a:t>
            </a:r>
          </a:p>
          <a:p>
            <a:endParaRPr lang="en-US" dirty="0"/>
          </a:p>
          <a:p>
            <a:endParaRPr lang="en-US" dirty="0"/>
          </a:p>
        </p:txBody>
      </p:sp>
    </p:spTree>
    <p:extLst>
      <p:ext uri="{BB962C8B-B14F-4D97-AF65-F5344CB8AC3E}">
        <p14:creationId xmlns:p14="http://schemas.microsoft.com/office/powerpoint/2010/main" val="423189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56410-0D2E-5D4D-9000-2AFB1EC8FD44}"/>
              </a:ext>
            </a:extLst>
          </p:cNvPr>
          <p:cNvSpPr>
            <a:spLocks noGrp="1"/>
          </p:cNvSpPr>
          <p:nvPr>
            <p:ph type="title"/>
          </p:nvPr>
        </p:nvSpPr>
        <p:spPr/>
        <p:txBody>
          <a:bodyPr/>
          <a:lstStyle/>
          <a:p>
            <a:r>
              <a:rPr lang="en-US" b="1" dirty="0"/>
              <a:t>SemEval-2017 Task BD Dataset</a:t>
            </a:r>
            <a:endParaRPr lang="en-US" dirty="0"/>
          </a:p>
        </p:txBody>
      </p:sp>
      <p:grpSp>
        <p:nvGrpSpPr>
          <p:cNvPr id="30" name="Group 29">
            <a:extLst>
              <a:ext uri="{FF2B5EF4-FFF2-40B4-BE49-F238E27FC236}">
                <a16:creationId xmlns:a16="http://schemas.microsoft.com/office/drawing/2014/main" id="{C77524EC-8152-9147-98E1-F4213DDD8389}"/>
              </a:ext>
            </a:extLst>
          </p:cNvPr>
          <p:cNvGrpSpPr/>
          <p:nvPr/>
        </p:nvGrpSpPr>
        <p:grpSpPr>
          <a:xfrm>
            <a:off x="3223959" y="2261516"/>
            <a:ext cx="5744081" cy="3646262"/>
            <a:chOff x="3620501" y="2405894"/>
            <a:chExt cx="5744081" cy="3646262"/>
          </a:xfrm>
        </p:grpSpPr>
        <p:grpSp>
          <p:nvGrpSpPr>
            <p:cNvPr id="10" name="Group 9">
              <a:extLst>
                <a:ext uri="{FF2B5EF4-FFF2-40B4-BE49-F238E27FC236}">
                  <a16:creationId xmlns:a16="http://schemas.microsoft.com/office/drawing/2014/main" id="{27F0C025-BB22-BC47-9DC9-98BCD7AAA1E7}"/>
                </a:ext>
              </a:extLst>
            </p:cNvPr>
            <p:cNvGrpSpPr/>
            <p:nvPr/>
          </p:nvGrpSpPr>
          <p:grpSpPr>
            <a:xfrm>
              <a:off x="4397543" y="2779294"/>
              <a:ext cx="3396914" cy="3007897"/>
              <a:chOff x="3429000" y="2249905"/>
              <a:chExt cx="3396914" cy="3007897"/>
            </a:xfrm>
          </p:grpSpPr>
          <p:cxnSp>
            <p:nvCxnSpPr>
              <p:cNvPr id="5" name="Straight Arrow Connector 4">
                <a:extLst>
                  <a:ext uri="{FF2B5EF4-FFF2-40B4-BE49-F238E27FC236}">
                    <a16:creationId xmlns:a16="http://schemas.microsoft.com/office/drawing/2014/main" id="{E2830E62-B574-714D-9155-FDE6494A7E0D}"/>
                  </a:ext>
                </a:extLst>
              </p:cNvPr>
              <p:cNvCxnSpPr>
                <a:cxnSpLocks/>
              </p:cNvCxnSpPr>
              <p:nvPr/>
            </p:nvCxnSpPr>
            <p:spPr>
              <a:xfrm>
                <a:off x="3429000" y="2249905"/>
                <a:ext cx="0" cy="2995863"/>
              </a:xfrm>
              <a:prstGeom prst="straightConnector1">
                <a:avLst/>
              </a:prstGeom>
              <a:ln w="38100">
                <a:solidFill>
                  <a:schemeClr val="accent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F794A9B-1B27-A34B-BB81-5C817F5559BC}"/>
                  </a:ext>
                </a:extLst>
              </p:cNvPr>
              <p:cNvCxnSpPr>
                <a:cxnSpLocks/>
              </p:cNvCxnSpPr>
              <p:nvPr/>
            </p:nvCxnSpPr>
            <p:spPr>
              <a:xfrm flipH="1" flipV="1">
                <a:off x="3429000" y="5257800"/>
                <a:ext cx="3396914" cy="2"/>
              </a:xfrm>
              <a:prstGeom prst="straightConnector1">
                <a:avLst/>
              </a:prstGeom>
              <a:ln w="38100">
                <a:solidFill>
                  <a:schemeClr val="accent1"/>
                </a:solidFill>
                <a:headEnd type="stealth" w="lg" len="lg"/>
                <a:tailEnd type="none"/>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F41ABF32-748E-CB46-9E1B-F2F5EACB9FD7}"/>
                </a:ext>
              </a:extLst>
            </p:cNvPr>
            <p:cNvCxnSpPr>
              <a:cxnSpLocks/>
            </p:cNvCxnSpPr>
            <p:nvPr/>
          </p:nvCxnSpPr>
          <p:spPr>
            <a:xfrm flipH="1">
              <a:off x="4397543" y="4277225"/>
              <a:ext cx="3158289" cy="1497932"/>
            </a:xfrm>
            <a:prstGeom prst="straightConnector1">
              <a:avLst/>
            </a:prstGeom>
            <a:ln w="38100">
              <a:solidFill>
                <a:schemeClr val="accent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2FC4D01-29EB-0345-8739-388B08A9C275}"/>
                </a:ext>
              </a:extLst>
            </p:cNvPr>
            <p:cNvCxnSpPr>
              <a:cxnSpLocks/>
            </p:cNvCxnSpPr>
            <p:nvPr/>
          </p:nvCxnSpPr>
          <p:spPr>
            <a:xfrm flipH="1">
              <a:off x="4397543" y="3582765"/>
              <a:ext cx="2277979" cy="2204424"/>
            </a:xfrm>
            <a:prstGeom prst="straightConnector1">
              <a:avLst/>
            </a:prstGeom>
            <a:ln w="38100">
              <a:solidFill>
                <a:schemeClr val="accent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392E940-390F-1044-8C51-68EC40022376}"/>
                </a:ext>
              </a:extLst>
            </p:cNvPr>
            <p:cNvCxnSpPr>
              <a:cxnSpLocks/>
            </p:cNvCxnSpPr>
            <p:nvPr/>
          </p:nvCxnSpPr>
          <p:spPr>
            <a:xfrm flipH="1">
              <a:off x="4397543" y="3152274"/>
              <a:ext cx="1622257" cy="2634915"/>
            </a:xfrm>
            <a:prstGeom prst="straightConnector1">
              <a:avLst/>
            </a:prstGeom>
            <a:ln w="38100">
              <a:solidFill>
                <a:schemeClr val="accent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4F56E2F-E134-B940-A248-A2DF79D3E6EE}"/>
                </a:ext>
              </a:extLst>
            </p:cNvPr>
            <p:cNvSpPr txBox="1"/>
            <p:nvPr/>
          </p:nvSpPr>
          <p:spPr>
            <a:xfrm>
              <a:off x="5301915" y="2767260"/>
              <a:ext cx="1588170" cy="369332"/>
            </a:xfrm>
            <a:prstGeom prst="rect">
              <a:avLst/>
            </a:prstGeom>
            <a:noFill/>
          </p:spPr>
          <p:txBody>
            <a:bodyPr wrap="square" rtlCol="0">
              <a:spAutoFit/>
            </a:bodyPr>
            <a:lstStyle/>
            <a:p>
              <a:pPr algn="ctr"/>
              <a:r>
                <a:rPr lang="en-US" b="1" dirty="0"/>
                <a:t>Geopolitical</a:t>
              </a:r>
            </a:p>
          </p:txBody>
        </p:sp>
        <p:sp>
          <p:nvSpPr>
            <p:cNvPr id="21" name="TextBox 20">
              <a:extLst>
                <a:ext uri="{FF2B5EF4-FFF2-40B4-BE49-F238E27FC236}">
                  <a16:creationId xmlns:a16="http://schemas.microsoft.com/office/drawing/2014/main" id="{795E1B37-E6DB-4040-A5AE-284B77D87141}"/>
                </a:ext>
              </a:extLst>
            </p:cNvPr>
            <p:cNvSpPr txBox="1"/>
            <p:nvPr/>
          </p:nvSpPr>
          <p:spPr>
            <a:xfrm>
              <a:off x="3620501" y="2405894"/>
              <a:ext cx="1588170" cy="461665"/>
            </a:xfrm>
            <a:prstGeom prst="rect">
              <a:avLst/>
            </a:prstGeom>
            <a:noFill/>
          </p:spPr>
          <p:txBody>
            <a:bodyPr wrap="square" rtlCol="0">
              <a:spAutoFit/>
            </a:bodyPr>
            <a:lstStyle/>
            <a:p>
              <a:pPr algn="ctr"/>
              <a:r>
                <a:rPr lang="en-US" sz="2400" b="1" dirty="0"/>
                <a:t>Polarity</a:t>
              </a:r>
              <a:endParaRPr lang="en-US" b="1" dirty="0"/>
            </a:p>
          </p:txBody>
        </p:sp>
        <p:sp>
          <p:nvSpPr>
            <p:cNvPr id="22" name="TextBox 21">
              <a:extLst>
                <a:ext uri="{FF2B5EF4-FFF2-40B4-BE49-F238E27FC236}">
                  <a16:creationId xmlns:a16="http://schemas.microsoft.com/office/drawing/2014/main" id="{B771CE52-AA98-B744-B0D4-08D4F31E8095}"/>
                </a:ext>
              </a:extLst>
            </p:cNvPr>
            <p:cNvSpPr txBox="1"/>
            <p:nvPr/>
          </p:nvSpPr>
          <p:spPr>
            <a:xfrm>
              <a:off x="7776412" y="5590491"/>
              <a:ext cx="970545" cy="461665"/>
            </a:xfrm>
            <a:prstGeom prst="rect">
              <a:avLst/>
            </a:prstGeom>
            <a:noFill/>
          </p:spPr>
          <p:txBody>
            <a:bodyPr wrap="square" rtlCol="0">
              <a:spAutoFit/>
            </a:bodyPr>
            <a:lstStyle/>
            <a:p>
              <a:r>
                <a:rPr lang="en-US" sz="2400" b="1" dirty="0"/>
                <a:t>Topic</a:t>
              </a:r>
              <a:endParaRPr lang="en-US" b="1" dirty="0"/>
            </a:p>
          </p:txBody>
        </p:sp>
        <p:sp>
          <p:nvSpPr>
            <p:cNvPr id="23" name="TextBox 22">
              <a:extLst>
                <a:ext uri="{FF2B5EF4-FFF2-40B4-BE49-F238E27FC236}">
                  <a16:creationId xmlns:a16="http://schemas.microsoft.com/office/drawing/2014/main" id="{7966E97C-5185-D34A-B5A5-1E8CDC230BC1}"/>
                </a:ext>
              </a:extLst>
            </p:cNvPr>
            <p:cNvSpPr txBox="1"/>
            <p:nvPr/>
          </p:nvSpPr>
          <p:spPr>
            <a:xfrm>
              <a:off x="6002757" y="3244334"/>
              <a:ext cx="1588170" cy="369332"/>
            </a:xfrm>
            <a:prstGeom prst="rect">
              <a:avLst/>
            </a:prstGeom>
            <a:noFill/>
          </p:spPr>
          <p:txBody>
            <a:bodyPr wrap="square" rtlCol="0">
              <a:spAutoFit/>
            </a:bodyPr>
            <a:lstStyle/>
            <a:p>
              <a:pPr algn="ctr"/>
              <a:r>
                <a:rPr lang="en-US" b="1" dirty="0"/>
                <a:t>Political</a:t>
              </a:r>
            </a:p>
          </p:txBody>
        </p:sp>
        <p:sp>
          <p:nvSpPr>
            <p:cNvPr id="24" name="TextBox 23">
              <a:extLst>
                <a:ext uri="{FF2B5EF4-FFF2-40B4-BE49-F238E27FC236}">
                  <a16:creationId xmlns:a16="http://schemas.microsoft.com/office/drawing/2014/main" id="{73FEE9C2-E736-4B4A-9018-310157B0882C}"/>
                </a:ext>
              </a:extLst>
            </p:cNvPr>
            <p:cNvSpPr txBox="1"/>
            <p:nvPr/>
          </p:nvSpPr>
          <p:spPr>
            <a:xfrm>
              <a:off x="6982328" y="3907891"/>
              <a:ext cx="1588170" cy="369332"/>
            </a:xfrm>
            <a:prstGeom prst="rect">
              <a:avLst/>
            </a:prstGeom>
            <a:noFill/>
          </p:spPr>
          <p:txBody>
            <a:bodyPr wrap="square" rtlCol="0">
              <a:spAutoFit/>
            </a:bodyPr>
            <a:lstStyle/>
            <a:p>
              <a:pPr algn="ctr"/>
              <a:r>
                <a:rPr lang="en-US" b="1" dirty="0"/>
                <a:t>Entertainment</a:t>
              </a:r>
            </a:p>
          </p:txBody>
        </p:sp>
        <p:cxnSp>
          <p:nvCxnSpPr>
            <p:cNvPr id="26" name="Straight Arrow Connector 25">
              <a:extLst>
                <a:ext uri="{FF2B5EF4-FFF2-40B4-BE49-F238E27FC236}">
                  <a16:creationId xmlns:a16="http://schemas.microsoft.com/office/drawing/2014/main" id="{E01138B2-FB94-8248-89CB-97BA72FBF80F}"/>
                </a:ext>
              </a:extLst>
            </p:cNvPr>
            <p:cNvCxnSpPr>
              <a:cxnSpLocks/>
            </p:cNvCxnSpPr>
            <p:nvPr/>
          </p:nvCxnSpPr>
          <p:spPr>
            <a:xfrm flipH="1">
              <a:off x="4414587" y="4971683"/>
              <a:ext cx="3361825" cy="803474"/>
            </a:xfrm>
            <a:prstGeom prst="straightConnector1">
              <a:avLst/>
            </a:prstGeom>
            <a:ln w="38100">
              <a:solidFill>
                <a:schemeClr val="accent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5A9392F-74A4-3145-8F9E-A0811AEB7078}"/>
                </a:ext>
              </a:extLst>
            </p:cNvPr>
            <p:cNvSpPr txBox="1"/>
            <p:nvPr/>
          </p:nvSpPr>
          <p:spPr>
            <a:xfrm>
              <a:off x="7776412" y="4749191"/>
              <a:ext cx="1588170" cy="369332"/>
            </a:xfrm>
            <a:prstGeom prst="rect">
              <a:avLst/>
            </a:prstGeom>
            <a:noFill/>
          </p:spPr>
          <p:txBody>
            <a:bodyPr wrap="square" rtlCol="0">
              <a:spAutoFit/>
            </a:bodyPr>
            <a:lstStyle/>
            <a:p>
              <a:r>
                <a:rPr lang="en-US" b="1" dirty="0"/>
                <a:t>Products</a:t>
              </a:r>
            </a:p>
          </p:txBody>
        </p:sp>
      </p:grpSp>
      <p:sp>
        <p:nvSpPr>
          <p:cNvPr id="31" name="TextBox 30">
            <a:extLst>
              <a:ext uri="{FF2B5EF4-FFF2-40B4-BE49-F238E27FC236}">
                <a16:creationId xmlns:a16="http://schemas.microsoft.com/office/drawing/2014/main" id="{496751C2-69A8-E149-9F59-69425285C45C}"/>
              </a:ext>
            </a:extLst>
          </p:cNvPr>
          <p:cNvSpPr txBox="1"/>
          <p:nvPr/>
        </p:nvSpPr>
        <p:spPr>
          <a:xfrm>
            <a:off x="7379870" y="2756140"/>
            <a:ext cx="2370221" cy="954107"/>
          </a:xfrm>
          <a:prstGeom prst="rect">
            <a:avLst/>
          </a:prstGeom>
          <a:noFill/>
        </p:spPr>
        <p:txBody>
          <a:bodyPr wrap="square" rtlCol="0">
            <a:spAutoFit/>
          </a:bodyPr>
          <a:lstStyle/>
          <a:p>
            <a:pPr algn="ctr"/>
            <a:r>
              <a:rPr lang="en-US" sz="2800" b="1" dirty="0">
                <a:solidFill>
                  <a:schemeClr val="accent1"/>
                </a:solidFill>
              </a:rPr>
              <a:t>Topic/Polarity Dimensions</a:t>
            </a:r>
          </a:p>
        </p:txBody>
      </p:sp>
    </p:spTree>
    <p:extLst>
      <p:ext uri="{BB962C8B-B14F-4D97-AF65-F5344CB8AC3E}">
        <p14:creationId xmlns:p14="http://schemas.microsoft.com/office/powerpoint/2010/main" val="980031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16294</TotalTime>
  <Words>1982</Words>
  <Application>Microsoft Macintosh PowerPoint</Application>
  <PresentationFormat>Widescreen</PresentationFormat>
  <Paragraphs>191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Topic Modeling</vt:lpstr>
      <vt:lpstr>What is Topic Modeling?</vt:lpstr>
      <vt:lpstr>Approaches to Topic Modeling</vt:lpstr>
      <vt:lpstr>Latent Dirichlet Allocation (LDA)</vt:lpstr>
      <vt:lpstr>In other words…….</vt:lpstr>
      <vt:lpstr>PowerPoint Presentation</vt:lpstr>
      <vt:lpstr>PowerPoint Presentation</vt:lpstr>
      <vt:lpstr>SemEval-2017 Task BD Dataset</vt:lpstr>
      <vt:lpstr>SemEval-2017 Task BD Dataset</vt:lpstr>
      <vt:lpstr>Large Scale Topic Modeling</vt:lpstr>
      <vt:lpstr>Graphically clustered NIH grants, as rendered from a screenshot of the NIHMaps user interface  </vt:lpstr>
      <vt:lpstr>Large Scale Topic Modeling - NIH</vt:lpstr>
      <vt:lpstr>Large Scale Topic Modeling - NIH</vt:lpstr>
      <vt:lpstr>Topic Coherence and Perplexity</vt:lpstr>
      <vt:lpstr>Nonnegative Matrix Factorization (NNMF)*</vt:lpstr>
      <vt:lpstr>Nonnegative Matrix Factorization (NNMF)</vt:lpstr>
      <vt:lpstr>Modeling Applications of NNMF</vt:lpstr>
      <vt:lpstr>Modeling Applications of NNMF</vt:lpstr>
      <vt:lpstr>Gaussian Mixture Model</vt:lpstr>
      <vt:lpstr>References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zukasa@my.ccsu.edu</cp:lastModifiedBy>
  <cp:revision>50</cp:revision>
  <cp:lastPrinted>2019-10-27T14:44:53Z</cp:lastPrinted>
  <dcterms:created xsi:type="dcterms:W3CDTF">2019-10-11T09:54:53Z</dcterms:created>
  <dcterms:modified xsi:type="dcterms:W3CDTF">2019-10-27T18:37:52Z</dcterms:modified>
  <cp:category/>
</cp:coreProperties>
</file>