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57" r:id="rId7"/>
    <p:sldId id="268" r:id="rId8"/>
    <p:sldId id="265" r:id="rId9"/>
    <p:sldId id="264" r:id="rId10"/>
    <p:sldId id="266" r:id="rId11"/>
    <p:sldId id="267" r:id="rId12"/>
    <p:sldId id="269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4563-4975-2E4B-8FE0-5D34AC38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EE4FB-D7B5-E742-AE2B-3D2834B08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3312-27E5-BC4E-AA66-4B4D5586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878E-25DD-A349-8141-179C4FA9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9609-0CB6-7C47-B060-54743410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9507-077C-D54D-A80D-994DAD13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9051-D72A-8B47-8544-B0C23302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52EA-2A82-004D-99A4-8839CA2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1720-4D80-944F-A638-3AABC066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D6A8-4E63-1B41-AB16-D769581A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66F3-CA7F-2E40-8C98-95BCC8EA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21E40-AF13-4940-92A1-C274B595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59A5-1CDC-0E46-AD3C-56FD2997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D2E6-B057-A342-97BF-EEC635E4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FA04-F7ED-7842-AC6F-CD723CE3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B09-EC32-4D48-B6A9-E26872EA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B5E9-A9DE-9C4E-9B67-5E63CD70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B90B-0EE7-F244-AEAA-9719A86C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C8BC-B455-9447-A638-3584353C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1C03-9EAC-A94C-A728-EB8EC80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DFB-A0D4-5A47-9619-7E489C3A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FBAA-3F52-C74B-9898-77BF57BD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2CA9-0934-654D-A57A-4297243B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1C48-CB4A-5240-95B6-E78571B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37D6-3B05-D941-BDF3-95FADC47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8EA3-B56B-AD49-B47F-E49DB108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6B63-6320-0041-9D35-F6CA02F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7B27-D966-4E42-B264-13959BC4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E840A-DBC7-1F4A-8A9D-9D9D6E78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306C-B7C8-4C4F-8D7A-B7CC299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606B7-7F6E-CB42-B2E5-6C84EE49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9C60-C252-D344-8367-4985645E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DA6C8-3A06-EC45-8927-55361B9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7DCF8-F178-BA4F-AA2D-A0CF2936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DDAB9-D333-504D-A6F8-B739BCB4E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23215-BB54-4C4F-B983-B284EF98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F0517-01FE-5544-BF80-2AB4BAFC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E29BE-AD8B-704E-978C-32472F56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2BF2D-C124-3D42-8E16-6D0D9AEB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A4EF-C59A-664A-9AFB-F4595605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31D01-293B-C949-B287-CA49AB87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FD48-5A94-1D49-8501-80C11016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07F0C-B0CF-1A4F-94FE-50B2EC11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D0B7C-3C95-824D-AA64-D0FC89C0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31D8-CC18-7747-9E0E-F0657D81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32A1-CDF9-8D42-9124-5EF00F3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86B2-1225-6B4E-87E9-E10B115F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9811-3732-9C4E-9B2A-0A68B770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A438-C0DA-AD40-A182-E6B885D84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042F-213F-5B43-9A42-783298B8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9270-8180-384E-874B-CDF6532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AC9B-56B2-6349-9776-DF737DD2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6E3-BE87-6E4C-82E3-8B1B40D9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59FB1-B640-8B4B-A8E9-98547F0D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69445-3836-FA40-81E4-2BC4EC88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7A7C-E533-4C4A-8FC3-7E9599BE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767F5-A634-DC45-B532-F6F5FFD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74A87-2C1E-5340-82EA-6240D8CC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A6E80-E333-9A42-865D-2CCAB0FE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7E4A-DBD4-084A-B1EA-652B4EBA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3968-35A3-2747-910D-13FD5BA2C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E7C0-169D-A848-AF60-4AE660AFAB0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6343-0DE7-0C4A-B646-242376918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3A01-CBC4-5645-B97E-EEDE10A0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BE8E-381D-2641-9AFB-B4F60015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mno.infosci.cornell.edu/slides/details.pdf" TargetMode="External"/><Relationship Id="rId7" Type="http://schemas.openxmlformats.org/officeDocument/2006/relationships/hyperlink" Target="https://www.hypershelf.org/" TargetMode="External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ykhorramz/lda-and-t-sne-interactive-visualization" TargetMode="External"/><Relationship Id="rId5" Type="http://schemas.openxmlformats.org/officeDocument/2006/relationships/hyperlink" Target="https://www.ncbi.nlm.nih.gov/pmc/articles/PMC5361216/pdf/nihms430007.pdf" TargetMode="External"/><Relationship Id="rId4" Type="http://schemas.openxmlformats.org/officeDocument/2006/relationships/hyperlink" Target="https://mimno.infosci.cornell.edu/info615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Latent-Dirichlet-Allocation-LDA-What-is-the-best-way-to-determine-k-number-of-topics-in-topic-modeling" TargetMode="External"/><Relationship Id="rId2" Type="http://schemas.openxmlformats.org/officeDocument/2006/relationships/hyperlink" Target="https://cran.r-project.org/web/packages/ldatuning/vignettes/top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aspirant.com/2015/04/11/five-most-popular-similarity-measures-implementation-in-python/" TargetMode="External"/><Relationship Id="rId4" Type="http://schemas.openxmlformats.org/officeDocument/2006/relationships/hyperlink" Target="https://www.machinelearningplus.com/nlp/topic-modeling-gensim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hmap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C90-818B-6E49-803D-7C23A96E9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0F3F8-8A78-E74D-96A4-8E80B6894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ANLY 580 – Fall 2019</a:t>
            </a:r>
          </a:p>
        </p:txBody>
      </p:sp>
    </p:spTree>
    <p:extLst>
      <p:ext uri="{BB962C8B-B14F-4D97-AF65-F5344CB8AC3E}">
        <p14:creationId xmlns:p14="http://schemas.microsoft.com/office/powerpoint/2010/main" val="30995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2459-2BC3-8842-828B-D0766DC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 Scale Topic Modeling - NIH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15F3-F376-BD4D-AD34-598E870F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370,000 documents</a:t>
            </a:r>
          </a:p>
          <a:p>
            <a:pPr lvl="1"/>
            <a:r>
              <a:rPr lang="en-US" dirty="0"/>
              <a:t>150,000 grants</a:t>
            </a:r>
          </a:p>
          <a:p>
            <a:pPr lvl="1"/>
            <a:r>
              <a:rPr lang="en-US" dirty="0"/>
              <a:t>220,000 </a:t>
            </a:r>
            <a:r>
              <a:rPr lang="en-US" dirty="0" err="1"/>
              <a:t>Pubmed</a:t>
            </a:r>
            <a:r>
              <a:rPr lang="en-US" dirty="0"/>
              <a:t> abstracts referenced in grant reports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Removed </a:t>
            </a:r>
            <a:r>
              <a:rPr lang="en-US" dirty="0" err="1"/>
              <a:t>stopwords</a:t>
            </a:r>
            <a:r>
              <a:rPr lang="en-US" dirty="0"/>
              <a:t>, acronyms, phrases</a:t>
            </a:r>
          </a:p>
          <a:p>
            <a:pPr lvl="2"/>
            <a:r>
              <a:rPr lang="en-US" dirty="0"/>
              <a:t>Non-research terms (e.g., “understanding”, “believe”, “goals”) – 15% corpus</a:t>
            </a:r>
          </a:p>
          <a:p>
            <a:pPr lvl="1"/>
            <a:r>
              <a:rPr lang="en-US" dirty="0"/>
              <a:t>Manually aggregated obviously uninformative terms, increasing </a:t>
            </a:r>
            <a:r>
              <a:rPr lang="en-US" dirty="0" err="1"/>
              <a:t>stopword</a:t>
            </a:r>
            <a:r>
              <a:rPr lang="en-US" dirty="0"/>
              <a:t> list by ~1200 terms</a:t>
            </a:r>
          </a:p>
          <a:p>
            <a:pPr lvl="1"/>
            <a:r>
              <a:rPr lang="en-US" dirty="0"/>
              <a:t>Created a vocabulary using ~600 standardized acronyms and ~4200 commonly used bigrams and phrases</a:t>
            </a:r>
          </a:p>
          <a:p>
            <a:pPr lvl="1"/>
            <a:r>
              <a:rPr lang="en-US" dirty="0"/>
              <a:t>Increased weighing of words in document titles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7A05-06E5-D742-B3FF-3061F73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 Scale Topic Modeling - NIH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982A-63C5-FA4F-8EC5-26F42B7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Tuning</a:t>
            </a:r>
          </a:p>
          <a:p>
            <a:pPr lvl="1"/>
            <a:r>
              <a:rPr lang="en-US" dirty="0"/>
              <a:t>Optimize input parameters to generate a individual topics that conveyed a single coherent topic</a:t>
            </a:r>
          </a:p>
          <a:p>
            <a:pPr lvl="2"/>
            <a:r>
              <a:rPr lang="en-US" dirty="0"/>
              <a:t>Number of topics – </a:t>
            </a:r>
            <a:r>
              <a:rPr lang="en-US" b="1" dirty="0"/>
              <a:t>T</a:t>
            </a:r>
          </a:p>
          <a:p>
            <a:pPr lvl="2"/>
            <a:r>
              <a:rPr lang="en-US" dirty="0"/>
              <a:t>Concentration of topics in a document – </a:t>
            </a:r>
            <a:r>
              <a:rPr lang="en-US" b="1" dirty="0"/>
              <a:t>alpha</a:t>
            </a:r>
          </a:p>
          <a:p>
            <a:pPr lvl="2"/>
            <a:r>
              <a:rPr lang="en-US" dirty="0"/>
              <a:t>Concentration of terms in a topic - </a:t>
            </a:r>
            <a:r>
              <a:rPr lang="en-US" b="1" dirty="0"/>
              <a:t>beta</a:t>
            </a:r>
          </a:p>
          <a:p>
            <a:pPr lvl="1"/>
            <a:r>
              <a:rPr lang="en-US" dirty="0"/>
              <a:t>Adjust topic </a:t>
            </a:r>
            <a:r>
              <a:rPr lang="en-US" b="1" i="1" dirty="0"/>
              <a:t>concept resolution </a:t>
            </a:r>
            <a:r>
              <a:rPr lang="en-US" dirty="0"/>
              <a:t>to maintain high confidence in the results</a:t>
            </a:r>
          </a:p>
          <a:p>
            <a:pPr lvl="2"/>
            <a:r>
              <a:rPr lang="en-US" dirty="0"/>
              <a:t>Too “few” topics generated topics with ”poor” multiple concepts</a:t>
            </a:r>
          </a:p>
          <a:p>
            <a:pPr lvl="2"/>
            <a:r>
              <a:rPr lang="en-US" dirty="0"/>
              <a:t>Too “many” topics generated numerous “poor” quality or “junk” topics</a:t>
            </a:r>
          </a:p>
          <a:p>
            <a:pPr lvl="1"/>
            <a:r>
              <a:rPr lang="en-US" dirty="0"/>
              <a:t>Eventually select 700 topics as producing an acceptable balance</a:t>
            </a:r>
          </a:p>
          <a:p>
            <a:pPr lvl="2"/>
            <a:r>
              <a:rPr lang="en-US" dirty="0"/>
              <a:t>Well resolved concepts with few topics of poor quality</a:t>
            </a:r>
          </a:p>
          <a:p>
            <a:pPr lvl="2"/>
            <a:r>
              <a:rPr lang="en-US" dirty="0"/>
              <a:t> alpha = 0.05L/T and beta = 0.1,  L = average document length</a:t>
            </a:r>
          </a:p>
        </p:txBody>
      </p:sp>
    </p:spTree>
    <p:extLst>
      <p:ext uri="{BB962C8B-B14F-4D97-AF65-F5344CB8AC3E}">
        <p14:creationId xmlns:p14="http://schemas.microsoft.com/office/powerpoint/2010/main" val="17936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89-89E1-6D49-B142-158DA6BA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Nonnegative Matrix Factorization (NMF)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9EE5-3667-914E-B732-9061368D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</a:t>
            </a:r>
            <a:r>
              <a:rPr lang="en-US"/>
              <a:t>here related to NMF</a:t>
            </a:r>
          </a:p>
        </p:txBody>
      </p:sp>
    </p:spTree>
    <p:extLst>
      <p:ext uri="{BB962C8B-B14F-4D97-AF65-F5344CB8AC3E}">
        <p14:creationId xmlns:p14="http://schemas.microsoft.com/office/powerpoint/2010/main" val="451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8BEC-1585-7445-8266-03FCBD96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3F44-2437-ED4F-9172-B11BB1B2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Probabilistic Topic Models by David </a:t>
            </a:r>
            <a:r>
              <a:rPr lang="en-US" sz="2400" dirty="0" err="1"/>
              <a:t>Blei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http://www.cs.columbia.edu/~blei/papers/Blei2012.pdf</a:t>
            </a:r>
            <a:endParaRPr lang="en-US" sz="2000" dirty="0"/>
          </a:p>
          <a:p>
            <a:r>
              <a:rPr lang="en-US" sz="2400" dirty="0"/>
              <a:t>David </a:t>
            </a:r>
            <a:r>
              <a:rPr lang="en-US" sz="2400" dirty="0" err="1"/>
              <a:t>Mimno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https://mimno.infosci.cornell.edu/slides/details.pdf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https://mimno.infosci.cornell.edu/info6150/</a:t>
            </a:r>
            <a:endParaRPr lang="en-US" sz="2000" dirty="0"/>
          </a:p>
          <a:p>
            <a:pPr lvl="2"/>
            <a:r>
              <a:rPr lang="en-US" sz="1800" dirty="0"/>
              <a:t>Numerous paper references</a:t>
            </a:r>
          </a:p>
          <a:p>
            <a:pPr lvl="1"/>
            <a:r>
              <a:rPr lang="en-US" sz="2000" b="1" dirty="0"/>
              <a:t>Database of NIH grants using machine-learned categories and graphical clustering </a:t>
            </a:r>
            <a:endParaRPr lang="en-US" sz="2000" dirty="0"/>
          </a:p>
          <a:p>
            <a:pPr lvl="2"/>
            <a:r>
              <a:rPr lang="en-US" sz="1800" dirty="0">
                <a:hlinkClick r:id="rId5"/>
              </a:rPr>
              <a:t>https://www.ncbi.nlm.nih.gov/pmc/articles/PMC5361216/pdf/nihms430007.pdf</a:t>
            </a:r>
            <a:endParaRPr lang="en-US" sz="1800" dirty="0"/>
          </a:p>
          <a:p>
            <a:r>
              <a:rPr lang="en-US" sz="2400" dirty="0"/>
              <a:t>Topic Modeling Visualization</a:t>
            </a:r>
          </a:p>
          <a:p>
            <a:pPr lvl="1"/>
            <a:r>
              <a:rPr lang="en-US" sz="2000" dirty="0">
                <a:hlinkClick r:id="rId6"/>
              </a:rPr>
              <a:t>https://www.kaggle.com/ykhorramz/lda-and-t-sne-interactive-visualization</a:t>
            </a:r>
            <a:endParaRPr lang="en-US" sz="2000" dirty="0"/>
          </a:p>
          <a:p>
            <a:pPr lvl="1"/>
            <a:r>
              <a:rPr lang="en-US" sz="2000" dirty="0"/>
              <a:t>Topic Explorer – </a:t>
            </a:r>
            <a:r>
              <a:rPr lang="en-US" sz="2000" dirty="0">
                <a:hlinkClick r:id="rId7"/>
              </a:rPr>
              <a:t>https://www.hypershelf.org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91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5261-F4F0-7C4B-81AE-9849A7A7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736A-AF78-CB4D-B848-7182BEB6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of topics:</a:t>
            </a:r>
          </a:p>
          <a:p>
            <a:pPr lvl="1"/>
            <a:r>
              <a:rPr lang="en-US" sz="2000" dirty="0">
                <a:hlinkClick r:id="rId2"/>
              </a:rPr>
              <a:t>https://cran.r-project.org/web/packages/ldatuning/vignettes/topics.html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https://www.quora.com/Latent-Dirichlet-Allocation-LDA-What-is-the-best-way-to-determine-k-number-of-topics-in-topic-modeling</a:t>
            </a:r>
            <a:endParaRPr lang="en-US" sz="2000" dirty="0"/>
          </a:p>
          <a:p>
            <a:r>
              <a:rPr lang="en-US" sz="2400" dirty="0"/>
              <a:t>Tutorial on LDA in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https://www.machinelearningplus.com/nlp/topic-modeling-gensim-python/</a:t>
            </a:r>
            <a:endParaRPr lang="en-US" sz="2000" dirty="0"/>
          </a:p>
          <a:p>
            <a:r>
              <a:rPr lang="en-US" sz="2400" dirty="0"/>
              <a:t>Similarity </a:t>
            </a:r>
            <a:r>
              <a:rPr lang="en-US" sz="2400" dirty="0" err="1"/>
              <a:t>neasures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https://dataaspirant.com/2015/04/11/five-most-popular-similarity-measures-implementation-in-python/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226-D488-BF43-9DF7-C0802E8F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Topic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4A34-B278-384D-865E-993C6C03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is a form of text mining</a:t>
            </a:r>
          </a:p>
          <a:p>
            <a:r>
              <a:rPr lang="en-US" dirty="0"/>
              <a:t>Employs unsupervised and supervised statistical machine learning techniques to identify patterns in a corpus or large amount of unstructured text</a:t>
            </a:r>
          </a:p>
          <a:p>
            <a:r>
              <a:rPr lang="en-US" dirty="0"/>
              <a:t>Approach is to ingest collection of documents (sometimes very large) and group the words into clusters of words, identify conceptual topics represented by the words, and group documents by employing a process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365354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F648-900E-AC4D-BE4D-247396D0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Topic Modeling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BB79D7-4DAD-9049-9D68-C4218E9376D7}"/>
              </a:ext>
            </a:extLst>
          </p:cNvPr>
          <p:cNvGrpSpPr/>
          <p:nvPr/>
        </p:nvGrpSpPr>
        <p:grpSpPr>
          <a:xfrm>
            <a:off x="3278197" y="2776613"/>
            <a:ext cx="1699591" cy="1018257"/>
            <a:chOff x="2753139" y="3106481"/>
            <a:chExt cx="1699591" cy="10182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9B1D84-E234-114D-B0E7-B0D0278758A0}"/>
                </a:ext>
              </a:extLst>
            </p:cNvPr>
            <p:cNvSpPr/>
            <p:nvPr/>
          </p:nvSpPr>
          <p:spPr>
            <a:xfrm>
              <a:off x="2753139" y="3106481"/>
              <a:ext cx="1699591" cy="10182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9AF1E1-80C9-C54F-867A-AEBA75F5A8CD}"/>
                </a:ext>
              </a:extLst>
            </p:cNvPr>
            <p:cNvSpPr txBox="1"/>
            <p:nvPr/>
          </p:nvSpPr>
          <p:spPr>
            <a:xfrm>
              <a:off x="2951921" y="3153944"/>
              <a:ext cx="1302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Latent Dirichlet Allocation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68EA11-3E68-1147-AA28-B0A587019C15}"/>
              </a:ext>
            </a:extLst>
          </p:cNvPr>
          <p:cNvSpPr txBox="1"/>
          <p:nvPr/>
        </p:nvSpPr>
        <p:spPr>
          <a:xfrm>
            <a:off x="2218680" y="1874191"/>
            <a:ext cx="299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Probabilistic Approaches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E6C8A-FA0D-794D-AAEF-EEB70DD2BF83}"/>
              </a:ext>
            </a:extLst>
          </p:cNvPr>
          <p:cNvSpPr txBox="1"/>
          <p:nvPr/>
        </p:nvSpPr>
        <p:spPr>
          <a:xfrm>
            <a:off x="7072829" y="1880351"/>
            <a:ext cx="376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Matrix Factorization Approaches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043DA-91FE-1645-AD4C-653B05852535}"/>
              </a:ext>
            </a:extLst>
          </p:cNvPr>
          <p:cNvSpPr txBox="1"/>
          <p:nvPr/>
        </p:nvSpPr>
        <p:spPr>
          <a:xfrm>
            <a:off x="370901" y="2517829"/>
            <a:ext cx="2996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topic models such as </a:t>
            </a:r>
            <a:r>
              <a:rPr lang="en-US" dirty="0" err="1"/>
              <a:t>pLSA</a:t>
            </a:r>
            <a:r>
              <a:rPr lang="en-US" dirty="0"/>
              <a:t> and LDA learn latent topics in a corpus by exploiting document-level word co-occurrences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2BA-FEFB-9941-A607-25D29C1B0571}"/>
              </a:ext>
            </a:extLst>
          </p:cNvPr>
          <p:cNvGrpSpPr/>
          <p:nvPr/>
        </p:nvGrpSpPr>
        <p:grpSpPr>
          <a:xfrm>
            <a:off x="2259757" y="4034250"/>
            <a:ext cx="1699591" cy="1018257"/>
            <a:chOff x="3637900" y="4790226"/>
            <a:chExt cx="1699591" cy="10182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E7D2ED-CDD7-6B42-AADA-4ADF21F61F19}"/>
                </a:ext>
              </a:extLst>
            </p:cNvPr>
            <p:cNvSpPr/>
            <p:nvPr/>
          </p:nvSpPr>
          <p:spPr>
            <a:xfrm>
              <a:off x="3637900" y="4790226"/>
              <a:ext cx="1699591" cy="10182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11F156-FBE8-CF48-B457-424B79974B2A}"/>
                </a:ext>
              </a:extLst>
            </p:cNvPr>
            <p:cNvSpPr txBox="1"/>
            <p:nvPr/>
          </p:nvSpPr>
          <p:spPr>
            <a:xfrm>
              <a:off x="3753874" y="4859723"/>
              <a:ext cx="1583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Prob. Latent Semantic Analysis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FF05E5-88E0-C14E-94F5-9B8035DBD384}"/>
              </a:ext>
            </a:extLst>
          </p:cNvPr>
          <p:cNvGrpSpPr/>
          <p:nvPr/>
        </p:nvGrpSpPr>
        <p:grpSpPr>
          <a:xfrm>
            <a:off x="4370366" y="4103747"/>
            <a:ext cx="1699591" cy="1018257"/>
            <a:chOff x="2753139" y="3106481"/>
            <a:chExt cx="1699591" cy="10182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5DD82C-B60F-6244-B775-DD4900351BA7}"/>
                </a:ext>
              </a:extLst>
            </p:cNvPr>
            <p:cNvSpPr/>
            <p:nvPr/>
          </p:nvSpPr>
          <p:spPr>
            <a:xfrm>
              <a:off x="2753139" y="3106481"/>
              <a:ext cx="1699591" cy="10182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21938C-5002-9E47-9622-9B1947C401B6}"/>
                </a:ext>
              </a:extLst>
            </p:cNvPr>
            <p:cNvSpPr txBox="1"/>
            <p:nvPr/>
          </p:nvSpPr>
          <p:spPr>
            <a:xfrm>
              <a:off x="2951921" y="3153944"/>
              <a:ext cx="1302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Gaussian  Mixture Models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5FAA1E-9004-D349-955C-65F0ACE0FB77}"/>
              </a:ext>
            </a:extLst>
          </p:cNvPr>
          <p:cNvGrpSpPr/>
          <p:nvPr/>
        </p:nvGrpSpPr>
        <p:grpSpPr>
          <a:xfrm>
            <a:off x="9318498" y="2730820"/>
            <a:ext cx="1699591" cy="1018257"/>
            <a:chOff x="2753139" y="3106481"/>
            <a:chExt cx="1699591" cy="10182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E0422B-05D6-004B-99E4-D84C5EBE9FE0}"/>
                </a:ext>
              </a:extLst>
            </p:cNvPr>
            <p:cNvSpPr/>
            <p:nvPr/>
          </p:nvSpPr>
          <p:spPr>
            <a:xfrm>
              <a:off x="2753139" y="3106481"/>
              <a:ext cx="1699591" cy="10182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88E00A-0DA5-8A42-AEC1-C766B751720E}"/>
                </a:ext>
              </a:extLst>
            </p:cNvPr>
            <p:cNvSpPr txBox="1"/>
            <p:nvPr/>
          </p:nvSpPr>
          <p:spPr>
            <a:xfrm>
              <a:off x="2951921" y="3153944"/>
              <a:ext cx="1302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Latent Semantic  Analysis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0466DF-2B20-5F45-ACE2-D3FA7000613B}"/>
              </a:ext>
            </a:extLst>
          </p:cNvPr>
          <p:cNvGrpSpPr/>
          <p:nvPr/>
        </p:nvGrpSpPr>
        <p:grpSpPr>
          <a:xfrm>
            <a:off x="7029852" y="2674661"/>
            <a:ext cx="1861982" cy="1130573"/>
            <a:chOff x="7257733" y="2747364"/>
            <a:chExt cx="1861982" cy="11305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660C0E-C880-B543-AF21-B1064B5BDEF3}"/>
                </a:ext>
              </a:extLst>
            </p:cNvPr>
            <p:cNvSpPr/>
            <p:nvPr/>
          </p:nvSpPr>
          <p:spPr>
            <a:xfrm>
              <a:off x="7257733" y="2747364"/>
              <a:ext cx="1861982" cy="11305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9AA5A7-7923-9149-B851-2AB16D43A03C}"/>
                </a:ext>
              </a:extLst>
            </p:cNvPr>
            <p:cNvSpPr txBox="1"/>
            <p:nvPr/>
          </p:nvSpPr>
          <p:spPr>
            <a:xfrm>
              <a:off x="7345868" y="2850985"/>
              <a:ext cx="16857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Non-negative Matrix Factorization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BF6AAB-4577-1340-A391-43A44D7BE46D}"/>
              </a:ext>
            </a:extLst>
          </p:cNvPr>
          <p:cNvGrpSpPr/>
          <p:nvPr/>
        </p:nvGrpSpPr>
        <p:grpSpPr>
          <a:xfrm>
            <a:off x="3278197" y="5202024"/>
            <a:ext cx="1699591" cy="1018257"/>
            <a:chOff x="2753139" y="3106481"/>
            <a:chExt cx="1699591" cy="101825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DE6FD9-896D-A24A-B0B4-034EA16E81E8}"/>
                </a:ext>
              </a:extLst>
            </p:cNvPr>
            <p:cNvSpPr/>
            <p:nvPr/>
          </p:nvSpPr>
          <p:spPr>
            <a:xfrm>
              <a:off x="2753139" y="3106481"/>
              <a:ext cx="1699591" cy="10182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A107A6-3C2A-F24E-BAEE-522D9D71FCDA}"/>
                </a:ext>
              </a:extLst>
            </p:cNvPr>
            <p:cNvSpPr txBox="1"/>
            <p:nvPr/>
          </p:nvSpPr>
          <p:spPr>
            <a:xfrm>
              <a:off x="2951921" y="3153944"/>
              <a:ext cx="1302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Hierarchical Dirichlet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7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58FE-47AA-1543-8A5D-0C84EC89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FCA1-C100-E74C-9895-02C4EA74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“Latent” implies that topics are inferred rather than directly observed</a:t>
            </a:r>
          </a:p>
          <a:p>
            <a:pPr lvl="1"/>
            <a:r>
              <a:rPr lang="en-US" dirty="0"/>
              <a:t>Word order in documents is not important</a:t>
            </a:r>
          </a:p>
          <a:p>
            <a:pPr lvl="1"/>
            <a:r>
              <a:rPr lang="en-US" dirty="0"/>
              <a:t>I.e., Bag of Words or BOW</a:t>
            </a:r>
          </a:p>
          <a:p>
            <a:pPr lvl="1"/>
            <a:r>
              <a:rPr lang="en-US" dirty="0"/>
              <a:t>Document order in the data set is not important.</a:t>
            </a:r>
          </a:p>
          <a:p>
            <a:pPr lvl="1"/>
            <a:r>
              <a:rPr lang="en-US" dirty="0"/>
              <a:t>The number of topics has to be known in advance.</a:t>
            </a:r>
          </a:p>
          <a:p>
            <a:pPr lvl="1"/>
            <a:r>
              <a:rPr lang="en-US" dirty="0"/>
              <a:t>The same word can belong to multiple topics.</a:t>
            </a:r>
          </a:p>
          <a:p>
            <a:pPr lvl="1"/>
            <a:r>
              <a:rPr lang="en-US" dirty="0"/>
              <a:t>Each document in the total collection of </a:t>
            </a:r>
            <a:r>
              <a:rPr lang="en-US" i="1" dirty="0"/>
              <a:t>D</a:t>
            </a:r>
            <a:r>
              <a:rPr lang="en-US" dirty="0"/>
              <a:t> documents is seen as a mixture of </a:t>
            </a:r>
            <a:r>
              <a:rPr lang="en-US" i="1" dirty="0"/>
              <a:t>K</a:t>
            </a:r>
            <a:r>
              <a:rPr lang="en-US" dirty="0"/>
              <a:t> latent topics.</a:t>
            </a:r>
          </a:p>
          <a:p>
            <a:pPr lvl="1"/>
            <a:r>
              <a:rPr lang="en-US" dirty="0"/>
              <a:t>Each topic has a multinomial distribution over a vocabulary of words </a:t>
            </a:r>
            <a:r>
              <a:rPr lang="en-US" i="1" dirty="0"/>
              <a:t>w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1464-0DA3-C142-AAA7-30DE3765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E31C-0DC4-404B-8333-239E5F2E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each document and randomly assign each word in the document to one of K topics (K is chosen beforehand)</a:t>
            </a:r>
          </a:p>
          <a:p>
            <a:r>
              <a:rPr lang="en-US" dirty="0"/>
              <a:t>This random assignment gives topic representations of all documents and word distributions of all the topics, albeit not very good ones</a:t>
            </a:r>
          </a:p>
          <a:p>
            <a:r>
              <a:rPr lang="en-US" dirty="0"/>
              <a:t>So, to improve upon them:</a:t>
            </a:r>
          </a:p>
          <a:p>
            <a:pPr lvl="1"/>
            <a:r>
              <a:rPr lang="en-US" dirty="0"/>
              <a:t>For each document </a:t>
            </a:r>
            <a:r>
              <a:rPr lang="en-US" i="1" dirty="0"/>
              <a:t>d</a:t>
            </a:r>
            <a:r>
              <a:rPr lang="en-US" dirty="0"/>
              <a:t>, go through each word </a:t>
            </a:r>
            <a:r>
              <a:rPr lang="en-US" i="1" dirty="0"/>
              <a:t>w </a:t>
            </a:r>
            <a:r>
              <a:rPr lang="en-US" dirty="0"/>
              <a:t>and compute:</a:t>
            </a:r>
          </a:p>
          <a:p>
            <a:pPr lvl="2"/>
            <a:r>
              <a:rPr lang="en-US" dirty="0"/>
              <a:t>p(topic t | document d): proportion of words in document </a:t>
            </a:r>
            <a:r>
              <a:rPr lang="en-US" i="1" dirty="0"/>
              <a:t>d</a:t>
            </a:r>
            <a:r>
              <a:rPr lang="en-US" dirty="0"/>
              <a:t> that are assigned to topic </a:t>
            </a:r>
            <a:r>
              <a:rPr lang="en-US" i="1" dirty="0"/>
              <a:t>t</a:t>
            </a:r>
            <a:endParaRPr lang="en-US" dirty="0"/>
          </a:p>
          <a:p>
            <a:pPr lvl="2"/>
            <a:r>
              <a:rPr lang="en-US" dirty="0"/>
              <a:t>p(word w| topic t): proportion of assignments to topic t, over all documents d, that come from word 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CB274-BC8E-AC43-8399-2C48BB8F34EE}"/>
              </a:ext>
            </a:extLst>
          </p:cNvPr>
          <p:cNvSpPr txBox="1"/>
          <p:nvPr/>
        </p:nvSpPr>
        <p:spPr>
          <a:xfrm>
            <a:off x="2170044" y="6176963"/>
            <a:ext cx="840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www.kdnuggets.com</a:t>
            </a:r>
            <a:r>
              <a:rPr lang="en-US" dirty="0"/>
              <a:t>/2016/07/text-mining-101-topic-modeling.html</a:t>
            </a:r>
          </a:p>
        </p:txBody>
      </p:sp>
    </p:spTree>
    <p:extLst>
      <p:ext uri="{BB962C8B-B14F-4D97-AF65-F5344CB8AC3E}">
        <p14:creationId xmlns:p14="http://schemas.microsoft.com/office/powerpoint/2010/main" val="37375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1658-945E-0C4E-80D6-8DD8A546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F05AA-871D-6F40-A262-40BD3787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86"/>
            <a:ext cx="12192000" cy="6467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35BA6-3E4A-3B42-BA41-ABC3DA2229E7}"/>
              </a:ext>
            </a:extLst>
          </p:cNvPr>
          <p:cNvSpPr txBox="1"/>
          <p:nvPr/>
        </p:nvSpPr>
        <p:spPr>
          <a:xfrm>
            <a:off x="1101687" y="321057"/>
            <a:ext cx="29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are distributions over words </a:t>
            </a:r>
          </a:p>
        </p:txBody>
      </p:sp>
    </p:spTree>
    <p:extLst>
      <p:ext uri="{BB962C8B-B14F-4D97-AF65-F5344CB8AC3E}">
        <p14:creationId xmlns:p14="http://schemas.microsoft.com/office/powerpoint/2010/main" val="198246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5E5DF-95EA-BF4B-BA0C-5B1A2B4C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09369"/>
            <a:ext cx="12161520" cy="58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133B-8298-E149-8656-082BF05B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 Scale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836C-3DEB-0345-BD39-88B2A22F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U.S. National Institutes of Health (NIH) - </a:t>
            </a:r>
          </a:p>
          <a:p>
            <a:pPr lvl="1"/>
            <a:r>
              <a:rPr lang="en-US" sz="2800" dirty="0"/>
              <a:t>80,000 Grants per year</a:t>
            </a:r>
          </a:p>
          <a:p>
            <a:pPr lvl="1"/>
            <a:r>
              <a:rPr lang="en-US" sz="2800" dirty="0"/>
              <a:t>25 grant-awarding Institutes and Centers</a:t>
            </a:r>
          </a:p>
          <a:p>
            <a:pPr lvl="2"/>
            <a:r>
              <a:rPr lang="en-US" sz="2400" dirty="0"/>
              <a:t>Distinct, overlapping and multi-faceted relationships</a:t>
            </a:r>
          </a:p>
          <a:p>
            <a:pPr lvl="1"/>
            <a:r>
              <a:rPr lang="en-US" sz="2800" dirty="0"/>
              <a:t>Reporting (i.e., Congress) and navigating the  funding landscape very challenging</a:t>
            </a:r>
          </a:p>
          <a:p>
            <a:pPr lvl="1"/>
            <a:r>
              <a:rPr lang="en-US" sz="2800" dirty="0">
                <a:hlinkClick r:id="rId2"/>
              </a:rPr>
              <a:t>http://www.nihmaps.org</a:t>
            </a:r>
            <a:endParaRPr lang="en-US" sz="2800" dirty="0"/>
          </a:p>
          <a:p>
            <a:r>
              <a:rPr lang="en-US" sz="3200" dirty="0"/>
              <a:t>Applied topic modeling and automated clustering algorithm to produce a graphical layout of grants across Institutes/Centers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873B7-9E8C-7A4E-86BE-643D73F0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9" b="8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4E5C1-CFB4-DD44-9873-66D5F0EA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3654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b="1" dirty="0"/>
              <a:t>Graphically clustered NIH grants, as rendered from a screenshot of the </a:t>
            </a:r>
            <a:r>
              <a:rPr lang="en-US" sz="2000" b="1" dirty="0" err="1"/>
              <a:t>NIHMaps</a:t>
            </a:r>
            <a:r>
              <a:rPr lang="en-US" sz="2000" b="1" dirty="0"/>
              <a:t> user interface </a:t>
            </a:r>
            <a:br>
              <a:rPr lang="en-US" sz="1600" dirty="0"/>
            </a:b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6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745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Topic Modeling</vt:lpstr>
      <vt:lpstr>What is Topic Modeling?</vt:lpstr>
      <vt:lpstr>Approaches to Topic Modeling</vt:lpstr>
      <vt:lpstr>Latent Dirichlet Allocation (LDA)</vt:lpstr>
      <vt:lpstr>In other words…….</vt:lpstr>
      <vt:lpstr>PowerPoint Presentation</vt:lpstr>
      <vt:lpstr>PowerPoint Presentation</vt:lpstr>
      <vt:lpstr>Large Scale Topic Modeling</vt:lpstr>
      <vt:lpstr>Graphically clustered NIH grants, as rendered from a screenshot of the NIHMaps user interface  </vt:lpstr>
      <vt:lpstr>Large Scale Topic Modeling - NIH</vt:lpstr>
      <vt:lpstr>Large Scale Topic Modeling - NIH</vt:lpstr>
      <vt:lpstr>Nonnegative Matrix Factorization (NMF)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zukasa@my.ccsu.edu</dc:creator>
  <cp:lastModifiedBy>zukasa@my.ccsu.edu</cp:lastModifiedBy>
  <cp:revision>20</cp:revision>
  <dcterms:created xsi:type="dcterms:W3CDTF">2019-10-11T09:54:53Z</dcterms:created>
  <dcterms:modified xsi:type="dcterms:W3CDTF">2019-10-14T11:14:15Z</dcterms:modified>
</cp:coreProperties>
</file>