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3"/>
    <p:sldId id="259" r:id="rId4"/>
    <p:sldId id="260" r:id="rId5"/>
    <p:sldId id="261" r:id="rId6"/>
    <p:sldId id="277" r:id="rId7"/>
    <p:sldId id="269" r:id="rId8"/>
    <p:sldId id="270" r:id="rId9"/>
    <p:sldId id="278" r:id="rId10"/>
    <p:sldId id="280" r:id="rId11"/>
  </p:sldIdLst>
  <p:sldSz cx="12192000" cy="6858000"/>
  <p:notesSz cx="6858000" cy="9144000"/>
  <p:embeddedFontLst>
    <p:embeddedFont>
      <p:font typeface="Gilroy" panose="00000400000000000000" charset="0"/>
      <p:regular r:id="rId17"/>
    </p:embeddedFont>
    <p:embeddedFont>
      <p:font typeface="DM Serif Display" charset="0"/>
      <p:regular r:id="rId18"/>
      <p:italic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4" userDrawn="1">
          <p15:clr>
            <a:srgbClr val="A4A3A4"/>
          </p15:clr>
        </p15:guide>
        <p15:guide id="4" pos="7196" userDrawn="1">
          <p15:clr>
            <a:srgbClr val="A4A3A4"/>
          </p15:clr>
        </p15:guide>
        <p15:guide id="5" orient="horz" pos="393" userDrawn="1">
          <p15:clr>
            <a:srgbClr val="A4A3A4"/>
          </p15:clr>
        </p15:guide>
        <p15:guide id="7" orient="horz" pos="777" userDrawn="1">
          <p15:clr>
            <a:srgbClr val="A4A3A4"/>
          </p15:clr>
        </p15:guide>
        <p15:guide id="8" orient="horz" pos="3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195"/>
    <a:srgbClr val="1A3497"/>
    <a:srgbClr val="1B56A6"/>
    <a:srgbClr val="AF2EE2"/>
    <a:srgbClr val="030452"/>
    <a:srgbClr val="C44BAD"/>
    <a:srgbClr val="1B7FC0"/>
    <a:srgbClr val="E653AD"/>
    <a:srgbClr val="06023D"/>
    <a:srgbClr val="02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37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48" y="78"/>
      </p:cViewPr>
      <p:guideLst>
        <p:guide orient="horz" pos="2160"/>
        <p:guide pos="3840"/>
        <p:guide pos="424"/>
        <p:guide pos="7196"/>
        <p:guide orient="horz" pos="393"/>
        <p:guide orient="horz" pos="777"/>
        <p:guide orient="horz" pos="3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5103760"/>
        <c:axId val="965110600"/>
      </c:barChart>
      <c:catAx>
        <c:axId val="965103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10600"/>
        <c:crosses val="autoZero"/>
        <c:auto val="1"/>
        <c:lblAlgn val="ctr"/>
        <c:lblOffset val="100"/>
        <c:noMultiLvlLbl val="0"/>
      </c:catAx>
      <c:valAx>
        <c:axId val="965110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0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82282fb-a788-4b8a-b310-cf0c04656819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2"/>
            </a:gs>
            <a:gs pos="100000">
              <a:srgbClr val="1B59A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3595572" y="322166"/>
            <a:ext cx="8596428" cy="6535834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2"/>
          <a:srcRect l="30135" t="41982" b="12967"/>
          <a:stretch>
            <a:fillRect/>
          </a:stretch>
        </p:blipFill>
        <p:spPr>
          <a:xfrm>
            <a:off x="145415" y="222250"/>
            <a:ext cx="10639842" cy="6858000"/>
          </a:xfrm>
          <a:custGeom>
            <a:avLst/>
            <a:gdLst>
              <a:gd name="connsiteX0" fmla="*/ 0 w 10639842"/>
              <a:gd name="connsiteY0" fmla="*/ 0 h 6858000"/>
              <a:gd name="connsiteX1" fmla="*/ 10639842 w 10639842"/>
              <a:gd name="connsiteY1" fmla="*/ 0 h 6858000"/>
              <a:gd name="connsiteX2" fmla="*/ 10639842 w 10639842"/>
              <a:gd name="connsiteY2" fmla="*/ 6858000 h 6858000"/>
              <a:gd name="connsiteX3" fmla="*/ 0 w 106398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9842" h="6858000">
                <a:moveTo>
                  <a:pt x="0" y="0"/>
                </a:moveTo>
                <a:lnTo>
                  <a:pt x="10639842" y="0"/>
                </a:lnTo>
                <a:lnTo>
                  <a:pt x="106398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rcRect l="27603" t="64262"/>
          <a:stretch>
            <a:fillRect/>
          </a:stretch>
        </p:blipFill>
        <p:spPr>
          <a:xfrm>
            <a:off x="1" y="0"/>
            <a:ext cx="8550511" cy="4060993"/>
          </a:xfrm>
          <a:custGeom>
            <a:avLst/>
            <a:gdLst>
              <a:gd name="connsiteX0" fmla="*/ 0 w 8550511"/>
              <a:gd name="connsiteY0" fmla="*/ 0 h 4060993"/>
              <a:gd name="connsiteX1" fmla="*/ 8550511 w 8550511"/>
              <a:gd name="connsiteY1" fmla="*/ 0 h 4060993"/>
              <a:gd name="connsiteX2" fmla="*/ 8550511 w 8550511"/>
              <a:gd name="connsiteY2" fmla="*/ 4060993 h 4060993"/>
              <a:gd name="connsiteX3" fmla="*/ 0 w 8550511"/>
              <a:gd name="connsiteY3" fmla="*/ 4060993 h 406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11" h="4060993">
                <a:moveTo>
                  <a:pt x="0" y="0"/>
                </a:moveTo>
                <a:lnTo>
                  <a:pt x="8550511" y="0"/>
                </a:lnTo>
                <a:lnTo>
                  <a:pt x="8550511" y="4060993"/>
                </a:lnTo>
                <a:lnTo>
                  <a:pt x="0" y="4060993"/>
                </a:lnTo>
                <a:close/>
              </a:path>
            </a:pathLst>
          </a:custGeom>
        </p:spPr>
      </p:pic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4"/>
          <a:srcRect l="-13545" t="1" r="34945" b="41439"/>
          <a:stretch>
            <a:fillRect/>
          </a:stretch>
        </p:blipFill>
        <p:spPr>
          <a:xfrm rot="605302">
            <a:off x="5994360" y="2794755"/>
            <a:ext cx="6459513" cy="4612577"/>
          </a:xfrm>
          <a:custGeom>
            <a:avLst/>
            <a:gdLst>
              <a:gd name="connsiteX0" fmla="*/ 0 w 6459513"/>
              <a:gd name="connsiteY0" fmla="*/ 0 h 4612577"/>
              <a:gd name="connsiteX1" fmla="*/ 5833918 w 6459513"/>
              <a:gd name="connsiteY1" fmla="*/ 0 h 4612577"/>
              <a:gd name="connsiteX2" fmla="*/ 6459513 w 6459513"/>
              <a:gd name="connsiteY2" fmla="*/ 3516206 h 4612577"/>
              <a:gd name="connsiteX3" fmla="*/ 297276 w 6459513"/>
              <a:gd name="connsiteY3" fmla="*/ 4612577 h 461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9513" h="4612577">
                <a:moveTo>
                  <a:pt x="0" y="0"/>
                </a:moveTo>
                <a:lnTo>
                  <a:pt x="5833918" y="0"/>
                </a:lnTo>
                <a:lnTo>
                  <a:pt x="6459513" y="3516206"/>
                </a:lnTo>
                <a:lnTo>
                  <a:pt x="297276" y="4612577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/>
        </p:nvSpPr>
        <p:spPr>
          <a:xfrm>
            <a:off x="1" y="0"/>
            <a:ext cx="1837206" cy="6858000"/>
          </a:xfrm>
          <a:custGeom>
            <a:avLst/>
            <a:gdLst>
              <a:gd name="connsiteX0" fmla="*/ 0 w 2347833"/>
              <a:gd name="connsiteY0" fmla="*/ 0 h 6858000"/>
              <a:gd name="connsiteX1" fmla="*/ 2347833 w 2347833"/>
              <a:gd name="connsiteY1" fmla="*/ 0 h 6858000"/>
              <a:gd name="connsiteX2" fmla="*/ 2347833 w 2347833"/>
              <a:gd name="connsiteY2" fmla="*/ 6858000 h 6858000"/>
              <a:gd name="connsiteX3" fmla="*/ 0 w 2347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833" h="6858000">
                <a:moveTo>
                  <a:pt x="0" y="0"/>
                </a:moveTo>
                <a:lnTo>
                  <a:pt x="2347833" y="0"/>
                </a:lnTo>
                <a:lnTo>
                  <a:pt x="23478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51008" y="396375"/>
            <a:ext cx="137136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51900" y="347980"/>
            <a:ext cx="32188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accent6"/>
                </a:solidFill>
                <a:ea typeface="Arial" panose="020B0604020202020204" pitchFamily="34" charset="0"/>
              </a:rPr>
              <a:t>KIIT University</a:t>
            </a:r>
            <a:endParaRPr lang="en-US" altLang="zh-CN" sz="2800" b="1" dirty="0">
              <a:solidFill>
                <a:schemeClr val="accent6"/>
              </a:solidFill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519" y="348000"/>
            <a:ext cx="1304596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\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15089" y="6260953"/>
            <a:ext cx="289392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endParaRPr lang="en-US" altLang="zh-CN" sz="11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1435082" y="5418951"/>
            <a:ext cx="761187" cy="761187"/>
            <a:chOff x="1984442" y="5680952"/>
            <a:chExt cx="476655" cy="476655"/>
          </a:xfrm>
          <a:solidFill>
            <a:srgbClr val="AF2EE2"/>
          </a:solidFill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41181" y="5797398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93431" y="3691661"/>
            <a:ext cx="47140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endParaRPr lang="en-US" altLang="zh-CN" sz="18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240" y="1496695"/>
            <a:ext cx="746696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4800" b="0" i="0" u="none" strike="noStrike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E-office Management System</a:t>
            </a:r>
            <a:endParaRPr lang="en-US" altLang="zh-CN" sz="48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635" y="3429000"/>
            <a:ext cx="433768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</a:rPr>
              <a:t>Presented By:-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endParaRPr lang="en-US" altLang="zh-CN" b="1" u="sng" dirty="0">
              <a:solidFill>
                <a:schemeClr val="bg1"/>
              </a:solidFill>
            </a:endParaRPr>
          </a:p>
          <a:p>
            <a:endParaRPr lang="en-US" altLang="zh-CN" b="1" u="sng" dirty="0">
              <a:solidFill>
                <a:schemeClr val="bg1"/>
              </a:solidFill>
            </a:endParaRPr>
          </a:p>
          <a:p>
            <a:r>
              <a:rPr lang="en-US" altLang="zh-CN" b="1" u="sng" dirty="0">
                <a:solidFill>
                  <a:schemeClr val="bg1"/>
                </a:solidFill>
              </a:rPr>
              <a:t>Anmol Shubham (2230148)</a:t>
            </a:r>
            <a:endParaRPr lang="en-US" altLang="zh-CN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 descr="ki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15" y="107950"/>
            <a:ext cx="2227580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2"/>
            </a:gs>
            <a:gs pos="100000">
              <a:srgbClr val="1B59A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7536125" y="3318155"/>
            <a:ext cx="4655875" cy="3539845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sp>
        <p:nvSpPr>
          <p:cNvPr id="27" name="任意多边形: 形状 26"/>
          <p:cNvSpPr/>
          <p:nvPr/>
        </p:nvSpPr>
        <p:spPr>
          <a:xfrm>
            <a:off x="0" y="5787958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06855" y="943610"/>
            <a:ext cx="9845675" cy="366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u="sng" dirty="0">
                <a:solidFill>
                  <a:schemeClr val="tx1"/>
                </a:solidFill>
                <a:latin typeface="+mj-lt"/>
                <a:ea typeface="Gilroy" panose="00000400000000000000" charset="0"/>
              </a:rPr>
              <a:t>Intoduction</a:t>
            </a:r>
            <a:endParaRPr lang="en-US" altLang="zh-CN" sz="6000" b="1" u="sng" dirty="0">
              <a:solidFill>
                <a:schemeClr val="tx1"/>
              </a:solidFill>
              <a:latin typeface="+mj-lt"/>
              <a:ea typeface="Gilroy" panose="0000040000000000000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Definition: A digital platform designed to automate, manage, and simplify office activities and document flow.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Importance in modern offices.</a:t>
            </a:r>
            <a:endParaRPr sz="6000">
              <a:solidFill>
                <a:schemeClr val="bg1"/>
              </a:solidFill>
              <a:sym typeface="+mn-ea"/>
            </a:endParaRPr>
          </a:p>
          <a:p>
            <a:endParaRPr lang="en-US" altLang="zh-CN" sz="6000" b="1" u="sng" dirty="0">
              <a:solidFill>
                <a:schemeClr val="bg1"/>
              </a:solidFill>
              <a:latin typeface="+mj-lt"/>
              <a:ea typeface="Gilroy" panose="00000400000000000000" charset="0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88597" y="5447975"/>
            <a:ext cx="614806" cy="614806"/>
            <a:chOff x="1984442" y="5680952"/>
            <a:chExt cx="476655" cy="476655"/>
          </a:xfrm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solidFill>
              <a:srgbClr val="AF2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50860" y="5797397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440574" y="6475719"/>
            <a:ext cx="2893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chemeClr val="bg1"/>
                </a:solidFill>
                <a:ea typeface="Arial" panose="020B0604020202020204" pitchFamily="34" charset="0"/>
              </a:rPr>
              <a:t>PRESENTATION</a:t>
            </a:r>
            <a:endParaRPr lang="en-US" altLang="zh-CN" sz="11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0214" y="6474900"/>
            <a:ext cx="4255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en-US" altLang="zh-CN" sz="1100" dirty="0">
                <a:solidFill>
                  <a:schemeClr val="bg1"/>
                </a:solidFill>
              </a:rPr>
              <a:t>Graduate Thesis Defense PPT Template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l="36713" t="47403" b="12967"/>
          <a:stretch>
            <a:fillRect/>
          </a:stretch>
        </p:blipFill>
        <p:spPr>
          <a:xfrm>
            <a:off x="0" y="-185"/>
            <a:ext cx="4286250" cy="2682924"/>
          </a:xfrm>
          <a:custGeom>
            <a:avLst/>
            <a:gdLst>
              <a:gd name="connsiteX0" fmla="*/ 0 w 4819031"/>
              <a:gd name="connsiteY0" fmla="*/ 0 h 3016412"/>
              <a:gd name="connsiteX1" fmla="*/ 4819031 w 4819031"/>
              <a:gd name="connsiteY1" fmla="*/ 0 h 3016412"/>
              <a:gd name="connsiteX2" fmla="*/ 4819031 w 4819031"/>
              <a:gd name="connsiteY2" fmla="*/ 3016412 h 3016412"/>
              <a:gd name="connsiteX3" fmla="*/ 0 w 4819031"/>
              <a:gd name="connsiteY3" fmla="*/ 3016412 h 301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031" h="3016412">
                <a:moveTo>
                  <a:pt x="0" y="0"/>
                </a:moveTo>
                <a:lnTo>
                  <a:pt x="4819031" y="0"/>
                </a:lnTo>
                <a:lnTo>
                  <a:pt x="4819031" y="3016412"/>
                </a:lnTo>
                <a:lnTo>
                  <a:pt x="0" y="3016412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6000">
              <a:srgbClr val="22119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7620" y="5641975"/>
            <a:ext cx="12192000" cy="1216025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1838" y="1056291"/>
            <a:ext cx="11216844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Objectives of E-Office Management</a:t>
            </a:r>
            <a:endParaRPr lang="zh-CN" altLang="en-US" sz="4000" b="1" u="sng" dirty="0">
              <a:solidFill>
                <a:schemeClr val="bg1"/>
              </a:solidFill>
              <a:latin typeface="+mj-lt"/>
              <a:ea typeface="Gilroy" panose="00000400000000000000" charset="0"/>
              <a:cs typeface="+mj-lt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1378" y="1863779"/>
            <a:ext cx="7919170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sz="2800">
                <a:solidFill>
                  <a:schemeClr val="bg1"/>
                </a:solidFill>
                <a:sym typeface="+mn-ea"/>
              </a:rPr>
              <a:t>• Paperless Office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Easy Document Management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Efficient Workflow Automation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Secure Data Storage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Quick Communication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773014" y="5370037"/>
            <a:ext cx="620305" cy="620305"/>
            <a:chOff x="1984442" y="5680952"/>
            <a:chExt cx="476655" cy="476655"/>
          </a:xfrm>
        </p:grpSpPr>
        <p:sp>
          <p:nvSpPr>
            <p:cNvPr id="37" name="椭圆 36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solidFill>
              <a:srgbClr val="AF2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半闭框 37"/>
            <p:cNvSpPr/>
            <p:nvPr/>
          </p:nvSpPr>
          <p:spPr>
            <a:xfrm rot="13500593">
              <a:off x="2150860" y="5797397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637" y="4853898"/>
            <a:ext cx="2461219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46389" t="47807" b="12967"/>
          <a:stretch>
            <a:fillRect/>
          </a:stretch>
        </p:blipFill>
        <p:spPr>
          <a:xfrm flipH="1">
            <a:off x="8651147" y="0"/>
            <a:ext cx="3483068" cy="2547458"/>
          </a:xfrm>
          <a:custGeom>
            <a:avLst/>
            <a:gdLst>
              <a:gd name="connsiteX0" fmla="*/ 3483068 w 3483068"/>
              <a:gd name="connsiteY0" fmla="*/ 0 h 2547458"/>
              <a:gd name="connsiteX1" fmla="*/ 0 w 3483068"/>
              <a:gd name="connsiteY1" fmla="*/ 0 h 2547458"/>
              <a:gd name="connsiteX2" fmla="*/ 0 w 3483068"/>
              <a:gd name="connsiteY2" fmla="*/ 2547458 h 2547458"/>
              <a:gd name="connsiteX3" fmla="*/ 3483068 w 3483068"/>
              <a:gd name="connsiteY3" fmla="*/ 2547458 h 254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068" h="2547458">
                <a:moveTo>
                  <a:pt x="3483068" y="0"/>
                </a:moveTo>
                <a:lnTo>
                  <a:pt x="0" y="0"/>
                </a:lnTo>
                <a:lnTo>
                  <a:pt x="0" y="2547458"/>
                </a:lnTo>
                <a:lnTo>
                  <a:pt x="3483068" y="254745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6000">
              <a:srgbClr val="22119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5512435"/>
            <a:ext cx="12184380" cy="1345565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3280" y="875665"/>
            <a:ext cx="10984230" cy="476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Features of E-Office Management System</a:t>
            </a:r>
            <a:endParaRPr sz="40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endParaRPr sz="40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Document Management</a:t>
            </a:r>
            <a:endParaRPr sz="3200">
              <a:solidFill>
                <a:schemeClr val="bg1"/>
              </a:solidFill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Workflow Automation</a:t>
            </a:r>
            <a:endParaRPr sz="3200">
              <a:solidFill>
                <a:schemeClr val="bg1"/>
              </a:solidFill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File Tracking System</a:t>
            </a:r>
            <a:endParaRPr sz="3200">
              <a:solidFill>
                <a:schemeClr val="bg1"/>
              </a:solidFill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Internal Communication Tools</a:t>
            </a:r>
            <a:endParaRPr sz="3200">
              <a:solidFill>
                <a:schemeClr val="bg1"/>
              </a:solidFill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Role-based Access</a:t>
            </a:r>
            <a:endParaRPr sz="3200">
              <a:solidFill>
                <a:schemeClr val="bg1"/>
              </a:solidFill>
              <a:sym typeface="+mn-ea"/>
            </a:endParaRPr>
          </a:p>
          <a:p>
            <a:r>
              <a:rPr sz="3200">
                <a:solidFill>
                  <a:schemeClr val="bg1"/>
                </a:solidFill>
                <a:sym typeface="+mn-ea"/>
              </a:rPr>
              <a:t>• Digital Signature Integration</a:t>
            </a:r>
            <a:endParaRPr sz="3200">
              <a:solidFill>
                <a:schemeClr val="bg1"/>
              </a:solidFill>
              <a:sym typeface="+mn-ea"/>
            </a:endParaRPr>
          </a:p>
          <a:p>
            <a:endParaRPr lang="zh-CN" altLang="en-US" sz="3200" b="1" u="sng" dirty="0">
              <a:solidFill>
                <a:schemeClr val="bg1"/>
              </a:solidFill>
              <a:latin typeface="+mj-lt"/>
              <a:ea typeface="Gilroy" panose="00000400000000000000" charset="0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1008" y="396375"/>
            <a:ext cx="137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ea typeface="Arial" panose="020B0604020202020204" pitchFamily="34" charset="0"/>
              </a:rPr>
              <a:t>Education</a:t>
            </a:r>
            <a:endParaRPr lang="en-US" altLang="zh-CN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80999" y="396375"/>
            <a:ext cx="1168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ea typeface="Arial" panose="020B0604020202020204" pitchFamily="34" charset="0"/>
              </a:rPr>
              <a:t>University</a:t>
            </a:r>
            <a:endParaRPr lang="en-US" altLang="zh-CN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graphicFrame>
        <p:nvGraphicFramePr>
          <p:cNvPr id="26" name="图表 25"/>
          <p:cNvGraphicFramePr/>
          <p:nvPr/>
        </p:nvGraphicFramePr>
        <p:xfrm>
          <a:off x="4418059" y="3703361"/>
          <a:ext cx="3895166" cy="72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8446811" y="5326561"/>
            <a:ext cx="275722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endParaRPr lang="zh-CN" altLang="en-US" sz="20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42190" y="5752587"/>
            <a:ext cx="310435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88597" y="5240965"/>
            <a:ext cx="614806" cy="614806"/>
            <a:chOff x="1984442" y="5680952"/>
            <a:chExt cx="476655" cy="476655"/>
          </a:xfrm>
        </p:grpSpPr>
        <p:sp>
          <p:nvSpPr>
            <p:cNvPr id="3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solidFill>
              <a:srgbClr val="AF2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半闭框 29"/>
            <p:cNvSpPr/>
            <p:nvPr/>
          </p:nvSpPr>
          <p:spPr>
            <a:xfrm rot="13500593">
              <a:off x="2150860" y="5797397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2"/>
            </a:gs>
            <a:gs pos="100000">
              <a:srgbClr val="1B59A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7536125" y="3318155"/>
            <a:ext cx="4655875" cy="3539845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sp>
        <p:nvSpPr>
          <p:cNvPr id="27" name="任意多边形: 形状 26"/>
          <p:cNvSpPr/>
          <p:nvPr/>
        </p:nvSpPr>
        <p:spPr>
          <a:xfrm>
            <a:off x="0" y="5787958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8150" y="1173480"/>
            <a:ext cx="8214995" cy="372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Modules of E-Office System</a:t>
            </a:r>
            <a:endParaRPr sz="40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Document Management Module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File Tracking Module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Task Management Module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Notification &amp; Alert System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Reporting &amp; Analytics Module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• User Management Module</a:t>
            </a:r>
            <a:endParaRPr sz="2800">
              <a:solidFill>
                <a:schemeClr val="bg1"/>
              </a:solidFill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latin typeface="+mj-lt"/>
              <a:ea typeface="Gilroy" panose="00000400000000000000" charset="0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88597" y="5447975"/>
            <a:ext cx="614806" cy="614806"/>
            <a:chOff x="1984442" y="5680952"/>
            <a:chExt cx="476655" cy="476655"/>
          </a:xfrm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solidFill>
              <a:srgbClr val="AF2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50860" y="5797397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l="36713" t="47403" b="12967"/>
          <a:stretch>
            <a:fillRect/>
          </a:stretch>
        </p:blipFill>
        <p:spPr>
          <a:xfrm>
            <a:off x="0" y="26485"/>
            <a:ext cx="4286250" cy="2682924"/>
          </a:xfrm>
          <a:custGeom>
            <a:avLst/>
            <a:gdLst>
              <a:gd name="connsiteX0" fmla="*/ 0 w 4819031"/>
              <a:gd name="connsiteY0" fmla="*/ 0 h 3016412"/>
              <a:gd name="connsiteX1" fmla="*/ 4819031 w 4819031"/>
              <a:gd name="connsiteY1" fmla="*/ 0 h 3016412"/>
              <a:gd name="connsiteX2" fmla="*/ 4819031 w 4819031"/>
              <a:gd name="connsiteY2" fmla="*/ 3016412 h 3016412"/>
              <a:gd name="connsiteX3" fmla="*/ 0 w 4819031"/>
              <a:gd name="connsiteY3" fmla="*/ 3016412 h 301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031" h="3016412">
                <a:moveTo>
                  <a:pt x="0" y="0"/>
                </a:moveTo>
                <a:lnTo>
                  <a:pt x="4819031" y="0"/>
                </a:lnTo>
                <a:lnTo>
                  <a:pt x="4819031" y="3016412"/>
                </a:lnTo>
                <a:lnTo>
                  <a:pt x="0" y="3016412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6000">
              <a:srgbClr val="22119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240" y="229870"/>
            <a:ext cx="682053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Benefits of E-Office Management System</a:t>
            </a:r>
            <a:endParaRPr lang="zh-CN" altLang="en-US" sz="4000" b="1" u="sng" dirty="0">
              <a:solidFill>
                <a:schemeClr val="bg1"/>
              </a:solidFill>
              <a:latin typeface="+mj-lt"/>
              <a:ea typeface="Gilroy" panose="00000400000000000000" charset="0"/>
              <a:cs typeface="+mj-lt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4593" y="1773661"/>
            <a:ext cx="639494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sz="2400">
                <a:solidFill>
                  <a:schemeClr val="bg1"/>
                </a:solidFill>
                <a:sym typeface="+mn-ea"/>
              </a:rPr>
              <a:t>• Increased Efficiency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Cost Saving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Enhanced Security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Transparent Operations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Eco-Friendly (Less Paper Usage)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Remote Access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6095365" y="635"/>
            <a:ext cx="6184265" cy="6857365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959475" y="22987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Workflow of E-Office System</a:t>
            </a:r>
            <a:endParaRPr lang="en-US" sz="40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0" y="1773555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  <a:sym typeface="+mn-ea"/>
              </a:rPr>
              <a:t>Example Workflow: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1. Document Creation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2. Review &amp; Approval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3. Tracking &amp; Storage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4. Retrieval &amp; Reporting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2">
                <a:lumMod val="75000"/>
              </a:schemeClr>
            </a:gs>
            <a:gs pos="100000">
              <a:srgbClr val="1B59A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22605" y="314960"/>
            <a:ext cx="6096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Challenges in Implementation</a:t>
            </a:r>
            <a:endParaRPr sz="4000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endParaRPr sz="4000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Data Security Issues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User Adaptation Resistance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Infrastructure Cost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Technical Support</a:t>
            </a:r>
            <a:endParaRPr sz="2400">
              <a:solidFill>
                <a:schemeClr val="bg1"/>
              </a:solidFill>
              <a:sym typeface="+mn-ea"/>
            </a:endParaRPr>
          </a:p>
          <a:p>
            <a:endParaRPr lang="en-US" sz="2400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53505" y="607060"/>
            <a:ext cx="6096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 u="sng">
                <a:solidFill>
                  <a:schemeClr val="bg1"/>
                </a:solidFill>
                <a:latin typeface="+mj-lt"/>
                <a:cs typeface="+mj-lt"/>
                <a:sym typeface="+mn-ea"/>
              </a:rPr>
              <a:t>Futurescope</a:t>
            </a:r>
            <a:endParaRPr lang="en-US" sz="40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Integration with AI &amp; Chatbots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Blockchain for Document Security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Smart Notifications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• Real-Time Collaboration Tools</a:t>
            </a:r>
            <a:endParaRPr sz="2400">
              <a:solidFill>
                <a:schemeClr val="bg1"/>
              </a:solidFill>
              <a:sym typeface="+mn-ea"/>
            </a:endParaRPr>
          </a:p>
          <a:p>
            <a:endParaRPr lang="en-US" sz="2400" b="1" u="sng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2"/>
            </a:gs>
            <a:gs pos="100000">
              <a:srgbClr val="1B59A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7536125" y="3318155"/>
            <a:ext cx="4655875" cy="3539845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sp>
        <p:nvSpPr>
          <p:cNvPr id="27" name="任意多边形: 形状 26"/>
          <p:cNvSpPr/>
          <p:nvPr/>
        </p:nvSpPr>
        <p:spPr>
          <a:xfrm>
            <a:off x="0" y="5787958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24530" y="1939925"/>
            <a:ext cx="650367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sz="2400">
                <a:solidFill>
                  <a:schemeClr val="bg1"/>
                </a:solidFill>
                <a:sym typeface="+mn-ea"/>
              </a:rPr>
              <a:t>E-Office Management System is transforming traditional office working styles into smart, efficient, and paperless environments.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fontAlgn="ctr"/>
            <a:endParaRPr lang="en-US" altLang="zh-CN" sz="24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4719" y="925350"/>
            <a:ext cx="11216844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u="sng" dirty="0">
                <a:solidFill>
                  <a:schemeClr val="bg1"/>
                </a:solidFill>
                <a:latin typeface="+mj-lt"/>
                <a:ea typeface="Gilroy" panose="00000400000000000000" charset="0"/>
              </a:rPr>
              <a:t>Conclusion</a:t>
            </a:r>
            <a:endParaRPr lang="zh-CN" altLang="en-US" sz="6000" b="1" u="sng" dirty="0">
              <a:solidFill>
                <a:schemeClr val="bg1"/>
              </a:solidFill>
              <a:latin typeface="+mj-lt"/>
              <a:ea typeface="Gilroy" panose="00000400000000000000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88597" y="5447975"/>
            <a:ext cx="614806" cy="614806"/>
            <a:chOff x="1984442" y="5680952"/>
            <a:chExt cx="476655" cy="476655"/>
          </a:xfrm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solidFill>
              <a:srgbClr val="AF2E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50860" y="5797397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l="36713" t="47403" b="12967"/>
          <a:stretch>
            <a:fillRect/>
          </a:stretch>
        </p:blipFill>
        <p:spPr>
          <a:xfrm>
            <a:off x="8823325" y="-185"/>
            <a:ext cx="4286250" cy="2682924"/>
          </a:xfrm>
          <a:custGeom>
            <a:avLst/>
            <a:gdLst>
              <a:gd name="connsiteX0" fmla="*/ 0 w 4819031"/>
              <a:gd name="connsiteY0" fmla="*/ 0 h 3016412"/>
              <a:gd name="connsiteX1" fmla="*/ 4819031 w 4819031"/>
              <a:gd name="connsiteY1" fmla="*/ 0 h 3016412"/>
              <a:gd name="connsiteX2" fmla="*/ 4819031 w 4819031"/>
              <a:gd name="connsiteY2" fmla="*/ 3016412 h 3016412"/>
              <a:gd name="connsiteX3" fmla="*/ 0 w 4819031"/>
              <a:gd name="connsiteY3" fmla="*/ 3016412 h 301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031" h="3016412">
                <a:moveTo>
                  <a:pt x="0" y="0"/>
                </a:moveTo>
                <a:lnTo>
                  <a:pt x="4819031" y="0"/>
                </a:lnTo>
                <a:lnTo>
                  <a:pt x="4819031" y="3016412"/>
                </a:lnTo>
                <a:lnTo>
                  <a:pt x="0" y="3016412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2"/>
            </a:gs>
            <a:gs pos="100000">
              <a:srgbClr val="1B59A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3595572" y="322166"/>
            <a:ext cx="8596428" cy="6535834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2"/>
          <a:srcRect l="30135" t="41982" b="12967"/>
          <a:stretch>
            <a:fillRect/>
          </a:stretch>
        </p:blipFill>
        <p:spPr>
          <a:xfrm>
            <a:off x="0" y="0"/>
            <a:ext cx="10639842" cy="6858000"/>
          </a:xfrm>
          <a:custGeom>
            <a:avLst/>
            <a:gdLst>
              <a:gd name="connsiteX0" fmla="*/ 0 w 10639842"/>
              <a:gd name="connsiteY0" fmla="*/ 0 h 6858000"/>
              <a:gd name="connsiteX1" fmla="*/ 10639842 w 10639842"/>
              <a:gd name="connsiteY1" fmla="*/ 0 h 6858000"/>
              <a:gd name="connsiteX2" fmla="*/ 10639842 w 10639842"/>
              <a:gd name="connsiteY2" fmla="*/ 6858000 h 6858000"/>
              <a:gd name="connsiteX3" fmla="*/ 0 w 106398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9842" h="6858000">
                <a:moveTo>
                  <a:pt x="0" y="0"/>
                </a:moveTo>
                <a:lnTo>
                  <a:pt x="10639842" y="0"/>
                </a:lnTo>
                <a:lnTo>
                  <a:pt x="106398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rcRect l="27603" t="64262"/>
          <a:stretch>
            <a:fillRect/>
          </a:stretch>
        </p:blipFill>
        <p:spPr>
          <a:xfrm>
            <a:off x="1" y="0"/>
            <a:ext cx="8550511" cy="4060993"/>
          </a:xfrm>
          <a:custGeom>
            <a:avLst/>
            <a:gdLst>
              <a:gd name="connsiteX0" fmla="*/ 0 w 8550511"/>
              <a:gd name="connsiteY0" fmla="*/ 0 h 4060993"/>
              <a:gd name="connsiteX1" fmla="*/ 8550511 w 8550511"/>
              <a:gd name="connsiteY1" fmla="*/ 0 h 4060993"/>
              <a:gd name="connsiteX2" fmla="*/ 8550511 w 8550511"/>
              <a:gd name="connsiteY2" fmla="*/ 4060993 h 4060993"/>
              <a:gd name="connsiteX3" fmla="*/ 0 w 8550511"/>
              <a:gd name="connsiteY3" fmla="*/ 4060993 h 406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11" h="4060993">
                <a:moveTo>
                  <a:pt x="0" y="0"/>
                </a:moveTo>
                <a:lnTo>
                  <a:pt x="8550511" y="0"/>
                </a:lnTo>
                <a:lnTo>
                  <a:pt x="8550511" y="4060993"/>
                </a:lnTo>
                <a:lnTo>
                  <a:pt x="0" y="4060993"/>
                </a:lnTo>
                <a:close/>
              </a:path>
            </a:pathLst>
          </a:custGeom>
        </p:spPr>
      </p:pic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4"/>
          <a:srcRect l="-13545" t="1" r="34945" b="41439"/>
          <a:stretch>
            <a:fillRect/>
          </a:stretch>
        </p:blipFill>
        <p:spPr>
          <a:xfrm rot="605302">
            <a:off x="5994360" y="2794755"/>
            <a:ext cx="6459513" cy="4612577"/>
          </a:xfrm>
          <a:custGeom>
            <a:avLst/>
            <a:gdLst>
              <a:gd name="connsiteX0" fmla="*/ 0 w 6459513"/>
              <a:gd name="connsiteY0" fmla="*/ 0 h 4612577"/>
              <a:gd name="connsiteX1" fmla="*/ 5833918 w 6459513"/>
              <a:gd name="connsiteY1" fmla="*/ 0 h 4612577"/>
              <a:gd name="connsiteX2" fmla="*/ 6459513 w 6459513"/>
              <a:gd name="connsiteY2" fmla="*/ 3516206 h 4612577"/>
              <a:gd name="connsiteX3" fmla="*/ 297276 w 6459513"/>
              <a:gd name="connsiteY3" fmla="*/ 4612577 h 461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9513" h="4612577">
                <a:moveTo>
                  <a:pt x="0" y="0"/>
                </a:moveTo>
                <a:lnTo>
                  <a:pt x="5833918" y="0"/>
                </a:lnTo>
                <a:lnTo>
                  <a:pt x="6459513" y="3516206"/>
                </a:lnTo>
                <a:lnTo>
                  <a:pt x="297276" y="4612577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/>
        </p:nvSpPr>
        <p:spPr>
          <a:xfrm>
            <a:off x="1" y="0"/>
            <a:ext cx="1837206" cy="6858000"/>
          </a:xfrm>
          <a:custGeom>
            <a:avLst/>
            <a:gdLst>
              <a:gd name="connsiteX0" fmla="*/ 0 w 2347833"/>
              <a:gd name="connsiteY0" fmla="*/ 0 h 6858000"/>
              <a:gd name="connsiteX1" fmla="*/ 2347833 w 2347833"/>
              <a:gd name="connsiteY1" fmla="*/ 0 h 6858000"/>
              <a:gd name="connsiteX2" fmla="*/ 2347833 w 2347833"/>
              <a:gd name="connsiteY2" fmla="*/ 6858000 h 6858000"/>
              <a:gd name="connsiteX3" fmla="*/ 0 w 2347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833" h="6858000">
                <a:moveTo>
                  <a:pt x="0" y="0"/>
                </a:moveTo>
                <a:lnTo>
                  <a:pt x="2347833" y="0"/>
                </a:lnTo>
                <a:lnTo>
                  <a:pt x="23478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15089" y="6260953"/>
            <a:ext cx="289392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endParaRPr lang="en-US" altLang="zh-CN" sz="11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1435082" y="5418951"/>
            <a:ext cx="761187" cy="761187"/>
            <a:chOff x="1984442" y="5680952"/>
            <a:chExt cx="476655" cy="476655"/>
          </a:xfrm>
          <a:solidFill>
            <a:srgbClr val="AF2EE2"/>
          </a:solidFill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41181" y="5797398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93431" y="3876327"/>
            <a:ext cx="47140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endParaRPr lang="en-US" altLang="zh-CN" sz="18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331" y="1840177"/>
            <a:ext cx="6611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6000" b="0" i="0" u="none" strike="noStrike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Thank you</a:t>
            </a:r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fontAlgn="ctr"/>
            <a:r>
              <a:rPr lang="en-US" altLang="zh-CN" sz="60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For watching</a:t>
            </a:r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5MTBlNmI2YTY3ZjIxYzUzNmRhMGQyM2YxMDkyY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衬线复古01">
      <a:majorFont>
        <a:latin typeface="DM Serif Display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Slides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Gilroy</vt:lpstr>
      <vt:lpstr>DM Serif Display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ANMOL SHUBHAM</cp:lastModifiedBy>
  <cp:revision>20</cp:revision>
  <dcterms:created xsi:type="dcterms:W3CDTF">2023-03-30T01:36:00Z</dcterms:created>
  <dcterms:modified xsi:type="dcterms:W3CDTF">2025-04-24T08:33:17Z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08897CA468144695AFB1F3040F02E0E9_12</vt:lpwstr>
  </property>
  <property fmtid="{D5CDD505-2E9C-101B-9397-08002B2CF9AE}" pid="3" name="KSOProductBuildVer">
    <vt:lpwstr>1033-12.2.0.20795</vt:lpwstr>
  </property>
</Properties>
</file>