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583080" y="12600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625800" y="12600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540000" y="33282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583080" y="33282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625800" y="3328200"/>
            <a:ext cx="2897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80000" cy="2921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1600" y="33282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1600" y="1260000"/>
            <a:ext cx="439164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900000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40000" y="1620000"/>
            <a:ext cx="7560000" cy="99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3300" spc="-1" strike="noStrike">
                <a:solidFill>
                  <a:srgbClr val="ff8000"/>
                </a:solidFill>
                <a:highlight>
                  <a:srgbClr val="ffffff"/>
                </a:highlight>
                <a:latin typeface="Arial"/>
              </a:rPr>
              <a:t>Click to edit the title text format</a:t>
            </a:r>
            <a:endParaRPr b="0" lang="ru-RU" sz="3300" spc="-1" strike="noStrike">
              <a:solidFill>
                <a:srgbClr val="ff8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40000" y="3060000"/>
            <a:ext cx="9000000" cy="234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6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highlight>
                  <a:srgbClr val="ffffff"/>
                </a:highlight>
                <a:latin typeface="Arial"/>
              </a:rPr>
              <a:t>Click to edit the outline text format</a:t>
            </a:r>
            <a:endParaRPr b="0" lang="ru-RU" sz="2400" spc="-1" strike="noStrike">
              <a:highlight>
                <a:srgbClr val="ffffff"/>
              </a:highlight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2100" spc="-1" strike="noStrike">
                <a:highlight>
                  <a:srgbClr val="ffffff"/>
                </a:highlight>
                <a:latin typeface="Arial"/>
              </a:rPr>
              <a:t>Second Outline Level</a:t>
            </a:r>
            <a:endParaRPr b="0" lang="ru-RU" sz="2100" spc="-1" strike="noStrike">
              <a:highlight>
                <a:srgbClr val="ffffff"/>
              </a:highlight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highlight>
                  <a:srgbClr val="ffffff"/>
                </a:highlight>
                <a:latin typeface="Arial"/>
              </a:rPr>
              <a:t>Third Outline Level</a:t>
            </a:r>
            <a:endParaRPr b="0" lang="ru-RU" sz="1800" spc="-1" strike="noStrike">
              <a:highlight>
                <a:srgbClr val="ffffff"/>
              </a:highlight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highlight>
                  <a:srgbClr val="ffffff"/>
                </a:highlight>
                <a:latin typeface="Arial"/>
              </a:rPr>
              <a:t>Fourth Outline Level</a:t>
            </a:r>
            <a:endParaRPr b="0" lang="ru-RU" sz="1500" spc="-1" strike="noStrike">
              <a:highlight>
                <a:srgbClr val="ffffff"/>
              </a:highlight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highlight>
                  <a:srgbClr val="ffffff"/>
                </a:highlight>
                <a:latin typeface="Arial"/>
              </a:rPr>
              <a:t>Fifth Outline Level</a:t>
            </a:r>
            <a:endParaRPr b="0" lang="ru-RU" sz="1500" spc="-1" strike="noStrike">
              <a:highlight>
                <a:srgbClr val="ffffff"/>
              </a:highlight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highlight>
                  <a:srgbClr val="ffffff"/>
                </a:highlight>
                <a:latin typeface="Arial"/>
              </a:rPr>
              <a:t>Sixth Outline Level</a:t>
            </a:r>
            <a:endParaRPr b="0" lang="ru-RU" sz="1500" spc="-1" strike="noStrike">
              <a:highlight>
                <a:srgbClr val="ffffff"/>
              </a:highlight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80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highlight>
                  <a:srgbClr val="ffffff"/>
                </a:highlight>
                <a:latin typeface="Arial"/>
              </a:rPr>
              <a:t>Seventh Outline Level</a:t>
            </a:r>
            <a:endParaRPr b="0" lang="ru-RU" sz="1500" spc="-1" strike="noStrike">
              <a:highlight>
                <a:srgbClr val="ffffff"/>
              </a:highlight>
              <a:latin typeface="Arial"/>
            </a:endParaRPr>
          </a:p>
        </p:txBody>
      </p:sp>
      <p:pic>
        <p:nvPicPr>
          <p:cNvPr id="2" name="" descr=""/>
          <p:cNvPicPr/>
          <p:nvPr/>
        </p:nvPicPr>
        <p:blipFill>
          <a:blip r:embed="rId2"/>
          <a:stretch/>
        </p:blipFill>
        <p:spPr>
          <a:xfrm>
            <a:off x="360000" y="1440000"/>
            <a:ext cx="9122400" cy="144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"/>
          <p:cNvSpPr/>
          <p:nvPr/>
        </p:nvSpPr>
        <p:spPr>
          <a:xfrm>
            <a:off x="0" y="-8640"/>
            <a:ext cx="10080000" cy="90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80000" cy="630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2700" spc="-1" strike="noStrike">
                <a:solidFill>
                  <a:srgbClr val="ff6600"/>
                </a:solidFill>
                <a:latin typeface="Arial"/>
              </a:rPr>
              <a:t>Click to edit the title text format</a:t>
            </a:r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9000000" cy="3960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Click to edit the outline text format</a:t>
            </a:r>
            <a:endParaRPr b="0" lang="ru-RU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ru-RU" sz="2100" spc="-1" strike="noStrike">
                <a:latin typeface="Arial"/>
              </a:rPr>
              <a:t>Second Outline Level</a:t>
            </a:r>
            <a:endParaRPr b="0" lang="ru-RU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ff6600"/>
              </a:buClr>
              <a:buSzPct val="75000"/>
              <a:buFont typeface="Symbol" charset="2"/>
              <a:buChar char=""/>
            </a:pPr>
            <a:r>
              <a:rPr b="0" lang="ru-RU" sz="1500" spc="-1" strike="noStrike">
                <a:latin typeface="Arial"/>
              </a:rPr>
              <a:t>Fourth Outline Level</a:t>
            </a:r>
            <a:endParaRPr b="0" lang="ru-RU" sz="1500" spc="-1" strike="noStrike"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Fifth Outline Level</a:t>
            </a:r>
            <a:endParaRPr b="0" lang="ru-RU" sz="1500" spc="-1" strike="noStrike"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Sixth Outline Level</a:t>
            </a:r>
            <a:endParaRPr b="0" lang="ru-RU" sz="1500" spc="-1" strike="noStrike"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500" spc="-1" strike="noStrike">
                <a:latin typeface="Arial"/>
              </a:rPr>
              <a:t>Seventh Outline Level</a:t>
            </a:r>
            <a:endParaRPr b="0" lang="ru-RU" sz="15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dt"/>
          </p:nvPr>
        </p:nvSpPr>
        <p:spPr>
          <a:xfrm>
            <a:off x="540000" y="5400000"/>
            <a:ext cx="23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ru-RU" sz="1400" spc="-1" strike="noStrike">
                <a:latin typeface="Arial"/>
              </a:rPr>
              <a:t>&lt;date/time&gt;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ftr"/>
          </p:nvPr>
        </p:nvSpPr>
        <p:spPr>
          <a:xfrm>
            <a:off x="3420000" y="5400000"/>
            <a:ext cx="32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ru-RU" sz="1400" spc="-1" strike="noStrike">
                <a:latin typeface="Arial"/>
              </a:rPr>
              <a:t>&lt;footer&gt;</a:t>
            </a:r>
            <a:endParaRPr b="0" lang="ru-RU" sz="1400" spc="-1" strike="noStrike">
              <a:latin typeface="Arial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sldNum"/>
          </p:nvPr>
        </p:nvSpPr>
        <p:spPr>
          <a:xfrm>
            <a:off x="7200000" y="5400000"/>
            <a:ext cx="2340000" cy="2700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8DF7175F-47DA-4449-8CCA-8851B46CE4CA}" type="slidenum">
              <a:rPr b="0" lang="ru-RU" sz="1400" spc="-1" strike="noStrike">
                <a:latin typeface="Arial"/>
              </a:rPr>
              <a:t>&lt;number&gt;</a:t>
            </a:fld>
            <a:endParaRPr b="0" lang="ru-RU" sz="1400" spc="-1" strike="noStrike"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6000" cy="720000"/>
          </a:xfrm>
          <a:prstGeom prst="rect">
            <a:avLst/>
          </a:prstGeom>
          <a:ln w="25200">
            <a:noFill/>
          </a:ln>
        </p:spPr>
      </p:pic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20000" cy="180000"/>
          </a:xfrm>
          <a:prstGeom prst="rect">
            <a:avLst/>
          </a:prstGeom>
          <a:ln w="2520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900000" y="720000"/>
            <a:ext cx="6663600" cy="1793160"/>
          </a:xfrm>
          <a:prstGeom prst="rect">
            <a:avLst/>
          </a:prstGeom>
          <a:ln w="25200">
            <a:noFill/>
          </a:ln>
        </p:spPr>
      </p:pic>
      <p:sp>
        <p:nvSpPr>
          <p:cNvPr id="84" name=""/>
          <p:cNvSpPr txBox="1"/>
          <p:nvPr/>
        </p:nvSpPr>
        <p:spPr>
          <a:xfrm>
            <a:off x="540000" y="2921760"/>
            <a:ext cx="9180000" cy="1578240"/>
          </a:xfrm>
          <a:prstGeom prst="rect">
            <a:avLst/>
          </a:prstGeom>
          <a:noFill/>
          <a:ln w="252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800" spc="-1" strike="noStrike">
                <a:latin typeface="Arial"/>
              </a:rPr>
              <a:t>Необходимо написать: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1) запрос, который выводит все записи по сотрудникам, родившимся в 1977 - 1983 годах</a:t>
            </a:r>
            <a:endParaRPr b="0" lang="ru-RU" sz="1800" spc="-1" strike="noStrike">
              <a:latin typeface="Arial"/>
            </a:endParaRPr>
          </a:p>
          <a:p>
            <a:r>
              <a:rPr b="0" lang="ru-RU" sz="1800" spc="-1" strike="noStrike">
                <a:latin typeface="Arial"/>
              </a:rPr>
              <a:t>2) запрос, который выводит содержимое таблицы по сотрудникам, у которых пол – женский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 txBox="1"/>
          <p:nvPr/>
        </p:nvSpPr>
        <p:spPr>
          <a:xfrm>
            <a:off x="360000" y="360000"/>
            <a:ext cx="8460000" cy="45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Чем отличаются 3 команды ниже и какой из способов написания верный: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echo $MY_ENV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echo "$MY_ENV"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echo "${MY_ENV}"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Чем отличаются 3 команды ниже: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latin typeface="Arial"/>
                <a:ea typeface="HelveticaNeue"/>
              </a:rPr>
              <a:t>cd $HOME</a:t>
            </a:r>
            <a:endParaRPr b="0" lang="ru-RU" sz="22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latin typeface="Arial"/>
              </a:rPr>
              <a:t>cd ~</a:t>
            </a:r>
            <a:endParaRPr b="0" lang="ru-RU" sz="2200" spc="-1" strike="noStrike">
              <a:solidFill>
                <a:srgbClr val="ffffff"/>
              </a:solidFill>
              <a:latin typeface="HelveticaNeue"/>
              <a:ea typeface="HelveticaNeue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latin typeface="Arial"/>
              </a:rPr>
              <a:t>cd</a:t>
            </a:r>
            <a:endParaRPr b="0" lang="ru-RU" sz="2200" spc="-1" strike="noStrike">
              <a:solidFill>
                <a:srgbClr val="ffffff"/>
              </a:solidFill>
              <a:latin typeface="HelveticaNeue"/>
              <a:ea typeface="HelveticaNeue"/>
            </a:endParaRPr>
          </a:p>
          <a:p>
            <a:endParaRPr b="0" lang="ru-RU" sz="2200" spc="-1" strike="noStrike">
              <a:solidFill>
                <a:srgbClr val="ffffff"/>
              </a:solidFill>
              <a:latin typeface="HelveticaNeue"/>
              <a:ea typeface="HelveticaNeue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36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98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Опишите, что выведет данная команда в консоль Linux: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ru-RU" sz="2400" spc="-1" strike="noStrike">
                <a:solidFill>
                  <a:srgbClr val="800080"/>
                </a:solidFill>
                <a:latin typeface="Arial"/>
              </a:rPr>
              <a:t>grep -C 100 "2021-02-12" application.log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r>
              <a:rPr b="0" lang="ru-RU" sz="2400" spc="-1" strike="noStrike">
                <a:latin typeface="Arial"/>
                <a:ea typeface="HelveticaNeue"/>
              </a:rPr>
              <a:t>     </a:t>
            </a:r>
            <a:r>
              <a:rPr b="0" lang="ru-RU" sz="2400" spc="-1" strike="noStrike">
                <a:latin typeface="Arial"/>
                <a:ea typeface="HelveticaNeue"/>
              </a:rPr>
              <a:t>Чем отличаются перенаправления вывода &gt; и &gt;&gt; ?</a:t>
            </a:r>
            <a:endParaRPr b="0" lang="ru-RU" sz="2400" spc="-1" strike="noStrike">
              <a:solidFill>
                <a:srgbClr val="ffffff"/>
              </a:solidFill>
              <a:latin typeface="HelveticaNeue"/>
              <a:ea typeface="Helvetica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 txBox="1"/>
          <p:nvPr/>
        </p:nvSpPr>
        <p:spPr>
          <a:xfrm>
            <a:off x="540000" y="180000"/>
            <a:ext cx="8280000" cy="63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ru-RU" sz="2700" spc="-1" strike="noStrike">
                <a:solidFill>
                  <a:srgbClr val="ff6600"/>
                </a:solidFill>
                <a:latin typeface="Arial"/>
              </a:rPr>
              <a:t>Формы регистрации</a:t>
            </a:r>
            <a:endParaRPr b="0" lang="ru-RU" sz="2700" spc="-1" strike="noStrike">
              <a:solidFill>
                <a:srgbClr val="ff6600"/>
              </a:solidFill>
              <a:latin typeface="Arial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4680000" y="900000"/>
            <a:ext cx="52200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 fontScale="48000"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Требования: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Логин:   Должен быть не менее 6 символов, включающих не менее одной цифры 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Пароль: Должен быть не более 8 символов, включающие буквы и спец символы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Оба поля обязательные для заполнения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Чек-боксы: Муж и Жен – не обязательные к заполнению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Кнопка «Отправить» - При успешной регистрации, появляется сообщение об успешной регистрации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При не успешной регистрации появляется сообщение об ошибке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73800" y="900000"/>
            <a:ext cx="4763880" cy="3060000"/>
          </a:xfrm>
          <a:prstGeom prst="rect">
            <a:avLst/>
          </a:prstGeom>
          <a:ln w="252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312480" y="810000"/>
            <a:ext cx="5418360" cy="3150000"/>
          </a:xfrm>
          <a:prstGeom prst="rect">
            <a:avLst/>
          </a:prstGeom>
          <a:ln w="25200">
            <a:noFill/>
          </a:ln>
        </p:spPr>
      </p:pic>
      <p:sp>
        <p:nvSpPr>
          <p:cNvPr id="91" name=""/>
          <p:cNvSpPr txBox="1"/>
          <p:nvPr/>
        </p:nvSpPr>
        <p:spPr>
          <a:xfrm>
            <a:off x="5760000" y="540000"/>
            <a:ext cx="4140000" cy="4382280"/>
          </a:xfrm>
          <a:prstGeom prst="rect">
            <a:avLst/>
          </a:prstGeom>
          <a:noFill/>
          <a:ln w="25200">
            <a:noFill/>
          </a:ln>
        </p:spPr>
        <p:txBody>
          <a:bodyPr lIns="90000" rIns="90000" tIns="45000" bIns="45000">
            <a:noAutofit/>
          </a:bodyPr>
          <a:p>
            <a:r>
              <a:rPr b="0" lang="ru-RU" sz="1600" spc="-1" strike="noStrike">
                <a:latin typeface="Arial"/>
              </a:rPr>
              <a:t>ТЗ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- Создать страницу Редактирование пользователя. На странице должно быть 2 поля — Имя и Возраст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- Поле "Имя" - текстовое поле, максимальное кол-во символов 15, может состоять только из кириллических или только из латинских символов.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- Поле "Возраст" - числовое поле, максимальное значение символов 2, корректное значение в диапазоне 14 - 90.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- После загрузки страницы кнопки "Отмена" и “Сохранить” активны.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- После нажатия кнопки “Сохранить” введенные данные отправляются в БД, страница обновляется</a:t>
            </a:r>
            <a:endParaRPr b="0" lang="ru-RU" sz="1600" spc="-1" strike="noStrike">
              <a:latin typeface="Arial"/>
            </a:endParaRPr>
          </a:p>
          <a:p>
            <a:r>
              <a:rPr b="0" lang="ru-RU" sz="1600" spc="-1" strike="noStrike">
                <a:latin typeface="Arial"/>
              </a:rPr>
              <a:t>- После нажатия кнопки “Отмена” происходит переход к странице “Информация о  пользователе”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"/>
          <p:cNvSpPr txBox="1"/>
          <p:nvPr/>
        </p:nvSpPr>
        <p:spPr>
          <a:xfrm>
            <a:off x="540000" y="360000"/>
            <a:ext cx="7200000" cy="41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Есть описание требований к задаче:</a:t>
            </a: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endParaRPr b="0" lang="ru-RU" sz="2400" spc="-1" strike="noStrike">
              <a:latin typeface="Arial"/>
            </a:endParaRPr>
          </a:p>
          <a:p>
            <a:pPr marL="432000" indent="-324000"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latin typeface="Arial"/>
              </a:rPr>
              <a:t>Пользователь имеет возможность перейти в раздел “Товар” и увидеть в нем список товаров. Пользователь может создать новый заказ, нажав на кнопку “Создать”. У товара могут быть поля “Название”, “Описание”, “Цена”, “Количество”, “Доп. характеристика” и до 5 изображений, но не все поля обязательные. Изображения могут быть в формате .jpeg, .png и т д. У пользователя нет ограничений по кол-ву созданных товаров.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Application>LibreOffice/7.1.1.2$MacOSX_X86_64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2025-06-08T22:18:50Z</dcterms:created>
  <dc:creator/>
  <dc:description/>
  <dc:language>ru-RU</dc:language>
  <cp:lastModifiedBy/>
  <dcterms:modified xsi:type="dcterms:W3CDTF">2025-06-08T23:33:39Z</dcterms:modified>
  <cp:revision>2</cp:revision>
  <dc:subject/>
  <dc:title>Pencil</dc:title>
</cp:coreProperties>
</file>