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_rels/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1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3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1264680" y="12600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1989360" y="12600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540000" y="33282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1264680" y="33282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1989360" y="3328200"/>
            <a:ext cx="689760" cy="1888560"/>
          </a:xfrm>
          <a:prstGeom prst="rect">
            <a:avLst/>
          </a:prstGeom>
        </p:spPr>
        <p:txBody>
          <a:bodyPr lIns="0" rIns="0" tIns="0" bIns="0">
            <a:normAutofit fontScale="17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540000" y="180000"/>
            <a:ext cx="8279280" cy="2918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1638000" y="1260000"/>
            <a:ext cx="104544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045440" cy="3959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1638000" y="33282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ru-RU" sz="4400" spc="-1" strike="noStrike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1638000" y="1260000"/>
            <a:ext cx="1045440" cy="1888560"/>
          </a:xfrm>
          <a:prstGeom prst="rect">
            <a:avLst/>
          </a:prstGeom>
        </p:spPr>
        <p:txBody>
          <a:bodyPr lIns="0" rIns="0" tIns="0" bIns="0">
            <a:normAutofit fontScale="45000"/>
          </a:bodyPr>
          <a:p>
            <a:endParaRPr b="0" lang="ru-RU" sz="3200" spc="-1" strike="noStrike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540000" y="3328200"/>
            <a:ext cx="2142360" cy="18885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ru-RU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0" y="-8640"/>
            <a:ext cx="10079280" cy="906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" descr=""/>
          <p:cNvPicPr/>
          <p:nvPr/>
        </p:nvPicPr>
        <p:blipFill>
          <a:blip r:embed="rId2"/>
          <a:stretch/>
        </p:blipFill>
        <p:spPr>
          <a:xfrm>
            <a:off x="8820000" y="90000"/>
            <a:ext cx="755280" cy="719280"/>
          </a:xfrm>
          <a:prstGeom prst="rect">
            <a:avLst/>
          </a:prstGeom>
          <a:ln w="25200">
            <a:noFill/>
          </a:ln>
        </p:spPr>
      </p:pic>
      <p:pic>
        <p:nvPicPr>
          <p:cNvPr id="2" name="" descr=""/>
          <p:cNvPicPr/>
          <p:nvPr/>
        </p:nvPicPr>
        <p:blipFill>
          <a:blip r:embed="rId3"/>
          <a:stretch/>
        </p:blipFill>
        <p:spPr>
          <a:xfrm>
            <a:off x="180000" y="5220000"/>
            <a:ext cx="9719280" cy="179280"/>
          </a:xfrm>
          <a:prstGeom prst="rect">
            <a:avLst/>
          </a:prstGeom>
          <a:ln w="25200">
            <a:noFill/>
          </a:ln>
        </p:spPr>
      </p:pic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8279280" cy="629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ru-RU" sz="1800" spc="-1" strike="noStrike">
                <a:latin typeface="Arial"/>
              </a:rPr>
              <a:t>Click to edit the title text format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body"/>
          </p:nvPr>
        </p:nvSpPr>
        <p:spPr>
          <a:xfrm>
            <a:off x="540000" y="1260000"/>
            <a:ext cx="2142360" cy="395928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</a:t>
            </a:r>
            <a:r>
              <a:rPr b="0" lang="ru-RU" sz="1800" spc="-1" strike="noStrike">
                <a:latin typeface="Arial"/>
              </a:rPr>
              <a:t>Level</a:t>
            </a:r>
            <a:endParaRPr b="0" lang="ru-RU" sz="1800" spc="-1" strike="noStrike">
              <a:latin typeface="Arial"/>
            </a:endParaRPr>
          </a:p>
        </p:txBody>
      </p:sp>
      <p:sp>
        <p:nvSpPr>
          <p:cNvPr id="5" name="PlaceHolder 3"/>
          <p:cNvSpPr>
            <a:spLocks noGrp="1"/>
          </p:cNvSpPr>
          <p:nvPr>
            <p:ph type="body"/>
          </p:nvPr>
        </p:nvSpPr>
        <p:spPr>
          <a:xfrm>
            <a:off x="2790360" y="1260000"/>
            <a:ext cx="2142360" cy="3959280"/>
          </a:xfrm>
          <a:prstGeom prst="rect">
            <a:avLst/>
          </a:prstGeom>
        </p:spPr>
        <p:txBody>
          <a:bodyPr lIns="0" rIns="0" tIns="0" bIns="0">
            <a:normAutofit fontScale="7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Click to edit the outline text format</a:t>
            </a:r>
            <a:endParaRPr b="0" lang="ru-RU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Second Outline Level</a:t>
            </a:r>
            <a:endParaRPr b="0" lang="ru-RU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Third Outline Level</a:t>
            </a:r>
            <a:endParaRPr b="0" lang="ru-RU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1800" spc="-1" strike="noStrike">
                <a:latin typeface="Arial"/>
              </a:rPr>
              <a:t>Fourth Outline Level</a:t>
            </a:r>
            <a:endParaRPr b="0" lang="ru-RU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Fifth Outline Level</a:t>
            </a:r>
            <a:endParaRPr b="0" lang="ru-RU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Sixth Outline Level</a:t>
            </a:r>
            <a:endParaRPr b="0" lang="ru-RU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1800" spc="-1" strike="noStrike">
                <a:latin typeface="Arial"/>
              </a:rPr>
              <a:t>Seventh Outline </a:t>
            </a:r>
            <a:r>
              <a:rPr b="0" lang="ru-RU" sz="1800" spc="-1" strike="noStrike">
                <a:latin typeface="Arial"/>
              </a:rPr>
              <a:t>Level</a:t>
            </a:r>
            <a:endParaRPr b="0" lang="ru-RU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" descr=""/>
          <p:cNvPicPr/>
          <p:nvPr/>
        </p:nvPicPr>
        <p:blipFill>
          <a:blip r:embed="rId1"/>
          <a:stretch/>
        </p:blipFill>
        <p:spPr>
          <a:xfrm>
            <a:off x="900000" y="720000"/>
            <a:ext cx="6662880" cy="1792440"/>
          </a:xfrm>
          <a:prstGeom prst="rect">
            <a:avLst/>
          </a:prstGeom>
          <a:ln w="25200">
            <a:noFill/>
          </a:ln>
        </p:spPr>
      </p:pic>
      <p:sp>
        <p:nvSpPr>
          <p:cNvPr id="43" name=""/>
          <p:cNvSpPr/>
          <p:nvPr/>
        </p:nvSpPr>
        <p:spPr>
          <a:xfrm>
            <a:off x="540000" y="2921760"/>
            <a:ext cx="9179280" cy="1577520"/>
          </a:xfrm>
          <a:prstGeom prst="rect">
            <a:avLst/>
          </a:prstGeom>
          <a:noFill/>
          <a:ln w="25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Необходимо написать: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1) запрос, который выводит все записи по сотрудникам, родившимся в 1977 - 1983 годах</a:t>
            </a:r>
            <a:endParaRPr b="0" lang="ru-RU" sz="18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800" spc="-1" strike="noStrike">
                <a:solidFill>
                  <a:srgbClr val="000000"/>
                </a:solidFill>
                <a:latin typeface="Arial"/>
                <a:ea typeface="DejaVu Sans"/>
              </a:rPr>
              <a:t>2) запрос, который выводит содержимое таблицы по сотрудникам, у которых пол – женский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" descr=""/>
          <p:cNvPicPr/>
          <p:nvPr/>
        </p:nvPicPr>
        <p:blipFill>
          <a:blip r:embed="rId1"/>
          <a:stretch/>
        </p:blipFill>
        <p:spPr>
          <a:xfrm>
            <a:off x="312480" y="810000"/>
            <a:ext cx="5417640" cy="3149280"/>
          </a:xfrm>
          <a:prstGeom prst="rect">
            <a:avLst/>
          </a:prstGeom>
          <a:ln w="25200">
            <a:noFill/>
          </a:ln>
        </p:spPr>
      </p:pic>
      <p:sp>
        <p:nvSpPr>
          <p:cNvPr id="57" name=""/>
          <p:cNvSpPr/>
          <p:nvPr/>
        </p:nvSpPr>
        <p:spPr>
          <a:xfrm>
            <a:off x="5760000" y="540000"/>
            <a:ext cx="4139280" cy="4381560"/>
          </a:xfrm>
          <a:prstGeom prst="rect">
            <a:avLst/>
          </a:prstGeom>
          <a:noFill/>
          <a:ln w="252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ТЗ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Создать страницу Редактирование пользователя. На странице должно быть 2 поля — Имя и Возраст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Поле "Имя" - текстовое поле, максимальное кол-во символов 15, может состоять только из кириллических или только из латинских символов.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Поле "Возраст" - числовое поле, максимальное значение символов 2, корректное значение в диапазоне 14 - 90.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После загрузки страницы кнопки "Отмена" и “Сохранить” активны.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После нажатия кнопки “Сохранить” введенные данные отправляются в БД, страница обновляется</a:t>
            </a: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- После нажатия кнопки “Отмена” происходит переход к странице “Информация о  пользователе”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"/>
          <p:cNvSpPr/>
          <p:nvPr/>
        </p:nvSpPr>
        <p:spPr>
          <a:xfrm>
            <a:off x="540000" y="360000"/>
            <a:ext cx="7199280" cy="41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Есть описание требований к задаче: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1600" spc="-1" strike="noStrike">
                <a:solidFill>
                  <a:srgbClr val="000000"/>
                </a:solidFill>
                <a:latin typeface="Arial"/>
                <a:ea typeface="DejaVu Sans"/>
              </a:rPr>
              <a:t>Пользователь имеет возможность перейти в раздел “Товар” и увидеть в нем список товаров. Пользователь может создать новый заказ, нажав на кнопку “Создать”. У товара могут быть поля “Название”, “Описание”, “Цена”, “Количество”, “Доп. характеристика” и до 5 изображений, но не все поля обязательные. Изображения могут быть в формате .jpeg, .png и т д. У пользователя нет ограничений по кол-ву созданных товаров.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360000" y="360000"/>
            <a:ext cx="8459280" cy="44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Чем отличаются 3 команды ниже и какой из способов написания верный: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$MY_ENV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"$MY_ENV"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echo "${MY_ENV}"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Чем отличаются 3 команды ниже: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HelveticaNeue"/>
              </a:rPr>
              <a:t>cd $HOME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HelveticaNeue"/>
              </a:rPr>
              <a:t>cd ~</a:t>
            </a:r>
            <a:endParaRPr b="0" lang="ru-RU" sz="22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r>
              <a:rPr b="0" lang="ru-RU" sz="2200" spc="-1" strike="noStrike">
                <a:solidFill>
                  <a:srgbClr val="000000"/>
                </a:solidFill>
                <a:latin typeface="Arial"/>
                <a:ea typeface="HelveticaNeue"/>
              </a:rPr>
              <a:t>cd</a:t>
            </a: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ru-RU" sz="2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  <a:tabLst>
                <a:tab algn="l" pos="355680"/>
                <a:tab algn="l" pos="711360"/>
                <a:tab algn="l" pos="1066680"/>
                <a:tab algn="l" pos="1422360"/>
                <a:tab algn="l" pos="1778040"/>
                <a:tab algn="l" pos="2133720"/>
                <a:tab algn="l" pos="2489040"/>
                <a:tab algn="l" pos="2844720"/>
                <a:tab algn="l" pos="3200400"/>
                <a:tab algn="l" pos="3556080"/>
                <a:tab algn="l" pos="3911760"/>
                <a:tab algn="l" pos="4267080"/>
              </a:tabLst>
            </a:pPr>
            <a:endParaRPr b="0" lang="ru-RU" sz="2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360000" y="1260000"/>
            <a:ext cx="8999280" cy="323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280">
              <a:lnSpc>
                <a:spcPct val="100000"/>
              </a:lnSpc>
              <a:spcBef>
                <a:spcPts val="1984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Опишите, что выведет данная команда в консоль Linux: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i="1" lang="ru-RU" sz="2400" spc="-1" strike="noStrike">
                <a:solidFill>
                  <a:srgbClr val="800080"/>
                </a:solidFill>
                <a:latin typeface="Arial"/>
                <a:ea typeface="DejaVu Sans"/>
              </a:rPr>
              <a:t>grep -C 100 "2021-02-12" application.log</a:t>
            </a: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057"/>
              </a:spcBef>
            </a:pPr>
            <a:endParaRPr b="0" lang="ru-RU" sz="24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2400" spc="-1" strike="noStrike">
                <a:solidFill>
                  <a:srgbClr val="800080"/>
                </a:solidFill>
                <a:latin typeface="Arial"/>
                <a:ea typeface="HelveticaNeue"/>
              </a:rPr>
              <a:t>     </a:t>
            </a:r>
            <a:r>
              <a:rPr b="0" lang="ru-RU" sz="2400" spc="-1" strike="noStrike">
                <a:solidFill>
                  <a:srgbClr val="800080"/>
                </a:solidFill>
                <a:latin typeface="Arial"/>
                <a:ea typeface="HelveticaNeue"/>
              </a:rPr>
              <a:t>Чем отличаются перенаправления вывода &gt; и &gt;&gt; ?</a:t>
            </a:r>
            <a:endParaRPr b="0" lang="ru-RU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540000" y="945000"/>
            <a:ext cx="8819640" cy="3734640"/>
          </a:xfrm>
          <a:prstGeom prst="rect">
            <a:avLst/>
          </a:prstGeom>
          <a:ln w="0">
            <a:noFill/>
          </a:ln>
        </p:spPr>
      </p:pic>
      <p:sp>
        <p:nvSpPr>
          <p:cNvPr id="47" name=""/>
          <p:cNvSpPr/>
          <p:nvPr/>
        </p:nvSpPr>
        <p:spPr>
          <a:xfrm>
            <a:off x="183960" y="373680"/>
            <a:ext cx="8635680" cy="345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</a:pPr>
            <a:r>
              <a:rPr b="0" lang="ru-RU" sz="1800" spc="-1" strike="noStrike">
                <a:latin typeface="Arial"/>
              </a:rPr>
              <a:t>Подберите такой XPath-селектор, чтобы выбрать только кнопку с текстом Gold.</a:t>
            </a:r>
            <a:endParaRPr b="0" lang="ru-RU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"/>
          <p:cNvSpPr/>
          <p:nvPr/>
        </p:nvSpPr>
        <p:spPr>
          <a:xfrm>
            <a:off x="1997280" y="1080000"/>
            <a:ext cx="5922720" cy="287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88000"/>
          </a:bodyPr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Выберите все CSS-селекторы для поиска по id</a:t>
            </a:r>
            <a:endParaRPr b="0" lang="ru-R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[name="main-content"]</a:t>
            </a:r>
            <a:endParaRPr b="0" lang="ru-R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#main-content</a:t>
            </a:r>
            <a:endParaRPr b="0" lang="ru-R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[id="main-content"]</a:t>
            </a:r>
            <a:endParaRPr b="0" lang="ru-R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r>
              <a:rPr b="0" lang="ru-RU" sz="1600" spc="-1" strike="noStrike">
                <a:latin typeface="Arial"/>
              </a:rPr>
              <a:t>.main-content</a:t>
            </a:r>
            <a:endParaRPr b="0" lang="ru-RU" sz="16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StarSymbol"/>
              <a:buAutoNum type="arabicParenR"/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16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1600" spc="-1" strike="noStrike">
                <a:latin typeface="Arial"/>
              </a:rPr>
              <a:t>Что делает XPath-запрос //div[@class='main']?</a:t>
            </a:r>
            <a:endParaRPr b="0" lang="ru-RU" sz="1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"/>
          <p:cNvSpPr txBox="1"/>
          <p:nvPr/>
        </p:nvSpPr>
        <p:spPr>
          <a:xfrm>
            <a:off x="2014560" y="720720"/>
            <a:ext cx="5005440" cy="3959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>
            <a:normAutofit/>
          </a:bodyPr>
          <a:p>
            <a:r>
              <a:rPr b="0" lang="ru-RU" sz="1800" spc="-1" strike="noStrike">
                <a:latin typeface="HelveticaNeue"/>
              </a:rPr>
              <a:t>Что </a:t>
            </a:r>
            <a:r>
              <a:rPr b="0" lang="ru-RU" sz="1800" spc="-1" strike="noStrike">
                <a:latin typeface="HelveticaNeue"/>
              </a:rPr>
              <a:t>вернет </a:t>
            </a:r>
            <a:r>
              <a:rPr b="0" lang="ru-RU" sz="1800" spc="-1" strike="noStrike">
                <a:latin typeface="HelveticaNeue"/>
              </a:rPr>
              <a:t>данный </a:t>
            </a:r>
            <a:r>
              <a:rPr b="0" lang="ru-RU" sz="1800" spc="-1" strike="noStrike">
                <a:latin typeface="HelveticaNeue"/>
              </a:rPr>
              <a:t>код </a:t>
            </a:r>
            <a:r>
              <a:rPr b="0" lang="ru-RU" sz="1800" spc="-1" strike="noStrike">
                <a:latin typeface="HelveticaNeue"/>
              </a:rPr>
              <a:t>ниже?</a:t>
            </a:r>
            <a:endParaRPr b="0" lang="ru-RU" sz="1800" spc="-1" strike="noStrike">
              <a:latin typeface="HelveticaNeue"/>
              <a:ea typeface="HelveticaNeue"/>
            </a:endParaRPr>
          </a:p>
          <a:p>
            <a:endParaRPr b="0" lang="ru-RU" sz="1800" spc="-1" strike="noStrike">
              <a:latin typeface="HelveticaNeue"/>
              <a:ea typeface="HelveticaNeue"/>
            </a:endParaRPr>
          </a:p>
          <a:p>
            <a:r>
              <a:rPr b="0" lang="ru-RU" sz="1800" spc="-1" strike="noStrike">
                <a:latin typeface="HelveticaNeue"/>
              </a:rPr>
              <a:t>x = </a:t>
            </a:r>
            <a:r>
              <a:rPr b="0" lang="ru-RU" sz="1800" spc="-1" strike="noStrike">
                <a:latin typeface="HelveticaNeue"/>
              </a:rPr>
              <a:t>input("Вв</a:t>
            </a:r>
            <a:r>
              <a:rPr b="0" lang="ru-RU" sz="1800" spc="-1" strike="noStrike">
                <a:latin typeface="HelveticaNeue"/>
              </a:rPr>
              <a:t>едите </a:t>
            </a:r>
            <a:r>
              <a:rPr b="0" lang="ru-RU" sz="1800" spc="-1" strike="noStrike">
                <a:latin typeface="HelveticaNeue"/>
              </a:rPr>
              <a:t>любое </a:t>
            </a:r>
            <a:r>
              <a:rPr b="0" lang="ru-RU" sz="1800" spc="-1" strike="noStrike">
                <a:latin typeface="HelveticaNeue"/>
              </a:rPr>
              <a:t>число: ")</a:t>
            </a:r>
            <a:endParaRPr b="0" lang="ru-RU" sz="1800" spc="-1" strike="noStrike">
              <a:latin typeface="HelveticaNeue"/>
              <a:ea typeface="HelveticaNeue"/>
            </a:endParaRPr>
          </a:p>
          <a:p>
            <a:r>
              <a:rPr b="0" lang="ru-RU" sz="1800" spc="-1" strike="noStrike">
                <a:latin typeface="HelveticaNeue"/>
              </a:rPr>
              <a:t>x += 1</a:t>
            </a:r>
            <a:endParaRPr b="0" lang="ru-RU" sz="1800" spc="-1" strike="noStrike">
              <a:latin typeface="HelveticaNeue"/>
              <a:ea typeface="HelveticaNeue"/>
            </a:endParaRPr>
          </a:p>
          <a:p>
            <a:r>
              <a:rPr b="0" lang="ru-RU" sz="1800" spc="-1" strike="noStrike">
                <a:latin typeface="HelveticaNeue"/>
              </a:rPr>
              <a:t>print(x)</a:t>
            </a:r>
            <a:endParaRPr b="0" lang="ru-RU" sz="1800" spc="-1" strike="noStrike">
              <a:latin typeface="HelveticaNeue"/>
              <a:ea typeface="HelveticaNeue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"/>
          <p:cNvSpPr/>
          <p:nvPr/>
        </p:nvSpPr>
        <p:spPr>
          <a:xfrm>
            <a:off x="900000" y="900360"/>
            <a:ext cx="7559640" cy="269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22000"/>
          </a:bodyPr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Напишите команду PyTest, которая: 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запустит тесты с меткой smoke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запустит тесты с меткой regression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укажет, что использовать нужно браузер firefox с помощью параметра browser_name (имя браузера без кавычек)</a:t>
            </a:r>
            <a:endParaRPr b="0" lang="ru-RU" sz="3200" spc="-1" strike="noStrike">
              <a:latin typeface="Arial"/>
            </a:endParaRPr>
          </a:p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тесты должны быть из файла test_login.py.      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ru-RU" sz="3200" spc="-1" strike="noStrike">
                <a:latin typeface="Arial"/>
              </a:rPr>
              <a:t>При написании придерживаться последовательности параметров приведенному выше списку. Никакие другие флаги не нужны. </a:t>
            </a:r>
            <a:endParaRPr b="0" lang="ru-RU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180000" y="180000"/>
            <a:ext cx="8639640" cy="3959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/>
          </a:bodyPr>
          <a:p>
            <a:pPr marL="432000" indent="-32364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latin typeface="Arial"/>
              </a:rPr>
              <a:t>Какой код корректно откроет веб-страницу http://example.com в Google Chrome?</a:t>
            </a:r>
            <a:endParaRPr b="0" lang="ru-RU" sz="3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ru-RU" sz="3200" spc="-1" strike="noStrike">
              <a:latin typeface="Arial"/>
            </a:endParaRPr>
          </a:p>
        </p:txBody>
      </p:sp>
      <p:graphicFrame>
        <p:nvGraphicFramePr>
          <p:cNvPr id="52" name=""/>
          <p:cNvGraphicFramePr/>
          <p:nvPr/>
        </p:nvGraphicFramePr>
        <p:xfrm>
          <a:off x="600120" y="1744200"/>
          <a:ext cx="8819640" cy="1439280"/>
        </p:xfrm>
        <a:graphic>
          <a:graphicData uri="http://schemas.openxmlformats.org/drawingml/2006/table">
            <a:tbl>
              <a:tblPr/>
              <a:tblGrid>
                <a:gridCol w="4409280"/>
                <a:gridCol w="4410720"/>
              </a:tblGrid>
              <a:tr h="71964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Вариант 1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Вариант 2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cc99"/>
                    </a:solidFill>
                  </a:tcPr>
                </a:tc>
              </a:tr>
              <a:tr h="720000"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from selenium import webdriver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browser = webdriver.Chrome()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browser.open("http://example.com")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 lIns="90000" rIns="90000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from selenium import webdriver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browser = webdriver.Chrome()</a:t>
                      </a:r>
                      <a:endParaRPr b="0" lang="ru-RU" sz="1800" spc="-1" strike="noStrike"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ru-RU" sz="1800" spc="-1" strike="noStrike">
                          <a:latin typeface="Arial"/>
                        </a:rPr>
                        <a:t>browser.get("http://example.com")</a:t>
                      </a:r>
                      <a:endParaRPr b="0" lang="ru-RU" sz="1800" spc="-1" strike="noStrike">
                        <a:latin typeface="Arial"/>
                      </a:endParaRPr>
                    </a:p>
                  </a:txBody>
                  <a:tcPr marL="90000" marR="90000">
                    <a:lnL w="720">
                      <a:solidFill>
                        <a:srgbClr val="ffffff"/>
                      </a:solidFill>
                    </a:lnL>
                    <a:lnR w="720">
                      <a:solidFill>
                        <a:srgbClr val="ffffff"/>
                      </a:solidFill>
                    </a:lnR>
                    <a:lnT w="720">
                      <a:solidFill>
                        <a:srgbClr val="ffffff"/>
                      </a:solidFill>
                    </a:lnT>
                    <a:lnB w="720">
                      <a:solidFill>
                        <a:srgbClr val="ffffff"/>
                      </a:solidFill>
                    </a:lnB>
                    <a:solidFill>
                      <a:srgbClr val="ffff99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"/>
          <p:cNvSpPr/>
          <p:nvPr/>
        </p:nvSpPr>
        <p:spPr>
          <a:xfrm>
            <a:off x="540000" y="180000"/>
            <a:ext cx="8279280" cy="62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</a:pPr>
            <a:r>
              <a:rPr b="0" lang="ru-RU" sz="2700" spc="-1" strike="noStrike">
                <a:solidFill>
                  <a:srgbClr val="ff6600"/>
                </a:solidFill>
                <a:latin typeface="Arial"/>
                <a:ea typeface="DejaVu Sans"/>
              </a:rPr>
              <a:t>Формы регистрации</a:t>
            </a:r>
            <a:endParaRPr b="0" lang="ru-RU" sz="2700" spc="-1" strike="noStrike"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4680000" y="900000"/>
            <a:ext cx="5219280" cy="4319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rmAutofit fontScale="48000"/>
          </a:bodyPr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Требования: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Логин:   Должен быть не менее 6 символов, включающих не менее одной цифры 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Пароль: Должен быть не более 8 символов, включающие буквы и спец символы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Оба поля обязательные для заполнения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Чек-боксы: Муж и Жен – не обязательные к заполнению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Кнопка «Отправить» - При успешной регистрации, появляется сообщение об успешной регистрации</a:t>
            </a:r>
            <a:endParaRPr b="0" lang="ru-RU" sz="2400" spc="-1" strike="noStrike">
              <a:latin typeface="Arial"/>
            </a:endParaRPr>
          </a:p>
          <a:p>
            <a:pPr marL="432000" indent="-323280">
              <a:lnSpc>
                <a:spcPct val="100000"/>
              </a:lnSpc>
              <a:spcBef>
                <a:spcPts val="1057"/>
              </a:spcBef>
              <a:buClr>
                <a:srgbClr val="ff66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  <a:ea typeface="DejaVu Sans"/>
              </a:rPr>
              <a:t>При не успешной регистрации появляется сообщение об ошибке</a:t>
            </a:r>
            <a:endParaRPr b="0" lang="ru-RU" sz="2400" spc="-1" strike="noStrike">
              <a:latin typeface="Arial"/>
            </a:endParaRPr>
          </a:p>
        </p:txBody>
      </p:sp>
      <p:pic>
        <p:nvPicPr>
          <p:cNvPr id="55" name="" descr=""/>
          <p:cNvPicPr/>
          <p:nvPr/>
        </p:nvPicPr>
        <p:blipFill>
          <a:blip r:embed="rId1"/>
          <a:stretch/>
        </p:blipFill>
        <p:spPr>
          <a:xfrm>
            <a:off x="73800" y="900000"/>
            <a:ext cx="4763160" cy="3059280"/>
          </a:xfrm>
          <a:prstGeom prst="rect">
            <a:avLst/>
          </a:prstGeom>
          <a:ln w="2520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</TotalTime>
  <Application>LibreOffice/7.1.1.2$MacOSX_X86_64 LibreOffice_project/fe0b08f4af1bacafe4c7ecc87ce55bb426164676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2025-06-08T22:18:50Z</dcterms:created>
  <dc:creator/>
  <dc:description/>
  <dc:language>ru-RU</dc:language>
  <cp:lastModifiedBy/>
  <dcterms:modified xsi:type="dcterms:W3CDTF">2025-06-10T23:42:13Z</dcterms:modified>
  <cp:revision>4</cp:revision>
  <dc:subject/>
  <dc:title>Pencil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