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1" r:id="rId2"/>
  </p:sldMasterIdLst>
  <p:notesMasterIdLst>
    <p:notesMasterId r:id="rId8"/>
  </p:notesMasterIdLst>
  <p:handoutMasterIdLst>
    <p:handoutMasterId r:id="rId9"/>
  </p:handoutMasterIdLst>
  <p:sldIdLst>
    <p:sldId id="848" r:id="rId3"/>
    <p:sldId id="849" r:id="rId4"/>
    <p:sldId id="850" r:id="rId5"/>
    <p:sldId id="847" r:id="rId6"/>
    <p:sldId id="845" r:id="rId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BB324B-D225-459B-99DA-588B36C2AB27}">
          <p14:sldIdLst>
            <p14:sldId id="848"/>
            <p14:sldId id="849"/>
            <p14:sldId id="850"/>
            <p14:sldId id="847"/>
            <p14:sldId id="8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95" userDrawn="1">
          <p15:clr>
            <a:srgbClr val="A4A3A4"/>
          </p15:clr>
        </p15:guide>
        <p15:guide id="3" pos="3952" userDrawn="1">
          <p15:clr>
            <a:srgbClr val="A4A3A4"/>
          </p15:clr>
        </p15:guide>
        <p15:guide id="4" pos="45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8FB4FF"/>
    <a:srgbClr val="B8BF72"/>
    <a:srgbClr val="00682F"/>
    <a:srgbClr val="E4E7CB"/>
    <a:srgbClr val="CBCBCB"/>
    <a:srgbClr val="FFFF9B"/>
    <a:srgbClr val="D7FBC9"/>
    <a:srgbClr val="B0F79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74" autoAdjust="0"/>
    <p:restoredTop sz="96296" autoAdjust="0"/>
  </p:normalViewPr>
  <p:slideViewPr>
    <p:cSldViewPr>
      <p:cViewPr varScale="1">
        <p:scale>
          <a:sx n="103" d="100"/>
          <a:sy n="103" d="100"/>
        </p:scale>
        <p:origin x="114" y="474"/>
      </p:cViewPr>
      <p:guideLst>
        <p:guide orient="horz" pos="482"/>
        <p:guide pos="3895"/>
        <p:guide pos="3952"/>
        <p:guide pos="4566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40"/>
    </p:cViewPr>
  </p:sorterViewPr>
  <p:notesViewPr>
    <p:cSldViewPr>
      <p:cViewPr varScale="1">
        <p:scale>
          <a:sx n="67" d="100"/>
          <a:sy n="67" d="100"/>
        </p:scale>
        <p:origin x="-2256" y="-108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t" anchorCtr="0" compatLnSpc="1">
            <a:prstTxWarp prst="textNoShape">
              <a:avLst/>
            </a:prstTxWarp>
          </a:bodyPr>
          <a:lstStyle>
            <a:lvl1pPr algn="l" defTabSz="926253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320" y="0"/>
            <a:ext cx="2945766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t" anchorCtr="0" compatLnSpc="1">
            <a:prstTxWarp prst="textNoShape">
              <a:avLst/>
            </a:prstTxWarp>
          </a:bodyPr>
          <a:lstStyle>
            <a:lvl1pPr algn="r" defTabSz="926253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514"/>
            <a:ext cx="2945766" cy="4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b" anchorCtr="0" compatLnSpc="1">
            <a:prstTxWarp prst="textNoShape">
              <a:avLst/>
            </a:prstTxWarp>
          </a:bodyPr>
          <a:lstStyle>
            <a:lvl1pPr algn="l" defTabSz="926253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320" y="9429514"/>
            <a:ext cx="2945766" cy="4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b" anchorCtr="0" compatLnSpc="1">
            <a:prstTxWarp prst="textNoShape">
              <a:avLst/>
            </a:prstTxWarp>
          </a:bodyPr>
          <a:lstStyle>
            <a:lvl1pPr algn="r" defTabSz="926253">
              <a:defRPr sz="1200" smtClean="0"/>
            </a:lvl1pPr>
          </a:lstStyle>
          <a:p>
            <a:pPr>
              <a:defRPr/>
            </a:pPr>
            <a:fld id="{0B0D48DD-DE09-4F3A-BBFD-031ABC67939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659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t" anchorCtr="0" compatLnSpc="1">
            <a:prstTxWarp prst="textNoShape">
              <a:avLst/>
            </a:prstTxWarp>
          </a:bodyPr>
          <a:lstStyle>
            <a:lvl1pPr algn="l" defTabSz="92625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20" y="0"/>
            <a:ext cx="2945766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t" anchorCtr="0" compatLnSpc="1">
            <a:prstTxWarp prst="textNoShape">
              <a:avLst/>
            </a:prstTxWarp>
          </a:bodyPr>
          <a:lstStyle>
            <a:lvl1pPr algn="r" defTabSz="92625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17138"/>
            <a:ext cx="5436868" cy="446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514"/>
            <a:ext cx="2945766" cy="4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b" anchorCtr="0" compatLnSpc="1">
            <a:prstTxWarp prst="textNoShape">
              <a:avLst/>
            </a:prstTxWarp>
          </a:bodyPr>
          <a:lstStyle>
            <a:lvl1pPr algn="l" defTabSz="92625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20" y="9429514"/>
            <a:ext cx="2945766" cy="4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5" tIns="46312" rIns="92625" bIns="46312" numCol="1" anchor="b" anchorCtr="0" compatLnSpc="1">
            <a:prstTxWarp prst="textNoShape">
              <a:avLst/>
            </a:prstTxWarp>
          </a:bodyPr>
          <a:lstStyle>
            <a:lvl1pPr algn="r" defTabSz="926253">
              <a:defRPr sz="1200" smtClean="0"/>
            </a:lvl1pPr>
          </a:lstStyle>
          <a:p>
            <a:pPr>
              <a:defRPr/>
            </a:pPr>
            <a:fld id="{DF8D88F6-1288-44C3-8074-A1D177E3B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625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3544" indent="-285979" defTabSz="92625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914" indent="-228783" defTabSz="9262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1480" indent="-228783" defTabSz="9262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9046" indent="-228783" defTabSz="9262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6612" indent="-228783" algn="ctr" defTabSz="9262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4177" indent="-228783" algn="ctr" defTabSz="9262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1743" indent="-228783" algn="ctr" defTabSz="9262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9309" indent="-228783" algn="ctr" defTabSz="9262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5BCC23-BFFE-442B-9249-5D3C1CD31C9A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1363"/>
            <a:ext cx="6578600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4" y="4693073"/>
            <a:ext cx="5436868" cy="4438753"/>
          </a:xfrm>
          <a:noFill/>
        </p:spPr>
        <p:txBody>
          <a:bodyPr/>
          <a:lstStyle/>
          <a:p>
            <a:pPr eaLnBrk="1" hangingPunct="1"/>
            <a:r>
              <a:rPr lang="en-GB" dirty="0"/>
              <a:t>Attendance roll call</a:t>
            </a:r>
          </a:p>
          <a:p>
            <a:pPr eaLnBrk="1" hangingPunct="1"/>
            <a:r>
              <a:rPr lang="en-GB" dirty="0"/>
              <a:t>Welcome, thanks</a:t>
            </a:r>
          </a:p>
        </p:txBody>
      </p:sp>
    </p:spTree>
    <p:extLst>
      <p:ext uri="{BB962C8B-B14F-4D97-AF65-F5344CB8AC3E}">
        <p14:creationId xmlns:p14="http://schemas.microsoft.com/office/powerpoint/2010/main" val="426444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6043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339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627948" y="260648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0787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6913"/>
            <a:ext cx="1097280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625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26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7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0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>
              <a:defRPr/>
            </a:pPr>
            <a:r>
              <a:rPr lang="en-GB"/>
              <a:t>Page </a:t>
            </a:r>
            <a:fld id="{ABEA20BA-2106-4EF4-BFC3-E7113DDF495F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724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9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8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1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3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8986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7656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0735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8FE6BB89-42F5-47B1-8E4A-B06796FEEEDF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8636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195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656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‹#›</a:t>
            </a:fld>
            <a:r>
              <a:rPr lang="en-GB"/>
              <a:t>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8071" r="10103" b="10663"/>
          <a:stretch/>
        </p:blipFill>
        <p:spPr>
          <a:xfrm>
            <a:off x="10405401" y="260648"/>
            <a:ext cx="1235215" cy="7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E5D7-2341-4463-B9AB-F90D00D5618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5523-925B-428D-8308-45EBFC7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2F4060"/>
                </a:solidFill>
              </a:rPr>
              <a:t>Derivatives Service Bureau</a:t>
            </a:r>
            <a:br>
              <a:rPr lang="en-GB" dirty="0">
                <a:solidFill>
                  <a:srgbClr val="2F4060"/>
                </a:solidFill>
              </a:rPr>
            </a:br>
            <a:br>
              <a:rPr lang="en-GB" dirty="0">
                <a:solidFill>
                  <a:srgbClr val="2F4060"/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guidelines: FIX &amp; Rest onboarding for End clients &amp; intermediaries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659396" y="3656057"/>
            <a:ext cx="24826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7th December 2017</a:t>
            </a:r>
          </a:p>
        </p:txBody>
      </p:sp>
      <p:sp>
        <p:nvSpPr>
          <p:cNvPr id="2068" name="Text Box 35"/>
          <p:cNvSpPr txBox="1">
            <a:spLocks noChangeArrowheads="1"/>
          </p:cNvSpPr>
          <p:nvPr/>
        </p:nvSpPr>
        <p:spPr bwMode="auto">
          <a:xfrm>
            <a:off x="6313488" y="24209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54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00F3D-FC55-4D51-AF0C-45B128CB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2</a:t>
            </a:fld>
            <a:r>
              <a:rPr lang="en-GB"/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4DC12-2415-403D-855C-8EF7E6701247}"/>
              </a:ext>
            </a:extLst>
          </p:cNvPr>
          <p:cNvSpPr txBox="1"/>
          <p:nvPr/>
        </p:nvSpPr>
        <p:spPr>
          <a:xfrm>
            <a:off x="875420" y="1124744"/>
            <a:ext cx="10081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Intermediaries connecting to the DSB on behalf of clients</a:t>
            </a:r>
            <a:endParaRPr lang="en-GB" dirty="0"/>
          </a:p>
          <a:p>
            <a:endParaRPr lang="en-US" b="1" dirty="0"/>
          </a:p>
          <a:p>
            <a:r>
              <a:rPr lang="en-US" b="1" u="sng" dirty="0"/>
              <a:t>FIX Connections</a:t>
            </a:r>
            <a:endParaRPr lang="en-GB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Intermediary must have completed all contractual obligations and FIX certification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Sessions will be created when the End user has signed contractually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session information will be provided directly to the Intermediary named on the End clients submitted registration form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These Details will not be provided to the End client in order to maintain security and data leaks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number of FIX sessions an Intermediary can have is bounded only by the number of End clients connecting via that Intermediary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Intermediaries are required to follow the FIX message header format for their End client’s sessions as detailed in the DSB Policies pack</a:t>
            </a:r>
          </a:p>
          <a:p>
            <a:pPr lvl="0"/>
            <a:endParaRPr lang="en-US" dirty="0"/>
          </a:p>
          <a:p>
            <a:r>
              <a:rPr lang="en-US" b="1" u="sng" dirty="0"/>
              <a:t>REST connections</a:t>
            </a:r>
            <a:endParaRPr lang="en-GB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As per the above, all contractual obligations must be meet by all party's involved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Credentials will be supplied to the Intermediary named on the End client’s registration from only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Authentication via </a:t>
            </a:r>
            <a:r>
              <a:rPr lang="en-US" dirty="0" err="1"/>
              <a:t>ReST</a:t>
            </a:r>
            <a:r>
              <a:rPr lang="en-US" dirty="0"/>
              <a:t> will identify the End Client and the Intermediary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62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4E9CA-C8E7-46B4-BFCF-2EBAD9A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BAF2D7EF-8C06-49CE-991F-10A683EAC73A}" type="slidenum">
              <a:rPr lang="en-GB" smtClean="0"/>
              <a:pPr>
                <a:defRPr/>
              </a:pPr>
              <a:t>3</a:t>
            </a:fld>
            <a:r>
              <a:rPr lang="en-GB"/>
              <a:t>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124DB-F1D9-4B7C-9B2B-958BEFA152B3}"/>
              </a:ext>
            </a:extLst>
          </p:cNvPr>
          <p:cNvSpPr txBox="1"/>
          <p:nvPr/>
        </p:nvSpPr>
        <p:spPr>
          <a:xfrm>
            <a:off x="875420" y="1052736"/>
            <a:ext cx="10081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End clients wanting to use Intermediaries to connect to the DSB</a:t>
            </a:r>
            <a:endParaRPr lang="en-GB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End client must request Power User Access in order to connect via an Intermediary if intra day ISIN data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End client is consuming the End of Day (EOD) file download of ISIN’s only, they are able to attain this as a Registered users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End client must indicate the number of connections they wish to be used for each Intermediary on their registration 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End client is intending to use multiple Intermediaries, a separate onboarding form is required for each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End clients are able to request a maximum number of 10 API connections across all Intermediaries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An End client may divide the total number of connections to these Intermediaries as required e.g. 3 connections for </a:t>
            </a:r>
            <a:r>
              <a:rPr lang="en-US" i="1" dirty="0"/>
              <a:t>Intermediary A</a:t>
            </a:r>
            <a:r>
              <a:rPr lang="en-US" dirty="0"/>
              <a:t> and 7 connections for </a:t>
            </a:r>
            <a:r>
              <a:rPr lang="en-US" i="1" dirty="0"/>
              <a:t>Intermediary 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If an End client would also like to connect via an API directly then this must also be indicated on a separate registration form by checking “Direct” on page 2 under the “Connection Information”, section 3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total number of  “Direct” or “Intermediary” API connections must not exceed 10 across any one Power user account</a:t>
            </a:r>
            <a:endParaRPr lang="en-GB" dirty="0"/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7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064" y="1412776"/>
            <a:ext cx="1260140" cy="717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Desk</a:t>
            </a:r>
            <a:br>
              <a:rPr lang="en-GB" dirty="0"/>
            </a:br>
            <a:r>
              <a:rPr lang="en-GB" dirty="0"/>
              <a:t>DSK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204" y="1412776"/>
            <a:ext cx="1404156" cy="717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Organization</a:t>
            </a:r>
            <a:br>
              <a:rPr lang="en-GB" dirty="0"/>
            </a:br>
            <a:r>
              <a:rPr lang="en-GB" dirty="0"/>
              <a:t>ORG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8874" y="1412776"/>
            <a:ext cx="1600460" cy="717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Intermediary</a:t>
            </a:r>
            <a:br>
              <a:rPr lang="en-GB" dirty="0"/>
            </a:br>
            <a:r>
              <a:rPr lang="en-GB" dirty="0"/>
              <a:t>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8308" y="1415213"/>
            <a:ext cx="1260140" cy="717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DSB</a:t>
            </a:r>
            <a:br>
              <a:rPr lang="en-GB" dirty="0"/>
            </a:br>
            <a:r>
              <a:rPr lang="en-GB" dirty="0" err="1"/>
              <a:t>DSB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690360" y="1771598"/>
            <a:ext cx="988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6279334" y="1771598"/>
            <a:ext cx="2588974" cy="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45480"/>
              </p:ext>
            </p:extLst>
          </p:nvPr>
        </p:nvGraphicFramePr>
        <p:xfrm>
          <a:off x="1091444" y="2698420"/>
          <a:ext cx="899909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708875663"/>
                    </a:ext>
                  </a:extLst>
                </a:gridCol>
                <a:gridCol w="4202621">
                  <a:extLst>
                    <a:ext uri="{9D8B030D-6E8A-4147-A177-3AD203B41FA5}">
                      <a16:colId xmlns:a16="http://schemas.microsoft.com/office/drawing/2014/main" val="4263119838"/>
                    </a:ext>
                  </a:extLst>
                </a:gridCol>
                <a:gridCol w="2810193">
                  <a:extLst>
                    <a:ext uri="{9D8B030D-6E8A-4147-A177-3AD203B41FA5}">
                      <a16:colId xmlns:a16="http://schemas.microsoft.com/office/drawing/2014/main" val="386482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FIX Connection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7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FIX Comp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Always the Comp ID</a:t>
                      </a:r>
                      <a:r>
                        <a:rPr lang="en-GB" sz="1400" baseline="0" dirty="0"/>
                        <a:t> that connects to the DSB directly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FIX Sub</a:t>
                      </a:r>
                      <a:r>
                        <a:rPr lang="en-GB" sz="1400" baseline="0" dirty="0"/>
                        <a:t> Comp 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00FFFF"/>
                          </a:highlight>
                        </a:rPr>
                        <a:t>DSK@ORG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7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FFFF00"/>
                          </a:highlight>
                        </a:rPr>
                        <a:t>FIX</a:t>
                      </a:r>
                      <a:r>
                        <a:rPr lang="en-GB" sz="1400" dirty="0"/>
                        <a:t> 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Always starts with </a:t>
                      </a:r>
                      <a:r>
                        <a:rPr lang="en-GB" sz="1400" dirty="0">
                          <a:highlight>
                            <a:srgbClr val="FFFF00"/>
                          </a:highlight>
                        </a:rPr>
                        <a:t>FIX</a:t>
                      </a:r>
                      <a:r>
                        <a:rPr lang="en-GB" sz="14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FFFF00"/>
                          </a:highlight>
                        </a:rPr>
                        <a:t>FIX</a:t>
                      </a:r>
                      <a:r>
                        <a:rPr lang="en-GB" sz="1400" dirty="0"/>
                        <a:t>@</a:t>
                      </a:r>
                      <a:r>
                        <a:rPr lang="en-GB" sz="1400" dirty="0">
                          <a:highlight>
                            <a:srgbClr val="00FFFF"/>
                          </a:highlight>
                        </a:rPr>
                        <a:t>DSK@ORG@</a:t>
                      </a:r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483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A65759-9292-446F-B125-235505CFF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78791"/>
              </p:ext>
            </p:extLst>
          </p:nvPr>
        </p:nvGraphicFramePr>
        <p:xfrm>
          <a:off x="1091444" y="4772248"/>
          <a:ext cx="899909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708875663"/>
                    </a:ext>
                  </a:extLst>
                </a:gridCol>
                <a:gridCol w="4202621">
                  <a:extLst>
                    <a:ext uri="{9D8B030D-6E8A-4147-A177-3AD203B41FA5}">
                      <a16:colId xmlns:a16="http://schemas.microsoft.com/office/drawing/2014/main" val="4263119838"/>
                    </a:ext>
                  </a:extLst>
                </a:gridCol>
                <a:gridCol w="2810193">
                  <a:extLst>
                    <a:ext uri="{9D8B030D-6E8A-4147-A177-3AD203B41FA5}">
                      <a16:colId xmlns:a16="http://schemas.microsoft.com/office/drawing/2014/main" val="386482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Connection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7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highlight>
                            <a:srgbClr val="FFFF00"/>
                          </a:highlight>
                        </a:rPr>
                        <a:t>ReST</a:t>
                      </a:r>
                      <a:r>
                        <a:rPr lang="en-GB" sz="1400" dirty="0"/>
                        <a:t> 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Always starts with </a:t>
                      </a:r>
                      <a:r>
                        <a:rPr lang="en-GB" sz="1400" dirty="0">
                          <a:highlight>
                            <a:srgbClr val="FFFF00"/>
                          </a:highlight>
                        </a:rPr>
                        <a:t>REST</a:t>
                      </a:r>
                      <a:r>
                        <a:rPr lang="en-GB" sz="14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FFFF00"/>
                          </a:highlight>
                        </a:rPr>
                        <a:t>REST</a:t>
                      </a:r>
                      <a:r>
                        <a:rPr lang="en-GB" sz="1400" dirty="0"/>
                        <a:t>@</a:t>
                      </a:r>
                      <a:r>
                        <a:rPr lang="en-GB" sz="1400" dirty="0">
                          <a:highlight>
                            <a:srgbClr val="00FFFF"/>
                          </a:highlight>
                        </a:rPr>
                        <a:t>DSK@ORG@</a:t>
                      </a:r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4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7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CE2988-5999-4710-BC1E-ADD450483EDF}"/>
              </a:ext>
            </a:extLst>
          </p:cNvPr>
          <p:cNvSpPr/>
          <p:nvPr/>
        </p:nvSpPr>
        <p:spPr>
          <a:xfrm>
            <a:off x="3251955" y="1664805"/>
            <a:ext cx="1243048" cy="1692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u="sng" dirty="0"/>
              <a:t>Intermediary</a:t>
            </a:r>
          </a:p>
          <a:p>
            <a:endParaRPr lang="en-GB" sz="1200" b="1" u="sng" dirty="0"/>
          </a:p>
          <a:p>
            <a:r>
              <a:rPr lang="en-GB" sz="1200" dirty="0" err="1"/>
              <a:t>CompID</a:t>
            </a:r>
            <a:r>
              <a:rPr lang="en-GB" sz="1200" dirty="0"/>
              <a:t>=INTR</a:t>
            </a:r>
          </a:p>
          <a:p>
            <a:endParaRPr lang="en-GB" sz="1200" b="1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7274F-7244-42ED-B87E-D14D5DD9D388}"/>
              </a:ext>
            </a:extLst>
          </p:cNvPr>
          <p:cNvSpPr/>
          <p:nvPr/>
        </p:nvSpPr>
        <p:spPr>
          <a:xfrm>
            <a:off x="8796570" y="1664799"/>
            <a:ext cx="1512168" cy="1692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/>
              <a:t>DSB</a:t>
            </a:r>
          </a:p>
          <a:p>
            <a:pPr algn="ctr"/>
            <a:endParaRPr lang="en-GB" sz="1200" b="1" u="sng" dirty="0"/>
          </a:p>
          <a:p>
            <a:r>
              <a:rPr lang="en-GB" sz="1200" dirty="0" err="1"/>
              <a:t>CompCompID</a:t>
            </a:r>
            <a:r>
              <a:rPr lang="en-GB" sz="1200" dirty="0"/>
              <a:t>=DSB</a:t>
            </a:r>
          </a:p>
          <a:p>
            <a:endParaRPr lang="en-GB" sz="1200" dirty="0"/>
          </a:p>
          <a:p>
            <a:r>
              <a:rPr lang="en-GB" sz="1200" dirty="0" err="1"/>
              <a:t>SubID</a:t>
            </a:r>
            <a:r>
              <a:rPr lang="en-GB" sz="1200" dirty="0"/>
              <a:t>=PROD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24E7E177-788F-486F-ABD3-4570732FA0A8}"/>
              </a:ext>
            </a:extLst>
          </p:cNvPr>
          <p:cNvSpPr/>
          <p:nvPr/>
        </p:nvSpPr>
        <p:spPr>
          <a:xfrm>
            <a:off x="551654" y="1664804"/>
            <a:ext cx="2683210" cy="16921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u="sng" dirty="0">
                <a:solidFill>
                  <a:schemeClr val="tx1"/>
                </a:solidFill>
              </a:rPr>
              <a:t>END Client</a:t>
            </a:r>
          </a:p>
          <a:p>
            <a:endParaRPr lang="en-GB" sz="1200" b="1" u="sng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Intermediary Platform</a:t>
            </a: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D50D222-02BA-4E58-8018-749552E6C4EB}"/>
              </a:ext>
            </a:extLst>
          </p:cNvPr>
          <p:cNvSpPr/>
          <p:nvPr/>
        </p:nvSpPr>
        <p:spPr>
          <a:xfrm>
            <a:off x="4512093" y="1664802"/>
            <a:ext cx="4284477" cy="169219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CompID</a:t>
            </a:r>
            <a:r>
              <a:rPr lang="en-GB" sz="1200" dirty="0"/>
              <a:t>=INTR</a:t>
            </a:r>
          </a:p>
          <a:p>
            <a:endParaRPr lang="en-GB" sz="1200" dirty="0"/>
          </a:p>
          <a:p>
            <a:r>
              <a:rPr lang="en-GB" sz="1200" dirty="0" err="1"/>
              <a:t>SubCompID</a:t>
            </a:r>
            <a:r>
              <a:rPr lang="en-GB" sz="1200" dirty="0"/>
              <a:t>=DSK@ORG</a:t>
            </a:r>
          </a:p>
          <a:p>
            <a:endParaRPr lang="en-GB" sz="1200" dirty="0"/>
          </a:p>
          <a:p>
            <a:r>
              <a:rPr lang="en-GB" sz="1200" dirty="0"/>
              <a:t>Username=FIX@DSK@ORG@INTR</a:t>
            </a:r>
          </a:p>
          <a:p>
            <a:endParaRPr lang="en-GB" sz="1200" dirty="0"/>
          </a:p>
          <a:p>
            <a:r>
              <a:rPr lang="en-GB" sz="1200" dirty="0" err="1"/>
              <a:t>TargetCompID</a:t>
            </a:r>
            <a:r>
              <a:rPr lang="en-GB" sz="1200" dirty="0"/>
              <a:t>=DSB</a:t>
            </a:r>
          </a:p>
          <a:p>
            <a:endParaRPr lang="en-GB" sz="1200" dirty="0"/>
          </a:p>
          <a:p>
            <a:r>
              <a:rPr lang="en-GB" sz="1200" dirty="0" err="1"/>
              <a:t>TargetSubCompID</a:t>
            </a:r>
            <a:r>
              <a:rPr lang="en-GB" sz="1200" dirty="0"/>
              <a:t>=PROD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D7A7E6-DBB0-442F-BE3C-BD4603F3E18D}"/>
              </a:ext>
            </a:extLst>
          </p:cNvPr>
          <p:cNvSpPr/>
          <p:nvPr/>
        </p:nvSpPr>
        <p:spPr>
          <a:xfrm>
            <a:off x="3262992" y="4257089"/>
            <a:ext cx="1243048" cy="1116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 u="sng" dirty="0"/>
          </a:p>
          <a:p>
            <a:r>
              <a:rPr lang="en-GB" sz="1200" b="1" u="sng" dirty="0"/>
              <a:t>Intermediary</a:t>
            </a:r>
          </a:p>
          <a:p>
            <a:endParaRPr lang="en-GB" sz="1200" b="1" u="sng" dirty="0"/>
          </a:p>
          <a:p>
            <a:endParaRPr lang="en-GB" sz="1200" b="1" u="sn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9CA48-5F8D-457A-BC64-3D065C7AE3AE}"/>
              </a:ext>
            </a:extLst>
          </p:cNvPr>
          <p:cNvSpPr/>
          <p:nvPr/>
        </p:nvSpPr>
        <p:spPr>
          <a:xfrm>
            <a:off x="8807607" y="4257083"/>
            <a:ext cx="1171533" cy="11161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/>
              <a:t>DSB</a:t>
            </a:r>
          </a:p>
          <a:p>
            <a:pPr algn="ctr"/>
            <a:endParaRPr lang="en-GB" sz="1200" b="1" u="sng" dirty="0"/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833A153F-245B-4E1A-AADE-7AD65C74E56E}"/>
              </a:ext>
            </a:extLst>
          </p:cNvPr>
          <p:cNvSpPr/>
          <p:nvPr/>
        </p:nvSpPr>
        <p:spPr>
          <a:xfrm>
            <a:off x="562691" y="4257088"/>
            <a:ext cx="2666119" cy="1116124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u="sng" dirty="0">
                <a:solidFill>
                  <a:schemeClr val="tx1"/>
                </a:solidFill>
              </a:rPr>
              <a:t>END Client</a:t>
            </a:r>
          </a:p>
          <a:p>
            <a:endParaRPr lang="en-GB" sz="1200" b="1" u="sng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Intermediary Platform</a:t>
            </a:r>
          </a:p>
          <a:p>
            <a:endParaRPr lang="en-GB" sz="1200" dirty="0" err="1">
              <a:solidFill>
                <a:schemeClr val="tx1"/>
              </a:solidFill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C4F2C190-F852-4779-9F50-2691C0215B59}"/>
              </a:ext>
            </a:extLst>
          </p:cNvPr>
          <p:cNvSpPr/>
          <p:nvPr/>
        </p:nvSpPr>
        <p:spPr>
          <a:xfrm>
            <a:off x="4523130" y="4257086"/>
            <a:ext cx="4284477" cy="111612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/>
          </a:p>
          <a:p>
            <a:r>
              <a:rPr lang="en-GB" sz="1200" dirty="0"/>
              <a:t>Username=REST@DSK@ORG@INTR</a:t>
            </a:r>
          </a:p>
          <a:p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BDA3B-3F40-4EDB-B5DC-A6C8E6832353}"/>
              </a:ext>
            </a:extLst>
          </p:cNvPr>
          <p:cNvSpPr txBox="1"/>
          <p:nvPr/>
        </p:nvSpPr>
        <p:spPr>
          <a:xfrm>
            <a:off x="479376" y="1203121"/>
            <a:ext cx="19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 login Example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F0D09-B4B5-4442-B717-E029364A610C}"/>
              </a:ext>
            </a:extLst>
          </p:cNvPr>
          <p:cNvSpPr txBox="1"/>
          <p:nvPr/>
        </p:nvSpPr>
        <p:spPr>
          <a:xfrm>
            <a:off x="479376" y="3743744"/>
            <a:ext cx="21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ReST</a:t>
            </a:r>
            <a:r>
              <a:rPr lang="en-GB" dirty="0"/>
              <a:t> login Example</a:t>
            </a:r>
          </a:p>
        </p:txBody>
      </p:sp>
    </p:spTree>
    <p:extLst>
      <p:ext uri="{BB962C8B-B14F-4D97-AF65-F5344CB8AC3E}">
        <p14:creationId xmlns:p14="http://schemas.microsoft.com/office/powerpoint/2010/main" val="20235331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64109</TotalTime>
  <Words>510</Words>
  <Application>Microsoft Office PowerPoint</Application>
  <PresentationFormat>Widescreen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Dividend</vt:lpstr>
      <vt:lpstr>Custom Design</vt:lpstr>
      <vt:lpstr>Derivatives Service Bureau  guidelines: FIX &amp; Rest onboarding for End clients &amp; intermediaries </vt:lpstr>
      <vt:lpstr>PowerPoint Presentation</vt:lpstr>
      <vt:lpstr>PowerPoint Presentation</vt:lpstr>
      <vt:lpstr>PowerPoint Presentation</vt:lpstr>
      <vt:lpstr>PowerPoint Presentation</vt:lpstr>
    </vt:vector>
  </TitlesOfParts>
  <Company>Etrading Software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Etrading Software</dc:creator>
  <cp:lastModifiedBy>Inder Rana</cp:lastModifiedBy>
  <cp:revision>1900</cp:revision>
  <cp:lastPrinted>2016-10-12T14:33:30Z</cp:lastPrinted>
  <dcterms:created xsi:type="dcterms:W3CDTF">2007-10-16T16:58:46Z</dcterms:created>
  <dcterms:modified xsi:type="dcterms:W3CDTF">2017-12-07T16:33:42Z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0">
    <vt:lpwstr/>
  </property>
</Properties>
</file>