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63" r:id="rId8"/>
    <p:sldId id="259" r:id="rId9"/>
    <p:sldId id="270" r:id="rId10"/>
    <p:sldId id="266" r:id="rId11"/>
    <p:sldId id="267" r:id="rId12"/>
    <p:sldId id="268" r:id="rId13"/>
    <p:sldId id="271" r:id="rId14"/>
    <p:sldId id="269" r:id="rId15"/>
    <p:sldId id="272" r:id="rId16"/>
    <p:sldId id="265" r:id="rId17"/>
  </p:sldIdLst>
  <p:sldSz cx="12192000" cy="6858000"/>
  <p:notesSz cx="6858000" cy="1114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0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5D9BB-FC2A-4751-9BC5-D69417BA73E9}" v="70" dt="2020-04-05T18:59:02.334"/>
    <p1510:client id="{CFEAC946-38DE-1C09-D5EC-3C9E33BA4B57}" v="6113" dt="2020-04-07T20:27:19.582"/>
    <p1510:client id="{F8790454-3ED7-7C6B-34D8-4023475DAF2B}" v="61" dt="2020-04-07T05:18:03.44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hProcess4" loCatId="process" qsTypeId="urn:microsoft.com/office/officeart/2005/8/quickstyle/3d4" qsCatId="3D" csTypeId="urn:microsoft.com/office/officeart/2005/8/colors/accent5_2" csCatId="accent5" phldr="1"/>
      <dgm:spPr/>
      <dgm:t>
        <a:bodyPr/>
        <a:lstStyle/>
        <a:p>
          <a:endParaRPr lang="en-US"/>
        </a:p>
      </dgm:t>
    </dgm:pt>
    <dgm:pt modelId="{5F712884-449D-4DB5-9953-28B7C76B95EA}">
      <dgm:prSet phldrT="[Text]" phldr="0"/>
      <dgm:spPr/>
      <dgm:t>
        <a:bodyPr/>
        <a:lstStyle/>
        <a:p>
          <a:pPr rtl="0"/>
          <a:r>
            <a:rPr lang="en-US" b="1" i="0" u="none" strike="noStrike" cap="none" baseline="0" noProof="0">
              <a:latin typeface="Arial"/>
              <a:cs typeface="Arial"/>
            </a:rPr>
            <a:t>Data Exploration</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pPr rtl="0"/>
          <a:r>
            <a:rPr lang="en-US" b="1">
              <a:latin typeface="Arial"/>
            </a:rPr>
            <a:t>Data is explored to examine patterns, trends, and points of interest between categorical and numerical variables </a:t>
          </a:r>
          <a:endParaRPr lang="en-US"/>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phldr="0"/>
      <dgm:spPr/>
      <dgm:t>
        <a:bodyPr/>
        <a:lstStyle/>
        <a:p>
          <a:pPr rtl="0"/>
          <a:r>
            <a:rPr lang="en-US" b="1">
              <a:latin typeface="Arial"/>
            </a:rPr>
            <a:t>Data Preparation</a:t>
          </a:r>
          <a:endParaRPr lang="en-US" b="1"/>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phldr="0"/>
      <dgm:spPr/>
      <dgm:t>
        <a:bodyPr/>
        <a:lstStyle/>
        <a:p>
          <a:r>
            <a:rPr lang="en-US" b="1">
              <a:latin typeface="Arial"/>
            </a:rPr>
            <a:t>Data is standardized and encoded as preparation for models</a:t>
          </a:r>
          <a:endParaRPr lang="en-US"/>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pPr rtl="0"/>
          <a:r>
            <a:rPr lang="en-US" b="1">
              <a:latin typeface="Arial"/>
            </a:rPr>
            <a:t>Model Selection and Tuning</a:t>
          </a:r>
          <a:endParaRPr lang="en-US" b="1"/>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pPr rtl="0"/>
          <a:r>
            <a:rPr lang="en-US" b="1">
              <a:latin typeface="Arial"/>
            </a:rPr>
            <a:t>The following models are examined:</a:t>
          </a:r>
          <a:endParaRPr lang="en-US" b="1"/>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pPr rtl="0"/>
          <a:r>
            <a:rPr lang="en-US" b="1">
              <a:latin typeface="Arial"/>
            </a:rPr>
            <a:t>Comparison of Models and Results</a:t>
          </a:r>
          <a:endParaRPr lang="en-US"/>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pPr rtl="0"/>
          <a:r>
            <a:rPr lang="en-US" b="1">
              <a:latin typeface="Arial"/>
            </a:rPr>
            <a:t>Performance of models is evaluated and compared</a:t>
          </a:r>
          <a:endParaRPr lang="en-US"/>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8971E244-74F5-47B7-9CAA-AD48906A704C}">
      <dgm:prSet phldr="0"/>
      <dgm:spPr/>
      <dgm:t>
        <a:bodyPr/>
        <a:lstStyle/>
        <a:p>
          <a:pPr rtl="0"/>
          <a:r>
            <a:rPr lang="en-US" b="1">
              <a:latin typeface="Arial"/>
            </a:rPr>
            <a:t>K-Nearest Neighbours</a:t>
          </a:r>
        </a:p>
      </dgm:t>
    </dgm:pt>
    <dgm:pt modelId="{DC8F1164-56AF-44BE-B366-E65851C2CBC3}" type="parTrans" cxnId="{65B1CBE4-0931-4F1E-9968-CAB1C038B3CA}">
      <dgm:prSet/>
      <dgm:spPr/>
    </dgm:pt>
    <dgm:pt modelId="{DFB9CF68-BE09-4A6D-AEBC-BFF0E46E6AF2}" type="sibTrans" cxnId="{65B1CBE4-0931-4F1E-9968-CAB1C038B3CA}">
      <dgm:prSet/>
      <dgm:spPr/>
    </dgm:pt>
    <dgm:pt modelId="{7EA447BC-7DF4-4D0E-8B05-DAC1A0527597}">
      <dgm:prSet phldr="0"/>
      <dgm:spPr/>
      <dgm:t>
        <a:bodyPr/>
        <a:lstStyle/>
        <a:p>
          <a:pPr rtl="0"/>
          <a:r>
            <a:rPr lang="en-US" b="1">
              <a:latin typeface="Arial"/>
            </a:rPr>
            <a:t>Decision Tree</a:t>
          </a:r>
        </a:p>
      </dgm:t>
    </dgm:pt>
    <dgm:pt modelId="{E9205CBD-763B-4043-A727-369040B56720}" type="parTrans" cxnId="{31D0A85F-E910-45D6-B93A-1AA78BFF3E50}">
      <dgm:prSet/>
      <dgm:spPr/>
    </dgm:pt>
    <dgm:pt modelId="{99C5E5A4-24B7-4932-B018-B247D45C8B1C}" type="sibTrans" cxnId="{31D0A85F-E910-45D6-B93A-1AA78BFF3E50}">
      <dgm:prSet/>
      <dgm:spPr/>
    </dgm:pt>
    <dgm:pt modelId="{94B616EB-9094-4747-9BE6-3F3B4214A5D2}">
      <dgm:prSet phldr="0"/>
      <dgm:spPr/>
      <dgm:t>
        <a:bodyPr/>
        <a:lstStyle/>
        <a:p>
          <a:pPr rtl="0"/>
          <a:r>
            <a:rPr lang="en-US" b="1">
              <a:latin typeface="Arial"/>
            </a:rPr>
            <a:t>Random Forest</a:t>
          </a:r>
        </a:p>
      </dgm:t>
    </dgm:pt>
    <dgm:pt modelId="{2E76BF1D-3B07-48D7-919F-01865A5DD446}" type="parTrans" cxnId="{DDE0C9D9-0E2D-4239-97FC-2CEDE193A930}">
      <dgm:prSet/>
      <dgm:spPr/>
    </dgm:pt>
    <dgm:pt modelId="{39D05DF4-E30C-4A44-8BE9-3E7E230AEE73}" type="sibTrans" cxnId="{DDE0C9D9-0E2D-4239-97FC-2CEDE193A930}">
      <dgm:prSet/>
      <dgm:spPr/>
    </dgm:pt>
    <dgm:pt modelId="{5F46C30A-A95E-447D-99FE-47EF4DE8FC72}">
      <dgm:prSet phldr="0"/>
      <dgm:spPr/>
      <dgm:t>
        <a:bodyPr/>
        <a:lstStyle/>
        <a:p>
          <a:pPr rtl="0"/>
          <a:r>
            <a:rPr lang="en-US" b="1">
              <a:latin typeface="Arial"/>
            </a:rPr>
            <a:t>Ensemble Methods</a:t>
          </a:r>
        </a:p>
      </dgm:t>
    </dgm:pt>
    <dgm:pt modelId="{9C89C0FD-428B-4008-9EC3-2E877C3A7DA4}" type="parTrans" cxnId="{D45DD872-3315-4770-B9D3-2C5DC42C411A}">
      <dgm:prSet/>
      <dgm:spPr/>
    </dgm:pt>
    <dgm:pt modelId="{EF14E486-F2AF-4A02-A094-4A3A2E0520D3}" type="sibTrans" cxnId="{D45DD872-3315-4770-B9D3-2C5DC42C411A}">
      <dgm:prSet/>
      <dgm:spPr/>
    </dgm:pt>
    <dgm:pt modelId="{4FC30E03-05EC-46DE-B9D7-957E9087589D}">
      <dgm:prSet phldr="0"/>
      <dgm:spPr/>
      <dgm:t>
        <a:bodyPr/>
        <a:lstStyle/>
        <a:p>
          <a:pPr rtl="0"/>
          <a:endParaRPr lang="en-US" b="1">
            <a:latin typeface="Arial"/>
          </a:endParaRPr>
        </a:p>
      </dgm:t>
    </dgm:pt>
    <dgm:pt modelId="{D29D3D97-ACA0-4F97-A8AA-D69325190B81}" type="parTrans" cxnId="{248EA7BF-0B1A-45BD-A62C-37F82E342601}">
      <dgm:prSet/>
      <dgm:spPr/>
    </dgm:pt>
    <dgm:pt modelId="{0F1734A1-F85C-4935-9E89-A2E70F872BE9}" type="sibTrans" cxnId="{248EA7BF-0B1A-45BD-A62C-37F82E342601}">
      <dgm:prSet/>
      <dgm:spPr/>
    </dgm:pt>
    <dgm:pt modelId="{0689B158-BD36-4584-AE29-DB64A52A8522}">
      <dgm:prSet phldr="0"/>
      <dgm:spPr/>
      <dgm:t>
        <a:bodyPr/>
        <a:lstStyle/>
        <a:p>
          <a:pPr rtl="0"/>
          <a:endParaRPr lang="en-US" b="1">
            <a:latin typeface="Arial"/>
          </a:endParaRPr>
        </a:p>
      </dgm:t>
    </dgm:pt>
    <dgm:pt modelId="{DC401C61-91FC-4EDE-AFC3-04B4DF6DA78B}" type="parTrans" cxnId="{CD83E977-A24E-4543-8D20-608FD3DF8F95}">
      <dgm:prSet/>
      <dgm:spPr/>
    </dgm:pt>
    <dgm:pt modelId="{707A3707-4A30-4682-8315-4F4899FD6740}" type="sibTrans" cxnId="{CD83E977-A24E-4543-8D20-608FD3DF8F95}">
      <dgm:prSet/>
      <dgm:spPr/>
    </dgm:pt>
    <dgm:pt modelId="{8AA57324-39A0-40D6-AD6E-4298CE6C56F0}">
      <dgm:prSet phldr="0"/>
      <dgm:spPr/>
      <dgm:t>
        <a:bodyPr/>
        <a:lstStyle/>
        <a:p>
          <a:pPr rtl="0"/>
          <a:endParaRPr lang="en-US" b="1">
            <a:latin typeface="Arial"/>
          </a:endParaRPr>
        </a:p>
      </dgm:t>
    </dgm:pt>
    <dgm:pt modelId="{49AF225D-DD98-45A2-A104-3A66AAF56583}" type="parTrans" cxnId="{C5C3229E-7B8E-410A-880F-780A1064326D}">
      <dgm:prSet/>
      <dgm:spPr/>
    </dgm:pt>
    <dgm:pt modelId="{FE59053E-47A6-4260-BC63-9969E50D2F77}" type="sibTrans" cxnId="{C5C3229E-7B8E-410A-880F-780A1064326D}">
      <dgm:prSet/>
      <dgm:spPr/>
    </dgm:pt>
    <dgm:pt modelId="{59F22715-C6A9-4FCC-B67F-C3B6C65AADEE}">
      <dgm:prSet phldr="0"/>
      <dgm:spPr/>
      <dgm:t>
        <a:bodyPr/>
        <a:lstStyle/>
        <a:p>
          <a:pPr rtl="0"/>
          <a:endParaRPr lang="en-US" b="1">
            <a:latin typeface="Arial"/>
          </a:endParaRPr>
        </a:p>
      </dgm:t>
    </dgm:pt>
    <dgm:pt modelId="{5CFD07D7-39B9-40AF-8D69-87D8F29B6229}" type="parTrans" cxnId="{604CF85D-57BB-4DFC-9DFD-531CBD3CD6BE}">
      <dgm:prSet/>
      <dgm:spPr/>
    </dgm:pt>
    <dgm:pt modelId="{F2DEE3A2-D494-43C6-94B3-98964823577A}" type="sibTrans" cxnId="{604CF85D-57BB-4DFC-9DFD-531CBD3CD6BE}">
      <dgm:prSet/>
      <dgm:spPr/>
    </dgm:pt>
    <dgm:pt modelId="{A80B541A-46A7-48A9-A128-151304292C27}">
      <dgm:prSet phldr="0"/>
      <dgm:spPr/>
      <dgm:t>
        <a:bodyPr/>
        <a:lstStyle/>
        <a:p>
          <a:pPr rtl="0"/>
          <a:r>
            <a:rPr lang="en-US" b="1">
              <a:latin typeface="Arial"/>
            </a:rPr>
            <a:t>SVM Classification</a:t>
          </a:r>
        </a:p>
      </dgm:t>
    </dgm:pt>
    <dgm:pt modelId="{5DC2FE0B-5535-439D-B630-517578C17733}" type="parTrans" cxnId="{44FC1626-AAC6-429E-A825-8130FB261EA3}">
      <dgm:prSet/>
      <dgm:spPr/>
    </dgm:pt>
    <dgm:pt modelId="{51FE726A-F6E7-4707-A3B3-CF18B543E2D0}" type="sibTrans" cxnId="{44FC1626-AAC6-429E-A825-8130FB261EA3}">
      <dgm:prSet/>
      <dgm:spPr/>
    </dgm:pt>
    <dgm:pt modelId="{B2767138-F22A-4DF4-BDB8-E090B8157931}">
      <dgm:prSet phldr="0"/>
      <dgm:spPr/>
      <dgm:t>
        <a:bodyPr/>
        <a:lstStyle/>
        <a:p>
          <a:pPr rtl="0"/>
          <a:r>
            <a:rPr lang="en-US" b="1"/>
            <a:t>Logistic Regression</a:t>
          </a:r>
          <a:endParaRPr lang="en-US" b="1">
            <a:latin typeface="Arial"/>
          </a:endParaRPr>
        </a:p>
      </dgm:t>
    </dgm:pt>
    <dgm:pt modelId="{EF4A4E21-59E5-42A2-8F64-1CDEB4E51AA4}" type="parTrans" cxnId="{7AB9175C-4A34-4337-B9A6-E5F21898CB60}">
      <dgm:prSet/>
      <dgm:spPr/>
    </dgm:pt>
    <dgm:pt modelId="{F3CD97E9-D121-4EEC-8A24-6AAD5361889F}" type="sibTrans" cxnId="{7AB9175C-4A34-4337-B9A6-E5F21898CB60}">
      <dgm:prSet/>
      <dgm:spPr/>
    </dgm:pt>
    <dgm:pt modelId="{71254178-0942-477E-B92E-14166610D1A3}">
      <dgm:prSet phldr="0"/>
      <dgm:spPr/>
      <dgm:t>
        <a:bodyPr/>
        <a:lstStyle/>
        <a:p>
          <a:endParaRPr lang="en-US" b="1">
            <a:latin typeface="Arial"/>
          </a:endParaRPr>
        </a:p>
      </dgm:t>
    </dgm:pt>
    <dgm:pt modelId="{010FC749-020F-43F9-B04B-F7B2B1C77B6B}" type="parTrans" cxnId="{8FD9C45C-EFA0-4E06-BFC1-6EBFABBCF22C}">
      <dgm:prSet/>
      <dgm:spPr/>
    </dgm:pt>
    <dgm:pt modelId="{D9D6F5EF-64A2-4184-854F-FF7E0FF82996}" type="sibTrans" cxnId="{8FD9C45C-EFA0-4E06-BFC1-6EBFABBCF22C}">
      <dgm:prSet/>
      <dgm:spPr/>
    </dgm:pt>
    <dgm:pt modelId="{2F9F3E11-AEB6-40BE-8AFF-22F4D34322D3}">
      <dgm:prSet phldr="0"/>
      <dgm:spPr/>
      <dgm:t>
        <a:bodyPr/>
        <a:lstStyle/>
        <a:p>
          <a:endParaRPr lang="en-US" b="1">
            <a:latin typeface="Arial"/>
          </a:endParaRPr>
        </a:p>
      </dgm:t>
    </dgm:pt>
    <dgm:pt modelId="{6234DFDE-7D2B-42F7-B61C-D6074A1D6DAF}" type="parTrans" cxnId="{0F52C63F-B1C7-4F51-A6FD-1C1691C83CE3}">
      <dgm:prSet/>
      <dgm:spPr/>
    </dgm:pt>
    <dgm:pt modelId="{F1837357-859A-4434-AB80-7575FFBC5BBA}" type="sibTrans" cxnId="{0F52C63F-B1C7-4F51-A6FD-1C1691C83CE3}">
      <dgm:prSet/>
      <dgm:spPr/>
    </dgm:pt>
    <dgm:pt modelId="{3DC4B49E-6E78-4460-A238-F2CF615091E5}" type="pres">
      <dgm:prSet presAssocID="{CADE50C9-6A62-45AC-AF42-A90DC46A3209}" presName="Name0" presStyleCnt="0">
        <dgm:presLayoutVars>
          <dgm:dir/>
          <dgm:animLvl val="lvl"/>
          <dgm:resizeHandles val="exact"/>
        </dgm:presLayoutVars>
      </dgm:prSet>
      <dgm:spPr/>
    </dgm:pt>
    <dgm:pt modelId="{7230AF3F-2E05-482F-B0D4-291BC9B70542}" type="pres">
      <dgm:prSet presAssocID="{CADE50C9-6A62-45AC-AF42-A90DC46A3209}" presName="tSp" presStyleCnt="0"/>
      <dgm:spPr/>
    </dgm:pt>
    <dgm:pt modelId="{B9E98CD4-43E8-4D60-BDCE-356D9A4FBEA8}" type="pres">
      <dgm:prSet presAssocID="{CADE50C9-6A62-45AC-AF42-A90DC46A3209}" presName="bSp" presStyleCnt="0"/>
      <dgm:spPr/>
    </dgm:pt>
    <dgm:pt modelId="{C0BE0B32-0293-47F7-B5D5-C7D30538DDEC}" type="pres">
      <dgm:prSet presAssocID="{CADE50C9-6A62-45AC-AF42-A90DC46A3209}" presName="process" presStyleCnt="0"/>
      <dgm:spPr/>
    </dgm:pt>
    <dgm:pt modelId="{CD5DBFED-2467-45C9-9031-54DAF1331A97}" type="pres">
      <dgm:prSet presAssocID="{5F712884-449D-4DB5-9953-28B7C76B95EA}" presName="composite1" presStyleCnt="0"/>
      <dgm:spPr/>
    </dgm:pt>
    <dgm:pt modelId="{569ECCC2-10CA-48E2-9B15-6C234D5A79DE}" type="pres">
      <dgm:prSet presAssocID="{5F712884-449D-4DB5-9953-28B7C76B95EA}" presName="dummyNode1" presStyleLbl="node1" presStyleIdx="0" presStyleCnt="4"/>
      <dgm:spPr/>
    </dgm:pt>
    <dgm:pt modelId="{757862C7-D6D8-4198-9AFA-B50CAF99F457}" type="pres">
      <dgm:prSet presAssocID="{5F712884-449D-4DB5-9953-28B7C76B95EA}" presName="childNode1" presStyleLbl="bgAcc1" presStyleIdx="0" presStyleCnt="4">
        <dgm:presLayoutVars>
          <dgm:bulletEnabled val="1"/>
        </dgm:presLayoutVars>
      </dgm:prSet>
      <dgm:spPr/>
    </dgm:pt>
    <dgm:pt modelId="{F95BF253-63FA-4C6D-9BBF-DFE168DAF4C3}" type="pres">
      <dgm:prSet presAssocID="{5F712884-449D-4DB5-9953-28B7C76B95EA}" presName="childNode1tx" presStyleLbl="bgAcc1" presStyleIdx="0" presStyleCnt="4">
        <dgm:presLayoutVars>
          <dgm:bulletEnabled val="1"/>
        </dgm:presLayoutVars>
      </dgm:prSet>
      <dgm:spPr/>
    </dgm:pt>
    <dgm:pt modelId="{9AF10B96-2909-4E8B-BA43-273C0A66FB38}" type="pres">
      <dgm:prSet presAssocID="{5F712884-449D-4DB5-9953-28B7C76B95EA}" presName="parentNode1" presStyleLbl="node1" presStyleIdx="0" presStyleCnt="4">
        <dgm:presLayoutVars>
          <dgm:chMax val="1"/>
          <dgm:bulletEnabled val="1"/>
        </dgm:presLayoutVars>
      </dgm:prSet>
      <dgm:spPr/>
    </dgm:pt>
    <dgm:pt modelId="{C5BA1A1C-AF1D-4560-9360-632F04ED9075}" type="pres">
      <dgm:prSet presAssocID="{5F712884-449D-4DB5-9953-28B7C76B95EA}" presName="connSite1" presStyleCnt="0"/>
      <dgm:spPr/>
    </dgm:pt>
    <dgm:pt modelId="{238C56BD-955B-4A07-8D10-A3D956D965AB}" type="pres">
      <dgm:prSet presAssocID="{EB5FE175-6B6D-4195-A86F-6DFA96778160}" presName="Name9" presStyleLbl="sibTrans2D1" presStyleIdx="0" presStyleCnt="3"/>
      <dgm:spPr/>
    </dgm:pt>
    <dgm:pt modelId="{84763461-E0DF-4F21-BBB5-EA5D0DA64274}" type="pres">
      <dgm:prSet presAssocID="{981C2CD8-7E8A-4682-8B5A-A510268B34AC}" presName="composite2" presStyleCnt="0"/>
      <dgm:spPr/>
    </dgm:pt>
    <dgm:pt modelId="{8BA78E5D-D500-4033-81E1-F266568375DF}" type="pres">
      <dgm:prSet presAssocID="{981C2CD8-7E8A-4682-8B5A-A510268B34AC}" presName="dummyNode2" presStyleLbl="node1" presStyleIdx="0" presStyleCnt="4"/>
      <dgm:spPr/>
    </dgm:pt>
    <dgm:pt modelId="{4CDDD50B-5467-4069-B8E5-2F87D5500BE2}" type="pres">
      <dgm:prSet presAssocID="{981C2CD8-7E8A-4682-8B5A-A510268B34AC}" presName="childNode2" presStyleLbl="bgAcc1" presStyleIdx="1" presStyleCnt="4">
        <dgm:presLayoutVars>
          <dgm:bulletEnabled val="1"/>
        </dgm:presLayoutVars>
      </dgm:prSet>
      <dgm:spPr/>
    </dgm:pt>
    <dgm:pt modelId="{9F936915-103F-4A12-9748-DE915453CF2E}" type="pres">
      <dgm:prSet presAssocID="{981C2CD8-7E8A-4682-8B5A-A510268B34AC}" presName="childNode2tx" presStyleLbl="bgAcc1" presStyleIdx="1" presStyleCnt="4">
        <dgm:presLayoutVars>
          <dgm:bulletEnabled val="1"/>
        </dgm:presLayoutVars>
      </dgm:prSet>
      <dgm:spPr/>
    </dgm:pt>
    <dgm:pt modelId="{EDEA49F3-560F-44F8-8410-FB26B1FBDA9D}" type="pres">
      <dgm:prSet presAssocID="{981C2CD8-7E8A-4682-8B5A-A510268B34AC}" presName="parentNode2" presStyleLbl="node1" presStyleIdx="1" presStyleCnt="4">
        <dgm:presLayoutVars>
          <dgm:chMax val="0"/>
          <dgm:bulletEnabled val="1"/>
        </dgm:presLayoutVars>
      </dgm:prSet>
      <dgm:spPr/>
    </dgm:pt>
    <dgm:pt modelId="{F9CFC6FC-9857-499C-8DC8-D308F7F884C8}" type="pres">
      <dgm:prSet presAssocID="{981C2CD8-7E8A-4682-8B5A-A510268B34AC}" presName="connSite2" presStyleCnt="0"/>
      <dgm:spPr/>
    </dgm:pt>
    <dgm:pt modelId="{8D5125ED-4A0E-414F-BDD9-5CD9BAFA72E1}" type="pres">
      <dgm:prSet presAssocID="{D7467A3A-2B78-4CDD-91C9-D96452997227}" presName="Name18" presStyleLbl="sibTrans2D1" presStyleIdx="1" presStyleCnt="3"/>
      <dgm:spPr/>
    </dgm:pt>
    <dgm:pt modelId="{5A64C48B-BE35-469B-B90C-025897FDF3ED}" type="pres">
      <dgm:prSet presAssocID="{DC2DF88C-35A0-4E30-A3E4-E002DC34F521}" presName="composite1" presStyleCnt="0"/>
      <dgm:spPr/>
    </dgm:pt>
    <dgm:pt modelId="{E8ACC3F5-EE52-4B4C-B182-86A73E63BD27}" type="pres">
      <dgm:prSet presAssocID="{DC2DF88C-35A0-4E30-A3E4-E002DC34F521}" presName="dummyNode1" presStyleLbl="node1" presStyleIdx="1" presStyleCnt="4"/>
      <dgm:spPr/>
    </dgm:pt>
    <dgm:pt modelId="{DD585293-B0EC-465B-A63C-ADB8FE9264C2}" type="pres">
      <dgm:prSet presAssocID="{DC2DF88C-35A0-4E30-A3E4-E002DC34F521}" presName="childNode1" presStyleLbl="bgAcc1" presStyleIdx="2" presStyleCnt="4">
        <dgm:presLayoutVars>
          <dgm:bulletEnabled val="1"/>
        </dgm:presLayoutVars>
      </dgm:prSet>
      <dgm:spPr/>
    </dgm:pt>
    <dgm:pt modelId="{EE8F265F-FEED-4873-B49C-9BDC419094DF}" type="pres">
      <dgm:prSet presAssocID="{DC2DF88C-35A0-4E30-A3E4-E002DC34F521}" presName="childNode1tx" presStyleLbl="bgAcc1" presStyleIdx="2" presStyleCnt="4">
        <dgm:presLayoutVars>
          <dgm:bulletEnabled val="1"/>
        </dgm:presLayoutVars>
      </dgm:prSet>
      <dgm:spPr/>
    </dgm:pt>
    <dgm:pt modelId="{8DEE3507-86EF-4960-B501-FCDD8994FF8D}" type="pres">
      <dgm:prSet presAssocID="{DC2DF88C-35A0-4E30-A3E4-E002DC34F521}" presName="parentNode1" presStyleLbl="node1" presStyleIdx="2" presStyleCnt="4">
        <dgm:presLayoutVars>
          <dgm:chMax val="1"/>
          <dgm:bulletEnabled val="1"/>
        </dgm:presLayoutVars>
      </dgm:prSet>
      <dgm:spPr/>
    </dgm:pt>
    <dgm:pt modelId="{2B8BACF8-6884-44E8-B233-B4828D3FC9C7}" type="pres">
      <dgm:prSet presAssocID="{DC2DF88C-35A0-4E30-A3E4-E002DC34F521}" presName="connSite1" presStyleCnt="0"/>
      <dgm:spPr/>
    </dgm:pt>
    <dgm:pt modelId="{5083D5F4-E429-4A6C-A580-047429E82319}" type="pres">
      <dgm:prSet presAssocID="{4DFC88DE-E0F0-4976-9B83-58EADA7CE300}" presName="Name9" presStyleLbl="sibTrans2D1" presStyleIdx="2" presStyleCnt="3"/>
      <dgm:spPr/>
    </dgm:pt>
    <dgm:pt modelId="{0EEF2E5A-7B55-4369-B436-B5C259B8D958}" type="pres">
      <dgm:prSet presAssocID="{F5961DD5-682B-4D21-A827-30C64679BB5F}" presName="composite2" presStyleCnt="0"/>
      <dgm:spPr/>
    </dgm:pt>
    <dgm:pt modelId="{96EFC443-4E11-4C07-9995-FCBBD772A3D4}" type="pres">
      <dgm:prSet presAssocID="{F5961DD5-682B-4D21-A827-30C64679BB5F}" presName="dummyNode2" presStyleLbl="node1" presStyleIdx="2" presStyleCnt="4"/>
      <dgm:spPr/>
    </dgm:pt>
    <dgm:pt modelId="{2C3A2671-8546-4C04-A44C-63E318533DB0}" type="pres">
      <dgm:prSet presAssocID="{F5961DD5-682B-4D21-A827-30C64679BB5F}" presName="childNode2" presStyleLbl="bgAcc1" presStyleIdx="3" presStyleCnt="4">
        <dgm:presLayoutVars>
          <dgm:bulletEnabled val="1"/>
        </dgm:presLayoutVars>
      </dgm:prSet>
      <dgm:spPr/>
    </dgm:pt>
    <dgm:pt modelId="{FD543FF0-0003-4491-91E5-DFC5B1E750C5}" type="pres">
      <dgm:prSet presAssocID="{F5961DD5-682B-4D21-A827-30C64679BB5F}" presName="childNode2tx" presStyleLbl="bgAcc1" presStyleIdx="3" presStyleCnt="4">
        <dgm:presLayoutVars>
          <dgm:bulletEnabled val="1"/>
        </dgm:presLayoutVars>
      </dgm:prSet>
      <dgm:spPr/>
    </dgm:pt>
    <dgm:pt modelId="{15E91389-D0A9-4A52-8946-99CD56CC185E}" type="pres">
      <dgm:prSet presAssocID="{F5961DD5-682B-4D21-A827-30C64679BB5F}" presName="parentNode2" presStyleLbl="node1" presStyleIdx="3" presStyleCnt="4">
        <dgm:presLayoutVars>
          <dgm:chMax val="0"/>
          <dgm:bulletEnabled val="1"/>
        </dgm:presLayoutVars>
      </dgm:prSet>
      <dgm:spPr/>
    </dgm:pt>
    <dgm:pt modelId="{C81598D9-044E-40FC-8108-115AD2D2A5D5}" type="pres">
      <dgm:prSet presAssocID="{F5961DD5-682B-4D21-A827-30C64679BB5F}" presName="connSite2" presStyleCnt="0"/>
      <dgm:spPr/>
    </dgm:pt>
  </dgm:ptLst>
  <dgm:cxnLst>
    <dgm:cxn modelId="{B7CE2E07-6843-4F99-B906-3D3D34391371}" type="presOf" srcId="{F5961DD5-682B-4D21-A827-30C64679BB5F}" destId="{15E91389-D0A9-4A52-8946-99CD56CC185E}" srcOrd="0" destOrd="0" presId="urn:microsoft.com/office/officeart/2005/8/layout/hProcess4"/>
    <dgm:cxn modelId="{66212D09-A674-4DA3-BE85-783EA4590F31}" type="presOf" srcId="{DF9FD532-8B13-446E-B6A3-59BDF574BCA8}" destId="{EE8F265F-FEED-4873-B49C-9BDC419094DF}" srcOrd="1" destOrd="0" presId="urn:microsoft.com/office/officeart/2005/8/layout/hProcess4"/>
    <dgm:cxn modelId="{C0683409-CB16-448E-A588-32094D11E20A}" type="presOf" srcId="{5F712884-449D-4DB5-9953-28B7C76B95EA}" destId="{9AF10B96-2909-4E8B-BA43-273C0A66FB38}" srcOrd="0" destOrd="0" presId="urn:microsoft.com/office/officeart/2005/8/layout/hProcess4"/>
    <dgm:cxn modelId="{E15B3611-87B4-48B2-B507-F9D3DF4C9D84}" type="presOf" srcId="{A80B541A-46A7-48A9-A128-151304292C27}" destId="{DD585293-B0EC-465B-A63C-ADB8FE9264C2}" srcOrd="0" destOrd="2" presId="urn:microsoft.com/office/officeart/2005/8/layout/hProcess4"/>
    <dgm:cxn modelId="{D998B319-C072-4BF0-B5CB-2075DB30B691}" srcId="{DC2DF88C-35A0-4E30-A3E4-E002DC34F521}" destId="{DF9FD532-8B13-446E-B6A3-59BDF574BCA8}" srcOrd="0" destOrd="0" parTransId="{3A79FA23-5F3F-4F7D-B4AC-A9C282166E18}" sibTransId="{31B32A6E-6E91-4EAA-96F6-92A0035B120A}"/>
    <dgm:cxn modelId="{0ECA8E1C-CE5B-490E-A9EA-B11D7D1CE319}" type="presOf" srcId="{59F22715-C6A9-4FCC-B67F-C3B6C65AADEE}" destId="{F95BF253-63FA-4C6D-9BBF-DFE168DAF4C3}" srcOrd="1" destOrd="1" presId="urn:microsoft.com/office/officeart/2005/8/layout/hProcess4"/>
    <dgm:cxn modelId="{E7988320-494E-4B79-BE31-390E038E96BF}" type="presOf" srcId="{CF1FE966-0BB0-47ED-84B3-EC7AB055925F}" destId="{9F936915-103F-4A12-9748-DE915453CF2E}" srcOrd="1" destOrd="1" presId="urn:microsoft.com/office/officeart/2005/8/layout/hProcess4"/>
    <dgm:cxn modelId="{C2D81E23-0495-4943-BDF5-9B6396DAD25C}" type="presOf" srcId="{5F46C30A-A95E-447D-99FE-47EF4DE8FC72}" destId="{EE8F265F-FEED-4873-B49C-9BDC419094DF}" srcOrd="1" destOrd="6" presId="urn:microsoft.com/office/officeart/2005/8/layout/hProcess4"/>
    <dgm:cxn modelId="{44FC1626-AAC6-429E-A825-8130FB261EA3}" srcId="{DF9FD532-8B13-446E-B6A3-59BDF574BCA8}" destId="{A80B541A-46A7-48A9-A128-151304292C27}" srcOrd="1" destOrd="0" parTransId="{5DC2FE0B-5535-439D-B630-517578C17733}" sibTransId="{51FE726A-F6E7-4707-A3B3-CF18B543E2D0}"/>
    <dgm:cxn modelId="{846BB228-086A-4033-8147-892A2817A8CD}" type="presOf" srcId="{7EA447BC-7DF4-4D0E-8B05-DAC1A0527597}" destId="{EE8F265F-FEED-4873-B49C-9BDC419094DF}" srcOrd="1" destOrd="4" presId="urn:microsoft.com/office/officeart/2005/8/layout/hProcess4"/>
    <dgm:cxn modelId="{8005162F-FF56-42A1-88F9-99208DAA5D7C}" type="presOf" srcId="{8AA57324-39A0-40D6-AD6E-4298CE6C56F0}" destId="{757862C7-D6D8-4198-9AFA-B50CAF99F457}" srcOrd="0" destOrd="0" presId="urn:microsoft.com/office/officeart/2005/8/layout/hProcess4"/>
    <dgm:cxn modelId="{D9F94139-F411-4172-BA37-C8803A2BBCA0}" type="presOf" srcId="{94B616EB-9094-4747-9BE6-3F3B4214A5D2}" destId="{DD585293-B0EC-465B-A63C-ADB8FE9264C2}" srcOrd="0" destOrd="5" presId="urn:microsoft.com/office/officeart/2005/8/layout/hProcess4"/>
    <dgm:cxn modelId="{0F52C63F-B1C7-4F51-A6FD-1C1691C83CE3}" srcId="{5F712884-449D-4DB5-9953-28B7C76B95EA}" destId="{2F9F3E11-AEB6-40BE-8AFF-22F4D34322D3}" srcOrd="2" destOrd="0" parTransId="{6234DFDE-7D2B-42F7-B61C-D6074A1D6DAF}" sibTransId="{F1837357-859A-4434-AB80-7575FFBC5BBA}"/>
    <dgm:cxn modelId="{63D5015B-3865-4A4B-AEB1-FBEF0DE71B9A}" srcId="{CADE50C9-6A62-45AC-AF42-A90DC46A3209}" destId="{DC2DF88C-35A0-4E30-A3E4-E002DC34F521}" srcOrd="2" destOrd="0" parTransId="{9BB88C43-2261-4EC7-A70D-463964685938}" sibTransId="{4DFC88DE-E0F0-4976-9B83-58EADA7CE300}"/>
    <dgm:cxn modelId="{7AB9175C-4A34-4337-B9A6-E5F21898CB60}" srcId="{DF9FD532-8B13-446E-B6A3-59BDF574BCA8}" destId="{B2767138-F22A-4DF4-BDB8-E090B8157931}" srcOrd="2" destOrd="0" parTransId="{EF4A4E21-59E5-42A2-8F64-1CDEB4E51AA4}" sibTransId="{F3CD97E9-D121-4EEC-8A24-6AAD5361889F}"/>
    <dgm:cxn modelId="{8FD9C45C-EFA0-4E06-BFC1-6EBFABBCF22C}" srcId="{F5961DD5-682B-4D21-A827-30C64679BB5F}" destId="{71254178-0942-477E-B92E-14166610D1A3}" srcOrd="1" destOrd="0" parTransId="{010FC749-020F-43F9-B04B-F7B2B1C77B6B}" sibTransId="{D9D6F5EF-64A2-4184-854F-FF7E0FF82996}"/>
    <dgm:cxn modelId="{604CF85D-57BB-4DFC-9DFD-531CBD3CD6BE}" srcId="{5F712884-449D-4DB5-9953-28B7C76B95EA}" destId="{59F22715-C6A9-4FCC-B67F-C3B6C65AADEE}" srcOrd="1" destOrd="0" parTransId="{5CFD07D7-39B9-40AF-8D69-87D8F29B6229}" sibTransId="{F2DEE3A2-D494-43C6-94B3-98964823577A}"/>
    <dgm:cxn modelId="{31D0A85F-E910-45D6-B93A-1AA78BFF3E50}" srcId="{DF9FD532-8B13-446E-B6A3-59BDF574BCA8}" destId="{7EA447BC-7DF4-4D0E-8B05-DAC1A0527597}" srcOrd="3" destOrd="0" parTransId="{E9205CBD-763B-4043-A727-369040B56720}" sibTransId="{99C5E5A4-24B7-4932-B018-B247D45C8B1C}"/>
    <dgm:cxn modelId="{BAABB462-7F86-4F49-BD47-248BA2468492}" type="presOf" srcId="{8AA57324-39A0-40D6-AD6E-4298CE6C56F0}" destId="{F95BF253-63FA-4C6D-9BBF-DFE168DAF4C3}" srcOrd="1" destOrd="0" presId="urn:microsoft.com/office/officeart/2005/8/layout/hProcess4"/>
    <dgm:cxn modelId="{ABDAAF45-256E-405E-AB8F-ECB274E40A73}" type="presOf" srcId="{8971E244-74F5-47B7-9CAA-AD48906A704C}" destId="{DD585293-B0EC-465B-A63C-ADB8FE9264C2}" srcOrd="0" destOrd="1" presId="urn:microsoft.com/office/officeart/2005/8/layout/hProcess4"/>
    <dgm:cxn modelId="{D02B506A-8A7E-4A09-83B6-FC44F272020C}" type="presOf" srcId="{DF9FD532-8B13-446E-B6A3-59BDF574BCA8}" destId="{DD585293-B0EC-465B-A63C-ADB8FE9264C2}" srcOrd="0" destOrd="0" presId="urn:microsoft.com/office/officeart/2005/8/layout/hProcess4"/>
    <dgm:cxn modelId="{EE4FC76A-6CE5-47FC-BD95-DFCDC2372B63}" type="presOf" srcId="{72DB7378-4256-4528-8672-DEEF82828E57}" destId="{FD543FF0-0003-4491-91E5-DFC5B1E750C5}" srcOrd="1" destOrd="2" presId="urn:microsoft.com/office/officeart/2005/8/layout/hProcess4"/>
    <dgm:cxn modelId="{D45DD872-3315-4770-B9D3-2C5DC42C411A}" srcId="{DF9FD532-8B13-446E-B6A3-59BDF574BCA8}" destId="{5F46C30A-A95E-447D-99FE-47EF4DE8FC72}" srcOrd="5" destOrd="0" parTransId="{9C89C0FD-428B-4008-9EC3-2E877C3A7DA4}" sibTransId="{EF14E486-F2AF-4A02-A094-4A3A2E0520D3}"/>
    <dgm:cxn modelId="{999B0A74-16C7-48F2-984B-BF994A5171F1}" type="presOf" srcId="{71254178-0942-477E-B92E-14166610D1A3}" destId="{2C3A2671-8546-4C04-A44C-63E318533DB0}" srcOrd="0" destOrd="1" presId="urn:microsoft.com/office/officeart/2005/8/layout/hProcess4"/>
    <dgm:cxn modelId="{62029374-3426-4775-A8C9-773E018D0B6D}" type="presOf" srcId="{7EA447BC-7DF4-4D0E-8B05-DAC1A0527597}" destId="{DD585293-B0EC-465B-A63C-ADB8FE9264C2}" srcOrd="0" destOrd="4" presId="urn:microsoft.com/office/officeart/2005/8/layout/hProcess4"/>
    <dgm:cxn modelId="{CD83E977-A24E-4543-8D20-608FD3DF8F95}" srcId="{981C2CD8-7E8A-4682-8B5A-A510268B34AC}" destId="{0689B158-BD36-4584-AE29-DB64A52A8522}" srcOrd="0" destOrd="0" parTransId="{DC401C61-91FC-4EDE-AFC3-04B4DF6DA78B}" sibTransId="{707A3707-4A30-4682-8315-4F4899FD6740}"/>
    <dgm:cxn modelId="{13372758-4FBB-437F-90B1-31730CE5946D}" type="presOf" srcId="{4FC30E03-05EC-46DE-B9D7-957E9087589D}" destId="{FD543FF0-0003-4491-91E5-DFC5B1E750C5}" srcOrd="1" destOrd="0" presId="urn:microsoft.com/office/officeart/2005/8/layout/hProcess4"/>
    <dgm:cxn modelId="{73708078-FDBA-43F4-96AB-FB14C4C2602F}" srcId="{CADE50C9-6A62-45AC-AF42-A90DC46A3209}" destId="{F5961DD5-682B-4D21-A827-30C64679BB5F}" srcOrd="3" destOrd="0" parTransId="{75D73089-01C8-4BC0-90ED-CA9D1B8E3ADF}" sibTransId="{CA7ED3B0-10D1-4E2F-8BA0-8D58C22A94D0}"/>
    <dgm:cxn modelId="{4FF08559-4555-4951-9049-971C951ADB16}" type="presOf" srcId="{CF1FE966-0BB0-47ED-84B3-EC7AB055925F}" destId="{4CDDD50B-5467-4069-B8E5-2F87D5500BE2}" srcOrd="0" destOrd="1" presId="urn:microsoft.com/office/officeart/2005/8/layout/hProcess4"/>
    <dgm:cxn modelId="{B0FDF47B-AEF3-49C5-8BCC-EFE3DE2EB221}" type="presOf" srcId="{59F22715-C6A9-4FCC-B67F-C3B6C65AADEE}" destId="{757862C7-D6D8-4198-9AFA-B50CAF99F457}" srcOrd="0" destOrd="1" presId="urn:microsoft.com/office/officeart/2005/8/layout/hProcess4"/>
    <dgm:cxn modelId="{01460B81-30DD-4435-96CF-BD5440B89B30}" type="presOf" srcId="{981C2CD8-7E8A-4682-8B5A-A510268B34AC}" destId="{EDEA49F3-560F-44F8-8410-FB26B1FBDA9D}" srcOrd="0" destOrd="0" presId="urn:microsoft.com/office/officeart/2005/8/layout/hProcess4"/>
    <dgm:cxn modelId="{55246683-0A80-455D-B6B5-2B2736293CF2}" srcId="{5F712884-449D-4DB5-9953-28B7C76B95EA}" destId="{3C06DC45-D510-48CC-B9DC-C19564791119}" srcOrd="3" destOrd="0" parTransId="{65F5C7C6-EB25-442A-AB0B-B47F97609474}" sibTransId="{D1AB7263-DC38-4830-9C45-C1403EA8E20B}"/>
    <dgm:cxn modelId="{CBF20A8D-C6A7-475D-9705-EA9C4E89E4FA}" type="presOf" srcId="{B2767138-F22A-4DF4-BDB8-E090B8157931}" destId="{EE8F265F-FEED-4873-B49C-9BDC419094DF}" srcOrd="1" destOrd="3" presId="urn:microsoft.com/office/officeart/2005/8/layout/hProcess4"/>
    <dgm:cxn modelId="{7A81218D-5146-40F9-9731-5BD21503537E}" srcId="{981C2CD8-7E8A-4682-8B5A-A510268B34AC}" destId="{CF1FE966-0BB0-47ED-84B3-EC7AB055925F}" srcOrd="1" destOrd="0" parTransId="{FB956851-3BB2-4FF1-A9D6-4692FA0EFDCA}" sibTransId="{831C3CE2-0F23-433C-85CA-9D194AAC5E20}"/>
    <dgm:cxn modelId="{DD418690-65F0-430C-89D9-91DA30198BF7}" type="presOf" srcId="{3C06DC45-D510-48CC-B9DC-C19564791119}" destId="{F95BF253-63FA-4C6D-9BBF-DFE168DAF4C3}" srcOrd="1" destOrd="3" presId="urn:microsoft.com/office/officeart/2005/8/layout/hProcess4"/>
    <dgm:cxn modelId="{574C7497-9276-438E-A873-EB884B295797}" type="presOf" srcId="{4FC30E03-05EC-46DE-B9D7-957E9087589D}" destId="{2C3A2671-8546-4C04-A44C-63E318533DB0}" srcOrd="0" destOrd="0" presId="urn:microsoft.com/office/officeart/2005/8/layout/hProcess4"/>
    <dgm:cxn modelId="{ABBDBE99-01FA-4230-913C-CC2AB0B7EECE}" type="presOf" srcId="{A80B541A-46A7-48A9-A128-151304292C27}" destId="{EE8F265F-FEED-4873-B49C-9BDC419094DF}" srcOrd="1" destOrd="2" presId="urn:microsoft.com/office/officeart/2005/8/layout/hProcess4"/>
    <dgm:cxn modelId="{9A04349C-DF18-4396-80B6-308CD7B38D6A}" type="presOf" srcId="{DC2DF88C-35A0-4E30-A3E4-E002DC34F521}" destId="{8DEE3507-86EF-4960-B501-FCDD8994FF8D}" srcOrd="0" destOrd="0" presId="urn:microsoft.com/office/officeart/2005/8/layout/hProcess4"/>
    <dgm:cxn modelId="{DB052E9D-FE44-4872-A7EA-B1C4E3E4C0EF}" type="presOf" srcId="{2F9F3E11-AEB6-40BE-8AFF-22F4D34322D3}" destId="{757862C7-D6D8-4198-9AFA-B50CAF99F457}" srcOrd="0" destOrd="2" presId="urn:microsoft.com/office/officeart/2005/8/layout/hProcess4"/>
    <dgm:cxn modelId="{C5C3229E-7B8E-410A-880F-780A1064326D}" srcId="{5F712884-449D-4DB5-9953-28B7C76B95EA}" destId="{8AA57324-39A0-40D6-AD6E-4298CE6C56F0}" srcOrd="0" destOrd="0" parTransId="{49AF225D-DD98-45A2-A104-3A66AAF56583}" sibTransId="{FE59053E-47A6-4260-BC63-9969E50D2F77}"/>
    <dgm:cxn modelId="{787AA4A1-9E3F-467D-A019-614ABA7EBC63}" type="presOf" srcId="{3C06DC45-D510-48CC-B9DC-C19564791119}" destId="{757862C7-D6D8-4198-9AFA-B50CAF99F457}" srcOrd="0" destOrd="3" presId="urn:microsoft.com/office/officeart/2005/8/layout/hProcess4"/>
    <dgm:cxn modelId="{5BBBD0A9-97DA-480E-AD44-1947C76CE5E6}" srcId="{CADE50C9-6A62-45AC-AF42-A90DC46A3209}" destId="{5F712884-449D-4DB5-9953-28B7C76B95EA}" srcOrd="0" destOrd="0" parTransId="{959B81DB-0329-4043-A334-D05EB5160B66}" sibTransId="{EB5FE175-6B6D-4195-A86F-6DFA96778160}"/>
    <dgm:cxn modelId="{59DC91AD-7ADF-49DC-A9AA-B8F75569F361}" type="presOf" srcId="{2F9F3E11-AEB6-40BE-8AFF-22F4D34322D3}" destId="{F95BF253-63FA-4C6D-9BBF-DFE168DAF4C3}" srcOrd="1" destOrd="2" presId="urn:microsoft.com/office/officeart/2005/8/layout/hProcess4"/>
    <dgm:cxn modelId="{9D4029AF-F6FE-4336-B1F2-2715742A5317}" type="presOf" srcId="{5F46C30A-A95E-447D-99FE-47EF4DE8FC72}" destId="{DD585293-B0EC-465B-A63C-ADB8FE9264C2}" srcOrd="0" destOrd="6" presId="urn:microsoft.com/office/officeart/2005/8/layout/hProcess4"/>
    <dgm:cxn modelId="{1AB5BBB8-ACE0-416B-9FF0-B65BAD4E8A47}" type="presOf" srcId="{D7467A3A-2B78-4CDD-91C9-D96452997227}" destId="{8D5125ED-4A0E-414F-BDD9-5CD9BAFA72E1}" srcOrd="0" destOrd="0" presId="urn:microsoft.com/office/officeart/2005/8/layout/hProcess4"/>
    <dgm:cxn modelId="{248EA7BF-0B1A-45BD-A62C-37F82E342601}" srcId="{F5961DD5-682B-4D21-A827-30C64679BB5F}" destId="{4FC30E03-05EC-46DE-B9D7-957E9087589D}" srcOrd="0" destOrd="0" parTransId="{D29D3D97-ACA0-4F97-A8AA-D69325190B81}" sibTransId="{0F1734A1-F85C-4935-9E89-A2E70F872BE9}"/>
    <dgm:cxn modelId="{9917E8C0-C2C5-43F3-A9E4-E7EB1E00E463}" type="presOf" srcId="{CADE50C9-6A62-45AC-AF42-A90DC46A3209}" destId="{3DC4B49E-6E78-4460-A238-F2CF615091E5}" srcOrd="0" destOrd="0" presId="urn:microsoft.com/office/officeart/2005/8/layout/hProcess4"/>
    <dgm:cxn modelId="{8776C2C1-0820-4277-8D45-9DAFD15B4CF7}" type="presOf" srcId="{71254178-0942-477E-B92E-14166610D1A3}" destId="{FD543FF0-0003-4491-91E5-DFC5B1E750C5}" srcOrd="1" destOrd="1" presId="urn:microsoft.com/office/officeart/2005/8/layout/hProcess4"/>
    <dgm:cxn modelId="{421815C2-5B00-44EE-BF9A-FA68BA9F0FF3}" type="presOf" srcId="{0689B158-BD36-4584-AE29-DB64A52A8522}" destId="{9F936915-103F-4A12-9748-DE915453CF2E}" srcOrd="1" destOrd="0" presId="urn:microsoft.com/office/officeart/2005/8/layout/hProcess4"/>
    <dgm:cxn modelId="{713360C4-1092-4BDD-9634-2F5D04E76FB9}" type="presOf" srcId="{94B616EB-9094-4747-9BE6-3F3B4214A5D2}" destId="{EE8F265F-FEED-4873-B49C-9BDC419094DF}" srcOrd="1" destOrd="5" presId="urn:microsoft.com/office/officeart/2005/8/layout/hProcess4"/>
    <dgm:cxn modelId="{D95BF8C4-EEA0-4AAE-8693-AFAC7500B286}" srcId="{CADE50C9-6A62-45AC-AF42-A90DC46A3209}" destId="{981C2CD8-7E8A-4682-8B5A-A510268B34AC}" srcOrd="1" destOrd="0" parTransId="{1185AE54-EDEE-4D55-93F6-F7D354ED7C11}" sibTransId="{D7467A3A-2B78-4CDD-91C9-D96452997227}"/>
    <dgm:cxn modelId="{459858CE-A468-4DD1-851A-551F23096F2F}" type="presOf" srcId="{B2767138-F22A-4DF4-BDB8-E090B8157931}" destId="{DD585293-B0EC-465B-A63C-ADB8FE9264C2}" srcOrd="0" destOrd="3" presId="urn:microsoft.com/office/officeart/2005/8/layout/hProcess4"/>
    <dgm:cxn modelId="{19BED9CF-1F19-4009-8A6A-916FC182CF87}" type="presOf" srcId="{8971E244-74F5-47B7-9CAA-AD48906A704C}" destId="{EE8F265F-FEED-4873-B49C-9BDC419094DF}" srcOrd="1" destOrd="1" presId="urn:microsoft.com/office/officeart/2005/8/layout/hProcess4"/>
    <dgm:cxn modelId="{DDE0C9D9-0E2D-4239-97FC-2CEDE193A930}" srcId="{DF9FD532-8B13-446E-B6A3-59BDF574BCA8}" destId="{94B616EB-9094-4747-9BE6-3F3B4214A5D2}" srcOrd="4" destOrd="0" parTransId="{2E76BF1D-3B07-48D7-919F-01865A5DD446}" sibTransId="{39D05DF4-E30C-4A44-8BE9-3E7E230AEE73}"/>
    <dgm:cxn modelId="{2A4D48E1-6639-4AC8-ABBF-C8A0D045AFB7}" srcId="{F5961DD5-682B-4D21-A827-30C64679BB5F}" destId="{72DB7378-4256-4528-8672-DEEF82828E57}" srcOrd="2" destOrd="0" parTransId="{97CEFC59-E261-4652-BC13-D71B45B5EC50}" sibTransId="{D0054105-F7A3-4CAE-89E2-0979360A932C}"/>
    <dgm:cxn modelId="{65B1CBE4-0931-4F1E-9968-CAB1C038B3CA}" srcId="{DF9FD532-8B13-446E-B6A3-59BDF574BCA8}" destId="{8971E244-74F5-47B7-9CAA-AD48906A704C}" srcOrd="0" destOrd="0" parTransId="{DC8F1164-56AF-44BE-B366-E65851C2CBC3}" sibTransId="{DFB9CF68-BE09-4A6D-AEBC-BFF0E46E6AF2}"/>
    <dgm:cxn modelId="{280C30EE-5920-46BE-80AA-770E3F4414E1}" type="presOf" srcId="{EB5FE175-6B6D-4195-A86F-6DFA96778160}" destId="{238C56BD-955B-4A07-8D10-A3D956D965AB}" srcOrd="0" destOrd="0" presId="urn:microsoft.com/office/officeart/2005/8/layout/hProcess4"/>
    <dgm:cxn modelId="{35861FF9-3CA3-48B5-BE1E-F68388769001}" type="presOf" srcId="{72DB7378-4256-4528-8672-DEEF82828E57}" destId="{2C3A2671-8546-4C04-A44C-63E318533DB0}" srcOrd="0" destOrd="2" presId="urn:microsoft.com/office/officeart/2005/8/layout/hProcess4"/>
    <dgm:cxn modelId="{408BE4FC-2A4B-48DC-93C3-9508C69F31E6}" type="presOf" srcId="{4DFC88DE-E0F0-4976-9B83-58EADA7CE300}" destId="{5083D5F4-E429-4A6C-A580-047429E82319}" srcOrd="0" destOrd="0" presId="urn:microsoft.com/office/officeart/2005/8/layout/hProcess4"/>
    <dgm:cxn modelId="{83106FFE-6076-4C54-AE0A-0263B9722FB9}" type="presOf" srcId="{0689B158-BD36-4584-AE29-DB64A52A8522}" destId="{4CDDD50B-5467-4069-B8E5-2F87D5500BE2}" srcOrd="0" destOrd="0" presId="urn:microsoft.com/office/officeart/2005/8/layout/hProcess4"/>
    <dgm:cxn modelId="{10417C4F-2B67-42F5-BEA6-773CDDE5D0E4}" type="presParOf" srcId="{3DC4B49E-6E78-4460-A238-F2CF615091E5}" destId="{7230AF3F-2E05-482F-B0D4-291BC9B70542}" srcOrd="0" destOrd="0" presId="urn:microsoft.com/office/officeart/2005/8/layout/hProcess4"/>
    <dgm:cxn modelId="{2675868E-3A28-48D0-A01B-766326E202D7}" type="presParOf" srcId="{3DC4B49E-6E78-4460-A238-F2CF615091E5}" destId="{B9E98CD4-43E8-4D60-BDCE-356D9A4FBEA8}" srcOrd="1" destOrd="0" presId="urn:microsoft.com/office/officeart/2005/8/layout/hProcess4"/>
    <dgm:cxn modelId="{2F2A5217-F8B6-49DA-839A-ADF34AE03AF1}" type="presParOf" srcId="{3DC4B49E-6E78-4460-A238-F2CF615091E5}" destId="{C0BE0B32-0293-47F7-B5D5-C7D30538DDEC}" srcOrd="2" destOrd="0" presId="urn:microsoft.com/office/officeart/2005/8/layout/hProcess4"/>
    <dgm:cxn modelId="{FF9BAEA5-BB2A-47B6-BDEB-006E02E65FBF}" type="presParOf" srcId="{C0BE0B32-0293-47F7-B5D5-C7D30538DDEC}" destId="{CD5DBFED-2467-45C9-9031-54DAF1331A97}" srcOrd="0" destOrd="0" presId="urn:microsoft.com/office/officeart/2005/8/layout/hProcess4"/>
    <dgm:cxn modelId="{7C14541A-F15A-42BF-BA92-2702036D577C}" type="presParOf" srcId="{CD5DBFED-2467-45C9-9031-54DAF1331A97}" destId="{569ECCC2-10CA-48E2-9B15-6C234D5A79DE}" srcOrd="0" destOrd="0" presId="urn:microsoft.com/office/officeart/2005/8/layout/hProcess4"/>
    <dgm:cxn modelId="{35CA868F-5988-4A7D-A820-946AAE8FC7F0}" type="presParOf" srcId="{CD5DBFED-2467-45C9-9031-54DAF1331A97}" destId="{757862C7-D6D8-4198-9AFA-B50CAF99F457}" srcOrd="1" destOrd="0" presId="urn:microsoft.com/office/officeart/2005/8/layout/hProcess4"/>
    <dgm:cxn modelId="{BD6B1BD4-81D6-414A-BE12-D740D5C6ACF0}" type="presParOf" srcId="{CD5DBFED-2467-45C9-9031-54DAF1331A97}" destId="{F95BF253-63FA-4C6D-9BBF-DFE168DAF4C3}" srcOrd="2" destOrd="0" presId="urn:microsoft.com/office/officeart/2005/8/layout/hProcess4"/>
    <dgm:cxn modelId="{4DF5574F-A660-4EFA-8E6C-AF533F8B9C53}" type="presParOf" srcId="{CD5DBFED-2467-45C9-9031-54DAF1331A97}" destId="{9AF10B96-2909-4E8B-BA43-273C0A66FB38}" srcOrd="3" destOrd="0" presId="urn:microsoft.com/office/officeart/2005/8/layout/hProcess4"/>
    <dgm:cxn modelId="{B33506D0-9CC0-4FFA-8CCA-7DD099242CA6}" type="presParOf" srcId="{CD5DBFED-2467-45C9-9031-54DAF1331A97}" destId="{C5BA1A1C-AF1D-4560-9360-632F04ED9075}" srcOrd="4" destOrd="0" presId="urn:microsoft.com/office/officeart/2005/8/layout/hProcess4"/>
    <dgm:cxn modelId="{516FCCF3-B6FB-45BF-B28D-554F0113E32D}" type="presParOf" srcId="{C0BE0B32-0293-47F7-B5D5-C7D30538DDEC}" destId="{238C56BD-955B-4A07-8D10-A3D956D965AB}" srcOrd="1" destOrd="0" presId="urn:microsoft.com/office/officeart/2005/8/layout/hProcess4"/>
    <dgm:cxn modelId="{1D4EE9ED-DCB3-409A-B4F5-1FC79AEFC743}" type="presParOf" srcId="{C0BE0B32-0293-47F7-B5D5-C7D30538DDEC}" destId="{84763461-E0DF-4F21-BBB5-EA5D0DA64274}" srcOrd="2" destOrd="0" presId="urn:microsoft.com/office/officeart/2005/8/layout/hProcess4"/>
    <dgm:cxn modelId="{E001BE30-83B7-47B2-958A-29397B97AAAE}" type="presParOf" srcId="{84763461-E0DF-4F21-BBB5-EA5D0DA64274}" destId="{8BA78E5D-D500-4033-81E1-F266568375DF}" srcOrd="0" destOrd="0" presId="urn:microsoft.com/office/officeart/2005/8/layout/hProcess4"/>
    <dgm:cxn modelId="{F5C8B448-9CFE-4F83-97E9-747D268BE85D}" type="presParOf" srcId="{84763461-E0DF-4F21-BBB5-EA5D0DA64274}" destId="{4CDDD50B-5467-4069-B8E5-2F87D5500BE2}" srcOrd="1" destOrd="0" presId="urn:microsoft.com/office/officeart/2005/8/layout/hProcess4"/>
    <dgm:cxn modelId="{FD9A2B49-C47A-4077-B7F3-00F90CD1AD1D}" type="presParOf" srcId="{84763461-E0DF-4F21-BBB5-EA5D0DA64274}" destId="{9F936915-103F-4A12-9748-DE915453CF2E}" srcOrd="2" destOrd="0" presId="urn:microsoft.com/office/officeart/2005/8/layout/hProcess4"/>
    <dgm:cxn modelId="{3EAB9CE2-0D5F-4AD9-8777-470BCF9A3726}" type="presParOf" srcId="{84763461-E0DF-4F21-BBB5-EA5D0DA64274}" destId="{EDEA49F3-560F-44F8-8410-FB26B1FBDA9D}" srcOrd="3" destOrd="0" presId="urn:microsoft.com/office/officeart/2005/8/layout/hProcess4"/>
    <dgm:cxn modelId="{0DE845B8-10EE-49AC-830D-79B6547A6CD4}" type="presParOf" srcId="{84763461-E0DF-4F21-BBB5-EA5D0DA64274}" destId="{F9CFC6FC-9857-499C-8DC8-D308F7F884C8}" srcOrd="4" destOrd="0" presId="urn:microsoft.com/office/officeart/2005/8/layout/hProcess4"/>
    <dgm:cxn modelId="{52646A92-2B2F-49CE-8650-39F6E2218EEE}" type="presParOf" srcId="{C0BE0B32-0293-47F7-B5D5-C7D30538DDEC}" destId="{8D5125ED-4A0E-414F-BDD9-5CD9BAFA72E1}" srcOrd="3" destOrd="0" presId="urn:microsoft.com/office/officeart/2005/8/layout/hProcess4"/>
    <dgm:cxn modelId="{B06C2544-B905-44D3-9D35-564E50E38265}" type="presParOf" srcId="{C0BE0B32-0293-47F7-B5D5-C7D30538DDEC}" destId="{5A64C48B-BE35-469B-B90C-025897FDF3ED}" srcOrd="4" destOrd="0" presId="urn:microsoft.com/office/officeart/2005/8/layout/hProcess4"/>
    <dgm:cxn modelId="{5686195D-82E9-4878-AF19-1C5217F44CF4}" type="presParOf" srcId="{5A64C48B-BE35-469B-B90C-025897FDF3ED}" destId="{E8ACC3F5-EE52-4B4C-B182-86A73E63BD27}" srcOrd="0" destOrd="0" presId="urn:microsoft.com/office/officeart/2005/8/layout/hProcess4"/>
    <dgm:cxn modelId="{032D37FD-C02C-4E98-8E87-0CC0A70ED9B4}" type="presParOf" srcId="{5A64C48B-BE35-469B-B90C-025897FDF3ED}" destId="{DD585293-B0EC-465B-A63C-ADB8FE9264C2}" srcOrd="1" destOrd="0" presId="urn:microsoft.com/office/officeart/2005/8/layout/hProcess4"/>
    <dgm:cxn modelId="{D78581C1-FBEE-4AF9-A953-171D6DE00D9C}" type="presParOf" srcId="{5A64C48B-BE35-469B-B90C-025897FDF3ED}" destId="{EE8F265F-FEED-4873-B49C-9BDC419094DF}" srcOrd="2" destOrd="0" presId="urn:microsoft.com/office/officeart/2005/8/layout/hProcess4"/>
    <dgm:cxn modelId="{C93F8233-2ADF-4504-A200-D46F5C3D3147}" type="presParOf" srcId="{5A64C48B-BE35-469B-B90C-025897FDF3ED}" destId="{8DEE3507-86EF-4960-B501-FCDD8994FF8D}" srcOrd="3" destOrd="0" presId="urn:microsoft.com/office/officeart/2005/8/layout/hProcess4"/>
    <dgm:cxn modelId="{63DA6404-8157-4F88-AA89-83C8367E4430}" type="presParOf" srcId="{5A64C48B-BE35-469B-B90C-025897FDF3ED}" destId="{2B8BACF8-6884-44E8-B233-B4828D3FC9C7}" srcOrd="4" destOrd="0" presId="urn:microsoft.com/office/officeart/2005/8/layout/hProcess4"/>
    <dgm:cxn modelId="{12A838BB-15E9-4644-9CFD-5094BEA1B24C}" type="presParOf" srcId="{C0BE0B32-0293-47F7-B5D5-C7D30538DDEC}" destId="{5083D5F4-E429-4A6C-A580-047429E82319}" srcOrd="5" destOrd="0" presId="urn:microsoft.com/office/officeart/2005/8/layout/hProcess4"/>
    <dgm:cxn modelId="{4F5D22DE-2D6E-4986-8700-7492E01F84A7}" type="presParOf" srcId="{C0BE0B32-0293-47F7-B5D5-C7D30538DDEC}" destId="{0EEF2E5A-7B55-4369-B436-B5C259B8D958}" srcOrd="6" destOrd="0" presId="urn:microsoft.com/office/officeart/2005/8/layout/hProcess4"/>
    <dgm:cxn modelId="{AE32115F-1A63-4426-AE38-F775B1C5CABF}" type="presParOf" srcId="{0EEF2E5A-7B55-4369-B436-B5C259B8D958}" destId="{96EFC443-4E11-4C07-9995-FCBBD772A3D4}" srcOrd="0" destOrd="0" presId="urn:microsoft.com/office/officeart/2005/8/layout/hProcess4"/>
    <dgm:cxn modelId="{C8C0A256-8D31-41A6-9281-D99A6FA57AF1}" type="presParOf" srcId="{0EEF2E5A-7B55-4369-B436-B5C259B8D958}" destId="{2C3A2671-8546-4C04-A44C-63E318533DB0}" srcOrd="1" destOrd="0" presId="urn:microsoft.com/office/officeart/2005/8/layout/hProcess4"/>
    <dgm:cxn modelId="{1279A171-76AD-44E3-96FE-9A20E19633A6}" type="presParOf" srcId="{0EEF2E5A-7B55-4369-B436-B5C259B8D958}" destId="{FD543FF0-0003-4491-91E5-DFC5B1E750C5}" srcOrd="2" destOrd="0" presId="urn:microsoft.com/office/officeart/2005/8/layout/hProcess4"/>
    <dgm:cxn modelId="{5E1820A5-980B-4781-BBF6-691DC746FE98}" type="presParOf" srcId="{0EEF2E5A-7B55-4369-B436-B5C259B8D958}" destId="{15E91389-D0A9-4A52-8946-99CD56CC185E}" srcOrd="3" destOrd="0" presId="urn:microsoft.com/office/officeart/2005/8/layout/hProcess4"/>
    <dgm:cxn modelId="{DAB29D12-5BB9-4404-A49F-8EEAC16030E8}" type="presParOf" srcId="{0EEF2E5A-7B55-4369-B436-B5C259B8D958}" destId="{C81598D9-044E-40FC-8108-115AD2D2A5D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862C7-D6D8-4198-9AFA-B50CAF99F457}">
      <dsp:nvSpPr>
        <dsp:cNvPr id="0" name=""/>
        <dsp:cNvSpPr/>
      </dsp:nvSpPr>
      <dsp:spPr>
        <a:xfrm>
          <a:off x="677" y="2212852"/>
          <a:ext cx="2449569" cy="202038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endParaRPr lang="en-US" sz="1200" b="1" kern="1200">
            <a:latin typeface="Arial"/>
          </a:endParaRPr>
        </a:p>
        <a:p>
          <a:pPr marL="114300" lvl="1" indent="-114300" algn="l" defTabSz="533400" rtl="0">
            <a:lnSpc>
              <a:spcPct val="90000"/>
            </a:lnSpc>
            <a:spcBef>
              <a:spcPct val="0"/>
            </a:spcBef>
            <a:spcAft>
              <a:spcPct val="15000"/>
            </a:spcAft>
            <a:buChar char="•"/>
          </a:pPr>
          <a:endParaRPr lang="en-US" sz="1200" b="1" kern="1200">
            <a:latin typeface="Arial"/>
          </a:endParaRPr>
        </a:p>
        <a:p>
          <a:pPr marL="114300" lvl="1" indent="-114300" algn="l" defTabSz="533400">
            <a:lnSpc>
              <a:spcPct val="90000"/>
            </a:lnSpc>
            <a:spcBef>
              <a:spcPct val="0"/>
            </a:spcBef>
            <a:spcAft>
              <a:spcPct val="15000"/>
            </a:spcAft>
            <a:buChar char="•"/>
          </a:pPr>
          <a:endParaRPr lang="en-US" sz="1200" b="1" kern="1200">
            <a:latin typeface="Arial"/>
          </a:endParaRPr>
        </a:p>
        <a:p>
          <a:pPr marL="114300" lvl="1" indent="-114300" algn="l" defTabSz="533400" rtl="0">
            <a:lnSpc>
              <a:spcPct val="90000"/>
            </a:lnSpc>
            <a:spcBef>
              <a:spcPct val="0"/>
            </a:spcBef>
            <a:spcAft>
              <a:spcPct val="15000"/>
            </a:spcAft>
            <a:buChar char="•"/>
          </a:pPr>
          <a:r>
            <a:rPr lang="en-US" sz="1200" b="1" kern="1200">
              <a:latin typeface="Arial"/>
            </a:rPr>
            <a:t>Data is explored to examine patterns, trends, and points of interest between categorical and numerical variables </a:t>
          </a:r>
          <a:endParaRPr lang="en-US" sz="1200" kern="1200"/>
        </a:p>
      </dsp:txBody>
      <dsp:txXfrm>
        <a:off x="47172" y="2259347"/>
        <a:ext cx="2356579" cy="1494453"/>
      </dsp:txXfrm>
    </dsp:sp>
    <dsp:sp modelId="{238C56BD-955B-4A07-8D10-A3D956D965AB}">
      <dsp:nvSpPr>
        <dsp:cNvPr id="0" name=""/>
        <dsp:cNvSpPr/>
      </dsp:nvSpPr>
      <dsp:spPr>
        <a:xfrm>
          <a:off x="1383497" y="2716404"/>
          <a:ext cx="2668389" cy="2668389"/>
        </a:xfrm>
        <a:prstGeom prst="leftCircularArrow">
          <a:avLst>
            <a:gd name="adj1" fmla="val 3031"/>
            <a:gd name="adj2" fmla="val 371979"/>
            <a:gd name="adj3" fmla="val 2147490"/>
            <a:gd name="adj4" fmla="val 9024489"/>
            <a:gd name="adj5" fmla="val 353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9AF10B96-2909-4E8B-BA43-273C0A66FB38}">
      <dsp:nvSpPr>
        <dsp:cNvPr id="0" name=""/>
        <dsp:cNvSpPr/>
      </dsp:nvSpPr>
      <dsp:spPr>
        <a:xfrm>
          <a:off x="545026" y="3800296"/>
          <a:ext cx="2177395" cy="86587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i="0" u="none" strike="noStrike" kern="1200" cap="none" baseline="0" noProof="0">
              <a:latin typeface="Arial"/>
              <a:cs typeface="Arial"/>
            </a:rPr>
            <a:t>Data Exploration</a:t>
          </a:r>
        </a:p>
      </dsp:txBody>
      <dsp:txXfrm>
        <a:off x="570387" y="3825657"/>
        <a:ext cx="2126673" cy="815156"/>
      </dsp:txXfrm>
    </dsp:sp>
    <dsp:sp modelId="{4CDDD50B-5467-4069-B8E5-2F87D5500BE2}">
      <dsp:nvSpPr>
        <dsp:cNvPr id="0" name=""/>
        <dsp:cNvSpPr/>
      </dsp:nvSpPr>
      <dsp:spPr>
        <a:xfrm>
          <a:off x="3107615" y="2212852"/>
          <a:ext cx="2449569" cy="202038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endParaRPr lang="en-US" sz="1200" b="1" kern="1200">
            <a:latin typeface="Arial"/>
          </a:endParaRPr>
        </a:p>
        <a:p>
          <a:pPr marL="114300" lvl="1" indent="-114300" algn="l" defTabSz="533400">
            <a:lnSpc>
              <a:spcPct val="90000"/>
            </a:lnSpc>
            <a:spcBef>
              <a:spcPct val="0"/>
            </a:spcBef>
            <a:spcAft>
              <a:spcPct val="15000"/>
            </a:spcAft>
            <a:buChar char="•"/>
          </a:pPr>
          <a:r>
            <a:rPr lang="en-US" sz="1200" b="1" kern="1200">
              <a:latin typeface="Arial"/>
            </a:rPr>
            <a:t>Data is standardized and encoded as preparation for models</a:t>
          </a:r>
          <a:endParaRPr lang="en-US" sz="1200" kern="1200"/>
        </a:p>
      </dsp:txBody>
      <dsp:txXfrm>
        <a:off x="3154110" y="2692286"/>
        <a:ext cx="2356579" cy="1494453"/>
      </dsp:txXfrm>
    </dsp:sp>
    <dsp:sp modelId="{8D5125ED-4A0E-414F-BDD9-5CD9BAFA72E1}">
      <dsp:nvSpPr>
        <dsp:cNvPr id="0" name=""/>
        <dsp:cNvSpPr/>
      </dsp:nvSpPr>
      <dsp:spPr>
        <a:xfrm>
          <a:off x="4470021" y="982076"/>
          <a:ext cx="2981389" cy="2981389"/>
        </a:xfrm>
        <a:prstGeom prst="circularArrow">
          <a:avLst>
            <a:gd name="adj1" fmla="val 2713"/>
            <a:gd name="adj2" fmla="val 330454"/>
            <a:gd name="adj3" fmla="val 19494035"/>
            <a:gd name="adj4" fmla="val 12575511"/>
            <a:gd name="adj5" fmla="val 3165"/>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EDEA49F3-560F-44F8-8410-FB26B1FBDA9D}">
      <dsp:nvSpPr>
        <dsp:cNvPr id="0" name=""/>
        <dsp:cNvSpPr/>
      </dsp:nvSpPr>
      <dsp:spPr>
        <a:xfrm>
          <a:off x="3651963" y="1779913"/>
          <a:ext cx="2177395" cy="86587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kern="1200">
              <a:latin typeface="Arial"/>
            </a:rPr>
            <a:t>Data Preparation</a:t>
          </a:r>
          <a:endParaRPr lang="en-US" sz="1900" b="1" kern="1200"/>
        </a:p>
      </dsp:txBody>
      <dsp:txXfrm>
        <a:off x="3677324" y="1805274"/>
        <a:ext cx="2126673" cy="815156"/>
      </dsp:txXfrm>
    </dsp:sp>
    <dsp:sp modelId="{DD585293-B0EC-465B-A63C-ADB8FE9264C2}">
      <dsp:nvSpPr>
        <dsp:cNvPr id="0" name=""/>
        <dsp:cNvSpPr/>
      </dsp:nvSpPr>
      <dsp:spPr>
        <a:xfrm>
          <a:off x="6214552" y="2212852"/>
          <a:ext cx="2449569" cy="202038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r>
            <a:rPr lang="en-US" sz="1200" b="1" kern="1200">
              <a:latin typeface="Arial"/>
            </a:rPr>
            <a:t>The following models are examined:</a:t>
          </a:r>
          <a:endParaRPr lang="en-US" sz="1200" b="1" kern="1200"/>
        </a:p>
        <a:p>
          <a:pPr marL="228600" lvl="2" indent="-114300" algn="l" defTabSz="533400" rtl="0">
            <a:lnSpc>
              <a:spcPct val="90000"/>
            </a:lnSpc>
            <a:spcBef>
              <a:spcPct val="0"/>
            </a:spcBef>
            <a:spcAft>
              <a:spcPct val="15000"/>
            </a:spcAft>
            <a:buChar char="•"/>
          </a:pPr>
          <a:r>
            <a:rPr lang="en-US" sz="1200" b="1" kern="1200">
              <a:latin typeface="Arial"/>
            </a:rPr>
            <a:t>K-Nearest Neighbours</a:t>
          </a:r>
        </a:p>
        <a:p>
          <a:pPr marL="228600" lvl="2" indent="-114300" algn="l" defTabSz="533400" rtl="0">
            <a:lnSpc>
              <a:spcPct val="90000"/>
            </a:lnSpc>
            <a:spcBef>
              <a:spcPct val="0"/>
            </a:spcBef>
            <a:spcAft>
              <a:spcPct val="15000"/>
            </a:spcAft>
            <a:buChar char="•"/>
          </a:pPr>
          <a:r>
            <a:rPr lang="en-US" sz="1200" b="1" kern="1200">
              <a:latin typeface="Arial"/>
            </a:rPr>
            <a:t>SVM Classification</a:t>
          </a:r>
        </a:p>
        <a:p>
          <a:pPr marL="228600" lvl="2" indent="-114300" algn="l" defTabSz="533400" rtl="0">
            <a:lnSpc>
              <a:spcPct val="90000"/>
            </a:lnSpc>
            <a:spcBef>
              <a:spcPct val="0"/>
            </a:spcBef>
            <a:spcAft>
              <a:spcPct val="15000"/>
            </a:spcAft>
            <a:buChar char="•"/>
          </a:pPr>
          <a:r>
            <a:rPr lang="en-US" sz="1200" b="1" kern="1200"/>
            <a:t>Logistic Regression</a:t>
          </a:r>
          <a:endParaRPr lang="en-US" sz="1200" b="1" kern="1200">
            <a:latin typeface="Arial"/>
          </a:endParaRPr>
        </a:p>
        <a:p>
          <a:pPr marL="228600" lvl="2" indent="-114300" algn="l" defTabSz="533400" rtl="0">
            <a:lnSpc>
              <a:spcPct val="90000"/>
            </a:lnSpc>
            <a:spcBef>
              <a:spcPct val="0"/>
            </a:spcBef>
            <a:spcAft>
              <a:spcPct val="15000"/>
            </a:spcAft>
            <a:buChar char="•"/>
          </a:pPr>
          <a:r>
            <a:rPr lang="en-US" sz="1200" b="1" kern="1200">
              <a:latin typeface="Arial"/>
            </a:rPr>
            <a:t>Decision Tree</a:t>
          </a:r>
        </a:p>
        <a:p>
          <a:pPr marL="228600" lvl="2" indent="-114300" algn="l" defTabSz="533400" rtl="0">
            <a:lnSpc>
              <a:spcPct val="90000"/>
            </a:lnSpc>
            <a:spcBef>
              <a:spcPct val="0"/>
            </a:spcBef>
            <a:spcAft>
              <a:spcPct val="15000"/>
            </a:spcAft>
            <a:buChar char="•"/>
          </a:pPr>
          <a:r>
            <a:rPr lang="en-US" sz="1200" b="1" kern="1200">
              <a:latin typeface="Arial"/>
            </a:rPr>
            <a:t>Random Forest</a:t>
          </a:r>
        </a:p>
        <a:p>
          <a:pPr marL="228600" lvl="2" indent="-114300" algn="l" defTabSz="533400" rtl="0">
            <a:lnSpc>
              <a:spcPct val="90000"/>
            </a:lnSpc>
            <a:spcBef>
              <a:spcPct val="0"/>
            </a:spcBef>
            <a:spcAft>
              <a:spcPct val="15000"/>
            </a:spcAft>
            <a:buChar char="•"/>
          </a:pPr>
          <a:r>
            <a:rPr lang="en-US" sz="1200" b="1" kern="1200">
              <a:latin typeface="Arial"/>
            </a:rPr>
            <a:t>Ensemble Methods</a:t>
          </a:r>
        </a:p>
      </dsp:txBody>
      <dsp:txXfrm>
        <a:off x="6261047" y="2259347"/>
        <a:ext cx="2356579" cy="1494453"/>
      </dsp:txXfrm>
    </dsp:sp>
    <dsp:sp modelId="{5083D5F4-E429-4A6C-A580-047429E82319}">
      <dsp:nvSpPr>
        <dsp:cNvPr id="0" name=""/>
        <dsp:cNvSpPr/>
      </dsp:nvSpPr>
      <dsp:spPr>
        <a:xfrm>
          <a:off x="7597372" y="2716404"/>
          <a:ext cx="2668389" cy="2668389"/>
        </a:xfrm>
        <a:prstGeom prst="leftCircularArrow">
          <a:avLst>
            <a:gd name="adj1" fmla="val 3031"/>
            <a:gd name="adj2" fmla="val 371979"/>
            <a:gd name="adj3" fmla="val 2147490"/>
            <a:gd name="adj4" fmla="val 9024489"/>
            <a:gd name="adj5" fmla="val 3537"/>
          </a:avLst>
        </a:prstGeom>
        <a:solidFill>
          <a:schemeClr val="accent5">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8DEE3507-86EF-4960-B501-FCDD8994FF8D}">
      <dsp:nvSpPr>
        <dsp:cNvPr id="0" name=""/>
        <dsp:cNvSpPr/>
      </dsp:nvSpPr>
      <dsp:spPr>
        <a:xfrm>
          <a:off x="6758901" y="3800296"/>
          <a:ext cx="2177395" cy="86587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kern="1200">
              <a:latin typeface="Arial"/>
            </a:rPr>
            <a:t>Model Selection and Tuning</a:t>
          </a:r>
          <a:endParaRPr lang="en-US" sz="1900" b="1" kern="1200"/>
        </a:p>
      </dsp:txBody>
      <dsp:txXfrm>
        <a:off x="6784262" y="3825657"/>
        <a:ext cx="2126673" cy="815156"/>
      </dsp:txXfrm>
    </dsp:sp>
    <dsp:sp modelId="{2C3A2671-8546-4C04-A44C-63E318533DB0}">
      <dsp:nvSpPr>
        <dsp:cNvPr id="0" name=""/>
        <dsp:cNvSpPr/>
      </dsp:nvSpPr>
      <dsp:spPr>
        <a:xfrm>
          <a:off x="9321490" y="2212852"/>
          <a:ext cx="2449569" cy="2020382"/>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rtl="0">
            <a:lnSpc>
              <a:spcPct val="90000"/>
            </a:lnSpc>
            <a:spcBef>
              <a:spcPct val="0"/>
            </a:spcBef>
            <a:spcAft>
              <a:spcPct val="15000"/>
            </a:spcAft>
            <a:buChar char="•"/>
          </a:pPr>
          <a:endParaRPr lang="en-US" sz="1200" b="1" kern="1200">
            <a:latin typeface="Arial"/>
          </a:endParaRPr>
        </a:p>
        <a:p>
          <a:pPr marL="114300" lvl="1" indent="-114300" algn="l" defTabSz="533400">
            <a:lnSpc>
              <a:spcPct val="90000"/>
            </a:lnSpc>
            <a:spcBef>
              <a:spcPct val="0"/>
            </a:spcBef>
            <a:spcAft>
              <a:spcPct val="15000"/>
            </a:spcAft>
            <a:buChar char="•"/>
          </a:pPr>
          <a:endParaRPr lang="en-US" sz="1200" b="1" kern="1200">
            <a:latin typeface="Arial"/>
          </a:endParaRPr>
        </a:p>
        <a:p>
          <a:pPr marL="114300" lvl="1" indent="-114300" algn="l" defTabSz="533400" rtl="0">
            <a:lnSpc>
              <a:spcPct val="90000"/>
            </a:lnSpc>
            <a:spcBef>
              <a:spcPct val="0"/>
            </a:spcBef>
            <a:spcAft>
              <a:spcPct val="15000"/>
            </a:spcAft>
            <a:buChar char="•"/>
          </a:pPr>
          <a:r>
            <a:rPr lang="en-US" sz="1200" b="1" kern="1200">
              <a:latin typeface="Arial"/>
            </a:rPr>
            <a:t>Performance of models is evaluated and compared</a:t>
          </a:r>
          <a:endParaRPr lang="en-US" sz="1200" kern="1200"/>
        </a:p>
      </dsp:txBody>
      <dsp:txXfrm>
        <a:off x="9367985" y="2692286"/>
        <a:ext cx="2356579" cy="1494453"/>
      </dsp:txXfrm>
    </dsp:sp>
    <dsp:sp modelId="{15E91389-D0A9-4A52-8946-99CD56CC185E}">
      <dsp:nvSpPr>
        <dsp:cNvPr id="0" name=""/>
        <dsp:cNvSpPr/>
      </dsp:nvSpPr>
      <dsp:spPr>
        <a:xfrm>
          <a:off x="9865839" y="1779913"/>
          <a:ext cx="2177395" cy="86587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rtl="0">
            <a:lnSpc>
              <a:spcPct val="90000"/>
            </a:lnSpc>
            <a:spcBef>
              <a:spcPct val="0"/>
            </a:spcBef>
            <a:spcAft>
              <a:spcPct val="35000"/>
            </a:spcAft>
            <a:buNone/>
          </a:pPr>
          <a:r>
            <a:rPr lang="en-US" sz="1900" b="1" kern="1200">
              <a:latin typeface="Arial"/>
            </a:rPr>
            <a:t>Comparison of Models and Results</a:t>
          </a:r>
          <a:endParaRPr lang="en-US" sz="1900" kern="1200"/>
        </a:p>
      </dsp:txBody>
      <dsp:txXfrm>
        <a:off x="9891200" y="1805274"/>
        <a:ext cx="2126673" cy="8151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4/7/2020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4/7/2020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all know how important health is in this day and age. But what factors go into health and truly make an impact? Can you predit whether someone will develop a condition or disease based on their current lifestyle and their current state of health? This is what our project attempts to explore. Specifically, the problem we are examining is what risks and health conditions contribute to developing coronary heart disease, and whether they are good predictors in determining whether someone will develop this condition. And the question we aim to answer is whether or not we can predict whether someone will develop coronary heart disease over a ten year span given their current health and lifestyle. If so, this could have implications for health professionals to focus more on prevantative treatments to avoid costs of treating or managing coronary heart disease and its symptoms, potentially saving money and burden on the health care system over the long term.</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cs typeface="Arial"/>
              </a:rPr>
              <a:t>In comparing each model and their ROC curves, we can clearly see that the best models were the model utilizing Stacking, AdaBoost Decision Trees and Random Forest Classification. </a:t>
            </a:r>
            <a:endParaRPr lang="en-US"/>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16119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In comparing each model's f1 score, which represents a combination of both the recall and precision scores, we can see that the models with the highest f1 score include: the decision tree classification model using AdaBoost Decision Tree Classification, Random Forest and Stacking with f1 scores above 0.90. The same results were found when looking at overall accuracy scores.</a:t>
            </a:r>
          </a:p>
          <a:p>
            <a:r>
              <a:rPr lang="en-US">
                <a:cs typeface="Arial"/>
              </a:rPr>
              <a:t>Overall, we can see that in order to determine the accuracy with which our model would predict the development of coronary heart diseases over a 10 year span, it would be stacking model, which achieved f1 scores of 0.96 and 97% accuracy.</a:t>
            </a:r>
          </a:p>
          <a:p>
            <a:endParaRPr lang="en-US">
              <a:cs typeface="Arial"/>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812380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 the end, there is some capability to predict whether someone is on route to developing coronary heart disease based on their current health conditions and lifestyle. In our case, utilizing machine learning models, such as stacking our models which produced the most accurate results with 97% accuracy. But in the end, whether or not someone develops CHD is also partly in your hands and based on daily choices. So why not alter the course of your health in adapting healthy life habits?</a:t>
            </a:r>
          </a:p>
        </p:txBody>
      </p:sp>
      <p:sp>
        <p:nvSpPr>
          <p:cNvPr id="4" name="Slide Number Placeholder 3"/>
          <p:cNvSpPr>
            <a:spLocks noGrp="1"/>
          </p:cNvSpPr>
          <p:nvPr>
            <p:ph type="sldNum" sz="quarter" idx="5"/>
          </p:nvPr>
        </p:nvSpPr>
        <p:spPr/>
        <p:txBody>
          <a:bodyPr/>
          <a:lstStyle/>
          <a:p>
            <a:fld id="{5D81F1E7-4EFD-4BFF-B438-FCD52FD36B17}" type="slidenum">
              <a:rPr lang="en-US"/>
              <a:t>13</a:t>
            </a:fld>
            <a:endParaRPr lang="en-US"/>
          </a:p>
        </p:txBody>
      </p:sp>
    </p:spTree>
    <p:extLst>
      <p:ext uri="{BB962C8B-B14F-4D97-AF65-F5344CB8AC3E}">
        <p14:creationId xmlns:p14="http://schemas.microsoft.com/office/powerpoint/2010/main" val="60480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In order to determine whether we can predict if someone is more likely to develop coronary heart disease (i.e. CHD), we examined an epidemiological dataset, called the Framingham Heart Study, sourced through Kaggle, to see potential causes and risk factors that may contribute to developing this condition.  Within the project, the following factors were examined:</a:t>
            </a:r>
          </a:p>
          <a:p>
            <a:r>
              <a:rPr lang="en-US">
                <a:latin typeface="Calibri"/>
                <a:cs typeface="Calibri"/>
              </a:rPr>
              <a:t>Sex, age, education, whether someone smokes, number of cigarettes smoked per day, whether or not they are taking blood pressure medication, presence of a stroke, presence of diabetes, glucose levels, total cholesterol levels (mg/dL), systolic and diastolic blood pressure (mmHg), BMI (body mass index), and heart rate (beats/min). Based on these attributes, we aimed to create a model that if someone were to input their own information with regards to their lifestyle, it could accurately predict based on their current state of health if they were on the way to developing CHD ten years down the line.</a:t>
            </a:r>
          </a:p>
        </p:txBody>
      </p:sp>
      <p:sp>
        <p:nvSpPr>
          <p:cNvPr id="4" name="Slide Number Placeholder 3"/>
          <p:cNvSpPr>
            <a:spLocks noGrp="1"/>
          </p:cNvSpPr>
          <p:nvPr>
            <p:ph type="sldNum" sz="quarter" idx="5"/>
          </p:nvPr>
        </p:nvSpPr>
        <p:spPr/>
        <p:txBody>
          <a:bodyPr/>
          <a:lstStyle/>
          <a:p>
            <a:fld id="{5D81F1E7-4EFD-4BFF-B438-FCD52FD36B17}" type="slidenum">
              <a:rPr lang="en-US"/>
              <a:t>3</a:t>
            </a:fld>
            <a:endParaRPr lang="en-US"/>
          </a:p>
        </p:txBody>
      </p:sp>
    </p:spTree>
    <p:extLst>
      <p:ext uri="{BB962C8B-B14F-4D97-AF65-F5344CB8AC3E}">
        <p14:creationId xmlns:p14="http://schemas.microsoft.com/office/powerpoint/2010/main" val="363685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Arial"/>
              </a:rPr>
              <a:t>In order to examine the contribution that these attributes play in developing coronary heart disease, the following steps will be taken.</a:t>
            </a:r>
          </a:p>
          <a:p>
            <a:r>
              <a:rPr lang="en-US">
                <a:cs typeface="Arial"/>
              </a:rPr>
              <a:t>1. Data Exploration:</a:t>
            </a:r>
          </a:p>
          <a:p>
            <a:r>
              <a:rPr lang="en-US">
                <a:cs typeface="Arial"/>
              </a:rPr>
              <a:t>    - A quick overview of the data will be done to see the overall trends and layout, along with seeing which features contribute most greatly </a:t>
            </a:r>
          </a:p>
          <a:p>
            <a:r>
              <a:rPr lang="en-US">
                <a:cs typeface="Arial"/>
              </a:rPr>
              <a:t>      in developing CHD (among other explorations)</a:t>
            </a:r>
          </a:p>
          <a:p>
            <a:r>
              <a:rPr lang="en-US">
                <a:cs typeface="Arial"/>
              </a:rPr>
              <a:t>2. Data Preparation:</a:t>
            </a:r>
          </a:p>
          <a:p>
            <a:r>
              <a:rPr lang="en-US">
                <a:cs typeface="Arial"/>
              </a:rPr>
              <a:t>     - The data will be scrubbed, including steps such as standardizing numerical data and encoding categorical features</a:t>
            </a:r>
          </a:p>
          <a:p>
            <a:r>
              <a:rPr lang="en-US">
                <a:cs typeface="Arial"/>
              </a:rPr>
              <a:t>3. Model Selection and Tuning:</a:t>
            </a:r>
          </a:p>
          <a:p>
            <a:r>
              <a:rPr lang="en-US">
                <a:cs typeface="Arial"/>
              </a:rPr>
              <a:t>     - Seeing that our question is a yes or no question, we selected the following classification models: K-Nearest </a:t>
            </a:r>
          </a:p>
          <a:p>
            <a:r>
              <a:rPr lang="en-US">
                <a:cs typeface="Arial"/>
              </a:rPr>
              <a:t>       Neighbours, SVM, </a:t>
            </a:r>
            <a:r>
              <a:rPr lang="en-US"/>
              <a:t>Logistic Regression,</a:t>
            </a:r>
            <a:r>
              <a:rPr lang="en-US">
                <a:cs typeface="Arial"/>
              </a:rPr>
              <a:t> Decision Tree Classification, Random Forest and Ensemble Methods such as Hard Voting and         Stacking (to improve our models)</a:t>
            </a:r>
          </a:p>
          <a:p>
            <a:r>
              <a:rPr lang="en-US">
                <a:cs typeface="Arial"/>
              </a:rPr>
              <a:t>4. Comparison of Models and Results: </a:t>
            </a:r>
          </a:p>
          <a:p>
            <a:r>
              <a:rPr lang="en-US">
                <a:cs typeface="Arial"/>
              </a:rPr>
              <a:t>     - After selecting our models and tuning their paramaters, an overall view of which model outperforms the rest will be examined through </a:t>
            </a:r>
          </a:p>
          <a:p>
            <a:r>
              <a:rPr lang="en-US">
                <a:cs typeface="Arial"/>
              </a:rPr>
              <a:t>       a comparison of each model via ROC curves, accuracy, etc.</a:t>
            </a:r>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cs typeface="Arial"/>
              </a:rPr>
              <a:t>In examining the dataset and in looking at the various correlations between features and our target feature (i.e. developing CHD), the strongest correlations with our target feature were age, systolic and diastolic blood pressure, and prevalence of hypertension. These results are as expected based on data and knowledge that is currently already well-known.</a:t>
            </a:r>
            <a:r>
              <a:rPr lang="en-US"/>
              <a:t> Typically, people who are older have time to develop CHD, and factors such as high blood pressure (that is, high systolic and diastolic blood pressure) are also sought out as risk factors.</a:t>
            </a:r>
            <a:br>
              <a:rPr lang="en-US">
                <a:cs typeface="+mn-lt"/>
              </a:rPr>
            </a:br>
            <a:br>
              <a:rPr lang="en-US">
                <a:cs typeface="+mn-lt"/>
              </a:rPr>
            </a:br>
            <a:r>
              <a:rPr lang="en-US"/>
              <a:t>Surprisingly, factors such as higher cholesterol levels, being on blood pressure medication and smoking were not associated with developing CHD over ten years. However, this may be due to the pattern of the data and the fact that we are looking at correlations, which may not pick up non-linear patterns. There may also be other variables at play which may affect the data that were also not accounted for or explored.</a:t>
            </a:r>
          </a:p>
          <a:p>
            <a:pPr>
              <a:defRPr/>
            </a:pPr>
            <a:endParaRPr lang="en-US">
              <a:cs typeface="+mn-lt"/>
            </a:endParaRPr>
          </a:p>
          <a:p>
            <a:pPr>
              <a:defRPr/>
            </a:pPr>
            <a:r>
              <a:rPr lang="en-US">
                <a:cs typeface="+mn-lt"/>
              </a:rPr>
              <a:t>In looking closer at the categorical features, the feature that has the most distinct variation between cases of CHD and cases of no CHD is hypertension prevalence. We can see that if one were to develop CHD, the frequency at which someone has hypertension is increased, as opposed to when one doesn't have CHD, in which case the frequency at which they don't have hypertension is higher than having hypertension.</a:t>
            </a:r>
            <a:br>
              <a:rPr lang="en-US">
                <a:cs typeface="+mn-lt"/>
              </a:rPr>
            </a:br>
            <a:endParaRPr lang="en-US">
              <a:cs typeface="Arial"/>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Furthermore, in looking at the numerical features, we can see that the data for CHD and non-CHD cases splits off a bit for three of our features. The probability of having CHD is higher than not having CHD once certain thresholds are reached. Specifically, we can see that the probability of someone having CHD is higher than not having CHD once reaching the age of 50 years and getting older; along with having a diastolic blood pressure above approximately 90 mmHg and a systolic blood pressure above approximately 150 mmHg.</a:t>
            </a:r>
          </a:p>
          <a:p>
            <a:endParaRPr lang="en-US"/>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61220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cs typeface="Arial"/>
              </a:rPr>
              <a:t>Overall, throughout our data exploration, the following was observed:</a:t>
            </a:r>
          </a:p>
          <a:p>
            <a:r>
              <a:rPr lang="en-US">
                <a:cs typeface="Arial"/>
              </a:rPr>
              <a:t>- There were missing values for various attributes including: Education, Cigarettes Smoked per Day, On Blood Pressure Medication or Not, Total Cholesterol, BMI, Heart Rate, and Glucose Levels</a:t>
            </a:r>
          </a:p>
          <a:p>
            <a:r>
              <a:rPr lang="en-US">
                <a:cs typeface="Arial"/>
              </a:rPr>
              <a:t>- The data for numerical attributes was slightly skewed and on different scales</a:t>
            </a:r>
          </a:p>
          <a:p>
            <a:r>
              <a:rPr lang="en-US">
                <a:cs typeface="Arial"/>
              </a:rPr>
              <a:t>- The data for categorical attributes was encoded using a couple of different scaling methods (ex. Education on a scale of 1 through 4, implying a ranking; and a scale of 1 or 0 for hypertension prevalence)</a:t>
            </a:r>
          </a:p>
          <a:p>
            <a:r>
              <a:rPr lang="en-US">
                <a:cs typeface="Arial"/>
              </a:rPr>
              <a:t>- In examining the target feature, the dataset was highly unbalanced, with 15.19% of the data set representing those who have developed cardiac heart disease and 84.81% representing those who don't have cardiac heart disease</a:t>
            </a:r>
            <a:endParaRPr lang="en-US"/>
          </a:p>
          <a:p>
            <a:endParaRPr lang="en-US">
              <a:cs typeface="Arial"/>
            </a:endParaRPr>
          </a:p>
          <a:p>
            <a:r>
              <a:rPr lang="en-US">
                <a:cs typeface="Arial"/>
              </a:rPr>
              <a:t>So, the following steps were applied to transform the data and to prepare it for our models:</a:t>
            </a:r>
          </a:p>
          <a:p>
            <a:r>
              <a:rPr lang="en-US">
                <a:cs typeface="Arial"/>
              </a:rPr>
              <a:t>- For numerical features, the missing values were replaced with their median values, while for the categorical features, missing values were replaced with the most frequent value</a:t>
            </a:r>
          </a:p>
          <a:p>
            <a:r>
              <a:rPr lang="en-US">
                <a:cs typeface="Arial"/>
              </a:rPr>
              <a:t>- Numerical features were scaled and standardized using Standard Scalar method</a:t>
            </a:r>
          </a:p>
          <a:p>
            <a:r>
              <a:rPr lang="en-US">
                <a:cs typeface="Arial"/>
              </a:rPr>
              <a:t>- For categorical features, all features were one-hot encoded to ensure a consistent scaling throughout the data set</a:t>
            </a:r>
          </a:p>
          <a:p>
            <a:r>
              <a:rPr lang="en-US">
                <a:cs typeface="Arial"/>
              </a:rPr>
              <a:t>- With regards to the unbalanced classes for our target features (i.e. whether or not somebody has coronary heart disease), a second dataset was created, in which class 1 (having CHD) was oversampled in order to create a dataset in which the classes are balanced. Throughout the project, both the unbalanced and balanced dataset were used and compared through each model that was tested in order to see the effect in the results for accuracy, precision and recall</a:t>
            </a:r>
          </a:p>
          <a:p>
            <a:endParaRPr lang="en-US">
              <a:cs typeface="Arial"/>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7533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Overall, in examining the predictions for each model and for both the balanced and unbalaned datasets, results were more promising in examining the balanced dataset class. That is, in the dataset in which the underrepresented class was randomly oversampled so that there were equal training samples for both classes in our target feature ('Ten Year CHD'). The reason being that recall scores, or the ability to accurately detect all of the positive instances of CHD, suffered in the unbalanced dataset. However, while in the balanced dataset, recall was improved very much, precision and recall for class 0 (not having CHD) went down. Though, in this project, we want to be able to detect the positive instances of CHD so that those who are progressing towards developing the condition can be identified. Thus, going forward, the results demonstrated are for the balanced dataset only.</a:t>
            </a:r>
          </a:p>
          <a:p>
            <a:endParaRPr lang="en-US">
              <a:cs typeface="Arial"/>
            </a:endParaRPr>
          </a:p>
          <a:p>
            <a:r>
              <a:rPr lang="en-US">
                <a:cs typeface="Arial"/>
              </a:rPr>
              <a:t>In examining the KNN model, the hyperparameters tuned were n_neighbours with the most optimal was 24, resulting with an overall accuracy score of 69% and precision and recall scores of 67% and 73%, respectively.</a:t>
            </a:r>
          </a:p>
          <a:p>
            <a:endParaRPr lang="en-US">
              <a:cs typeface="Arial"/>
            </a:endParaRPr>
          </a:p>
          <a:p>
            <a:r>
              <a:rPr lang="en-US"/>
              <a:t>In examining the logistic regression model, the hyperparameter that was tuned was C with an optimal value of 0.8, resulting in an accuracy score of 67%, precision and recall scores for class CHD (i.e. 1) of 65% and 67%, respectively. Clearly these models are not strong and accurate enough, so we tested out models that could provide more promising results.</a:t>
            </a:r>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9734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Arial"/>
              </a:rPr>
              <a:t>The next model that was examined was decision tree classification. While the decision tree classfication model was also examined, the hyperparameters that were tuned and which produced the most accurate results in terms of precision and recall were </a:t>
            </a:r>
            <a:r>
              <a:rPr lang="en-US"/>
              <a:t>max_features=15, max_depth=9, min_samples_split=200 and criterion='gini'. However, these results produced accuracy, precision and recall scores like seen in other models (about 68% accuracy for instance). In order to improve the model, AdaBoost was used, which produced much better results, with accuracy, precision and recall scores of 93%, 88% and 99%, respectively. Next, we wanted to see how this model stacks up with Random Forest to determine whether Random Forest Classification can result in better results.</a:t>
            </a:r>
            <a:endParaRPr lang="en-US">
              <a:cs typeface="Arial"/>
            </a:endParaRPr>
          </a:p>
          <a:p>
            <a:endParaRPr lang="en-US">
              <a:cs typeface="Arial"/>
            </a:endParaRPr>
          </a:p>
          <a:p>
            <a:r>
              <a:rPr lang="en-US"/>
              <a:t>In examining random forest, after tuning the model, the best hyperparameter values were found with the following values: n_estimators=200, max_features=5, max_depth=20, min_samples_split=15 and criterion='gini'. After running the model on the testing data, Random Forest produced results similar to that of AdaBoosted Decision Tree Classification, with accuracy, precision and recall scores of 93%, 90% and 97%. </a:t>
            </a:r>
            <a:endParaRPr lang="en-US">
              <a:cs typeface="Arial"/>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708280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Arial"/>
              </a:rPr>
              <a:t>Lastly, we wanted to examine precision in identifying cases with coronary heart disease by combining our models to see whether there would be a higher predictive capacity. When we attempted hard voting, accuracy in training and testing was 84.8% and 79.4% respectively. To see whether stacking could overall result in more accurate predictions. Overall, it was in fact the strongest predictor in achieving an accuracy of 97%, precision of 95% and recall of 98%.</a:t>
            </a:r>
          </a:p>
          <a:p>
            <a:endParaRPr lang="en-US">
              <a:cs typeface="Arial"/>
            </a:endParaRPr>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1467025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a:p>
        </p:txBody>
      </p: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pic>
        <p:nvPicPr>
          <p:cNvPr id="9" name="Picture 8" descr="Closeup of test tubes" title="Science pictur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t>4/7/2020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t>4/7/2020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0402902D-A5F5-4D7D-AAA7-32469BA0BC4D}" type="datetimeFigureOut">
              <a:rPr lang="en-US"/>
              <a:t>4/7/2020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402902D-A5F5-4D7D-AAA7-32469BA0BC4D}" type="datetimeFigureOut">
              <a:rPr lang="en-US"/>
              <a:t>4/7/2020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0402902D-A5F5-4D7D-AAA7-32469BA0BC4D}" type="datetimeFigureOut">
              <a:rPr lang="en-US"/>
              <a:t>4/7/2020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402902D-A5F5-4D7D-AAA7-32469BA0BC4D}" type="datetimeFigureOut">
              <a:rPr lang="en-US"/>
              <a:t>4/7/2020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2902D-A5F5-4D7D-AAA7-32469BA0BC4D}" type="datetimeFigureOut">
              <a:rPr lang="en-US"/>
              <a:t>4/7/2020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5F4C9F40-B079-4B71-A627-7266DFEA7F03}" type="slidenum">
              <a:rPr/>
              <a:t>‹#›</a:t>
            </a:fld>
            <a:endParaRPr/>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a:p>
        </p:txBody>
      </p:sp>
      <p:sp>
        <p:nvSpPr>
          <p:cNvPr id="3" name="Picture Placeholder 2"/>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4/7/2020</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3.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solidFill>
                  <a:schemeClr val="tx2">
                    <a:lumMod val="90000"/>
                  </a:schemeClr>
                </a:solidFill>
                <a:ea typeface="+mj-lt"/>
                <a:cs typeface="+mj-lt"/>
              </a:rPr>
              <a:t>Framingham Heart Study</a:t>
            </a:r>
            <a:endParaRPr lang="en-US">
              <a:solidFill>
                <a:schemeClr val="tx2">
                  <a:lumMod val="90000"/>
                </a:schemeClr>
              </a:solidFill>
              <a:cs typeface="Arial"/>
            </a:endParaRPr>
          </a:p>
        </p:txBody>
      </p:sp>
      <p:sp>
        <p:nvSpPr>
          <p:cNvPr id="3" name="Subtitle 2"/>
          <p:cNvSpPr>
            <a:spLocks noGrp="1"/>
          </p:cNvSpPr>
          <p:nvPr>
            <p:ph type="subTitle" idx="1"/>
          </p:nvPr>
        </p:nvSpPr>
        <p:spPr/>
        <p:txBody>
          <a:bodyPr/>
          <a:lstStyle/>
          <a:p>
            <a:r>
              <a:rPr lang="en-US"/>
              <a:t>Anna Puk, Jaya Deonandan | Prof. MacDonald | </a:t>
            </a:r>
            <a:r>
              <a:rPr lang="en-US">
                <a:ea typeface="+mn-lt"/>
                <a:cs typeface="+mn-lt"/>
              </a:rPr>
              <a:t>SCS 3253 – Machine Learning | University</a:t>
            </a:r>
            <a:r>
              <a:rPr lang="en-US"/>
              <a:t> of Toronto</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Model Selection</a:t>
            </a:r>
          </a:p>
        </p:txBody>
      </p:sp>
      <p:pic>
        <p:nvPicPr>
          <p:cNvPr id="4" name="Picture 13" descr="A picture containing sitting, dark, table, black&#10;&#10;Description generated with very high confidence">
            <a:extLst>
              <a:ext uri="{FF2B5EF4-FFF2-40B4-BE49-F238E27FC236}">
                <a16:creationId xmlns:a16="http://schemas.microsoft.com/office/drawing/2014/main" id="{E456B30C-F70E-46F0-A320-0380BCAEC89D}"/>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
        <p:nvSpPr>
          <p:cNvPr id="13" name="TextBox 12">
            <a:extLst>
              <a:ext uri="{FF2B5EF4-FFF2-40B4-BE49-F238E27FC236}">
                <a16:creationId xmlns:a16="http://schemas.microsoft.com/office/drawing/2014/main" id="{FC2757AE-728A-4D50-9705-76633C462601}"/>
              </a:ext>
            </a:extLst>
          </p:cNvPr>
          <p:cNvSpPr txBox="1"/>
          <p:nvPr/>
        </p:nvSpPr>
        <p:spPr>
          <a:xfrm>
            <a:off x="3592106" y="1526043"/>
            <a:ext cx="52656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6. Ensembles (Hard Voting and </a:t>
            </a:r>
            <a:r>
              <a:rPr lang="en-US" b="1" u="sng">
                <a:cs typeface="Arial"/>
              </a:rPr>
              <a:t>Stacking</a:t>
            </a:r>
            <a:r>
              <a:rPr lang="en-US" b="1">
                <a:cs typeface="Arial"/>
              </a:rPr>
              <a:t>)</a:t>
            </a:r>
          </a:p>
        </p:txBody>
      </p:sp>
      <p:graphicFrame>
        <p:nvGraphicFramePr>
          <p:cNvPr id="3" name="Table 13">
            <a:extLst>
              <a:ext uri="{FF2B5EF4-FFF2-40B4-BE49-F238E27FC236}">
                <a16:creationId xmlns:a16="http://schemas.microsoft.com/office/drawing/2014/main" id="{588C23C2-9B4F-4A1B-9B8F-E3ECDDB9271A}"/>
              </a:ext>
            </a:extLst>
          </p:cNvPr>
          <p:cNvGraphicFramePr>
            <a:graphicFrameLocks noGrp="1"/>
          </p:cNvGraphicFramePr>
          <p:nvPr>
            <p:extLst>
              <p:ext uri="{D42A27DB-BD31-4B8C-83A1-F6EECF244321}">
                <p14:modId xmlns:p14="http://schemas.microsoft.com/office/powerpoint/2010/main" val="3394072047"/>
              </p:ext>
            </p:extLst>
          </p:nvPr>
        </p:nvGraphicFramePr>
        <p:xfrm>
          <a:off x="3763404" y="2114024"/>
          <a:ext cx="4316029" cy="1634960"/>
        </p:xfrm>
        <a:graphic>
          <a:graphicData uri="http://schemas.openxmlformats.org/drawingml/2006/table">
            <a:tbl>
              <a:tblPr firstRow="1" bandRow="1">
                <a:tableStyleId>{D7AC3CCA-C797-4891-BE02-D94E43425B78}</a:tableStyleId>
              </a:tblPr>
              <a:tblGrid>
                <a:gridCol w="551792">
                  <a:extLst>
                    <a:ext uri="{9D8B030D-6E8A-4147-A177-3AD203B41FA5}">
                      <a16:colId xmlns:a16="http://schemas.microsoft.com/office/drawing/2014/main" val="1671785606"/>
                    </a:ext>
                  </a:extLst>
                </a:gridCol>
                <a:gridCol w="1359775">
                  <a:extLst>
                    <a:ext uri="{9D8B030D-6E8A-4147-A177-3AD203B41FA5}">
                      <a16:colId xmlns:a16="http://schemas.microsoft.com/office/drawing/2014/main" val="3569824266"/>
                    </a:ext>
                  </a:extLst>
                </a:gridCol>
                <a:gridCol w="1103586">
                  <a:extLst>
                    <a:ext uri="{9D8B030D-6E8A-4147-A177-3AD203B41FA5}">
                      <a16:colId xmlns:a16="http://schemas.microsoft.com/office/drawing/2014/main" val="433359348"/>
                    </a:ext>
                  </a:extLst>
                </a:gridCol>
                <a:gridCol w="1300876">
                  <a:extLst>
                    <a:ext uri="{9D8B030D-6E8A-4147-A177-3AD203B41FA5}">
                      <a16:colId xmlns:a16="http://schemas.microsoft.com/office/drawing/2014/main" val="1620854281"/>
                    </a:ext>
                  </a:extLst>
                </a:gridCol>
              </a:tblGrid>
              <a:tr h="474666">
                <a:tc>
                  <a:txBody>
                    <a:bodyPr/>
                    <a:lstStyle/>
                    <a:p>
                      <a:endParaRPr lang="en-US"/>
                    </a:p>
                  </a:txBody>
                  <a:tcPr/>
                </a:tc>
                <a:tc>
                  <a:txBody>
                    <a:bodyPr/>
                    <a:lstStyle/>
                    <a:p>
                      <a:r>
                        <a:rPr lang="en-US"/>
                        <a:t>Precision</a:t>
                      </a:r>
                    </a:p>
                  </a:txBody>
                  <a:tcPr/>
                </a:tc>
                <a:tc>
                  <a:txBody>
                    <a:bodyPr/>
                    <a:lstStyle/>
                    <a:p>
                      <a:r>
                        <a:rPr lang="en-US"/>
                        <a:t>Recall</a:t>
                      </a:r>
                    </a:p>
                  </a:txBody>
                  <a:tcPr/>
                </a:tc>
                <a:tc>
                  <a:txBody>
                    <a:bodyPr/>
                    <a:lstStyle/>
                    <a:p>
                      <a:r>
                        <a:rPr lang="en-US"/>
                        <a:t>F1-score</a:t>
                      </a:r>
                    </a:p>
                  </a:txBody>
                  <a:tcPr/>
                </a:tc>
                <a:extLst>
                  <a:ext uri="{0D108BD9-81ED-4DB2-BD59-A6C34878D82A}">
                    <a16:rowId xmlns:a16="http://schemas.microsoft.com/office/drawing/2014/main" val="3529521652"/>
                  </a:ext>
                </a:extLst>
              </a:tr>
              <a:tr h="580147">
                <a:tc>
                  <a:txBody>
                    <a:bodyPr/>
                    <a:lstStyle/>
                    <a:p>
                      <a:r>
                        <a:rPr lang="en-US" b="1"/>
                        <a:t>0</a:t>
                      </a:r>
                    </a:p>
                  </a:txBody>
                  <a:tcPr/>
                </a:tc>
                <a:tc>
                  <a:txBody>
                    <a:bodyPr/>
                    <a:lstStyle/>
                    <a:p>
                      <a:pPr algn="ctr"/>
                      <a:r>
                        <a:rPr lang="en-US"/>
                        <a:t>0.98</a:t>
                      </a:r>
                    </a:p>
                  </a:txBody>
                  <a:tcPr/>
                </a:tc>
                <a:tc>
                  <a:txBody>
                    <a:bodyPr/>
                    <a:lstStyle/>
                    <a:p>
                      <a:pPr algn="ctr"/>
                      <a:r>
                        <a:rPr lang="en-US"/>
                        <a:t>0.95</a:t>
                      </a:r>
                    </a:p>
                  </a:txBody>
                  <a:tcPr/>
                </a:tc>
                <a:tc>
                  <a:txBody>
                    <a:bodyPr/>
                    <a:lstStyle/>
                    <a:p>
                      <a:pPr algn="ctr"/>
                      <a:r>
                        <a:rPr lang="en-US"/>
                        <a:t>0.97</a:t>
                      </a:r>
                    </a:p>
                  </a:txBody>
                  <a:tcPr/>
                </a:tc>
                <a:extLst>
                  <a:ext uri="{0D108BD9-81ED-4DB2-BD59-A6C34878D82A}">
                    <a16:rowId xmlns:a16="http://schemas.microsoft.com/office/drawing/2014/main" val="3564508646"/>
                  </a:ext>
                </a:extLst>
              </a:tr>
              <a:tr h="580147">
                <a:tc>
                  <a:txBody>
                    <a:bodyPr/>
                    <a:lstStyle/>
                    <a:p>
                      <a:r>
                        <a:rPr lang="en-US" b="1"/>
                        <a:t>1</a:t>
                      </a:r>
                    </a:p>
                  </a:txBody>
                  <a:tcPr/>
                </a:tc>
                <a:tc>
                  <a:txBody>
                    <a:bodyPr/>
                    <a:lstStyle/>
                    <a:p>
                      <a:pPr algn="ctr"/>
                      <a:r>
                        <a:rPr lang="en-US"/>
                        <a:t>0.95</a:t>
                      </a:r>
                    </a:p>
                  </a:txBody>
                  <a:tcPr/>
                </a:tc>
                <a:tc>
                  <a:txBody>
                    <a:bodyPr/>
                    <a:lstStyle/>
                    <a:p>
                      <a:pPr algn="ctr"/>
                      <a:r>
                        <a:rPr lang="en-US"/>
                        <a:t>0.98</a:t>
                      </a:r>
                    </a:p>
                  </a:txBody>
                  <a:tcPr/>
                </a:tc>
                <a:tc>
                  <a:txBody>
                    <a:bodyPr/>
                    <a:lstStyle/>
                    <a:p>
                      <a:pPr algn="ctr"/>
                      <a:r>
                        <a:rPr lang="en-US"/>
                        <a:t>0.96</a:t>
                      </a:r>
                    </a:p>
                  </a:txBody>
                  <a:tcPr/>
                </a:tc>
                <a:extLst>
                  <a:ext uri="{0D108BD9-81ED-4DB2-BD59-A6C34878D82A}">
                    <a16:rowId xmlns:a16="http://schemas.microsoft.com/office/drawing/2014/main" val="1336543362"/>
                  </a:ext>
                </a:extLst>
              </a:tr>
            </a:tbl>
          </a:graphicData>
        </a:graphic>
      </p:graphicFrame>
      <p:sp>
        <p:nvSpPr>
          <p:cNvPr id="8" name="Rectangle 7">
            <a:extLst>
              <a:ext uri="{FF2B5EF4-FFF2-40B4-BE49-F238E27FC236}">
                <a16:creationId xmlns:a16="http://schemas.microsoft.com/office/drawing/2014/main" id="{0A3CF2D5-22D1-4B98-8493-D187F52064D9}"/>
              </a:ext>
            </a:extLst>
          </p:cNvPr>
          <p:cNvSpPr/>
          <p:nvPr/>
        </p:nvSpPr>
        <p:spPr>
          <a:xfrm>
            <a:off x="3803869" y="3930869"/>
            <a:ext cx="4230412" cy="2785238"/>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6" name="Picture 9" descr="A close up of a logo&#10;&#10;Description generated with high confidence">
            <a:extLst>
              <a:ext uri="{FF2B5EF4-FFF2-40B4-BE49-F238E27FC236}">
                <a16:creationId xmlns:a16="http://schemas.microsoft.com/office/drawing/2014/main" id="{2A62A706-F431-418C-9443-3E7C5872A866}"/>
              </a:ext>
            </a:extLst>
          </p:cNvPr>
          <p:cNvPicPr>
            <a:picLocks noChangeAspect="1"/>
          </p:cNvPicPr>
          <p:nvPr/>
        </p:nvPicPr>
        <p:blipFill>
          <a:blip r:embed="rId5"/>
          <a:stretch>
            <a:fillRect/>
          </a:stretch>
        </p:blipFill>
        <p:spPr>
          <a:xfrm>
            <a:off x="4004734" y="3956999"/>
            <a:ext cx="3815644" cy="2739890"/>
          </a:xfrm>
          <a:prstGeom prst="rect">
            <a:avLst/>
          </a:prstGeom>
        </p:spPr>
      </p:pic>
    </p:spTree>
    <p:extLst>
      <p:ext uri="{BB962C8B-B14F-4D97-AF65-F5344CB8AC3E}">
        <p14:creationId xmlns:p14="http://schemas.microsoft.com/office/powerpoint/2010/main" val="1831312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close up of a light&#10;&#10;Description generated with high confidence">
            <a:extLst>
              <a:ext uri="{FF2B5EF4-FFF2-40B4-BE49-F238E27FC236}">
                <a16:creationId xmlns:a16="http://schemas.microsoft.com/office/drawing/2014/main" id="{B2ABA9CB-03A1-4CED-AB6A-2A092944BF12}"/>
              </a:ext>
            </a:extLst>
          </p:cNvPr>
          <p:cNvPicPr>
            <a:picLocks noChangeAspect="1"/>
          </p:cNvPicPr>
          <p:nvPr/>
        </p:nvPicPr>
        <p:blipFill rotWithShape="1">
          <a:blip r:embed="rId3"/>
          <a:srcRect r="6382" b="1991"/>
          <a:stretch/>
        </p:blipFill>
        <p:spPr>
          <a:xfrm>
            <a:off x="11291" y="1414491"/>
            <a:ext cx="12181249" cy="5442088"/>
          </a:xfrm>
          <a:prstGeom prst="rect">
            <a:avLst/>
          </a:prstGeom>
        </p:spPr>
      </p:pic>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4"/>
          <a:stretch>
            <a:fillRect/>
          </a:stretch>
        </p:blipFill>
        <p:spPr>
          <a:xfrm rot="10800000">
            <a:off x="88899" y="53975"/>
            <a:ext cx="3454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4"/>
          <a:stretch>
            <a:fillRect/>
          </a:stretch>
        </p:blipFill>
        <p:spPr>
          <a:xfrm>
            <a:off x="8378934" y="53975"/>
            <a:ext cx="3588407"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3609428" y="113862"/>
            <a:ext cx="51181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Comparison of Models</a:t>
            </a:r>
          </a:p>
        </p:txBody>
      </p:sp>
      <p:pic>
        <p:nvPicPr>
          <p:cNvPr id="4" name="Picture 13" descr="A picture containing sitting, dark, table, black&#10;&#10;Description generated with very high confidence">
            <a:extLst>
              <a:ext uri="{FF2B5EF4-FFF2-40B4-BE49-F238E27FC236}">
                <a16:creationId xmlns:a16="http://schemas.microsoft.com/office/drawing/2014/main" id="{CF51B6C6-6178-429C-B25D-24AC273BFAB2}"/>
              </a:ext>
            </a:extLst>
          </p:cNvPr>
          <p:cNvPicPr>
            <a:picLocks noChangeAspect="1"/>
          </p:cNvPicPr>
          <p:nvPr/>
        </p:nvPicPr>
        <p:blipFill rotWithShape="1">
          <a:blip r:embed="rId5"/>
          <a:srcRect r="52529" b="-641"/>
          <a:stretch/>
        </p:blipFill>
        <p:spPr>
          <a:xfrm>
            <a:off x="10951779" y="5215373"/>
            <a:ext cx="1000676" cy="1282667"/>
          </a:xfrm>
          <a:prstGeom prst="ellipse">
            <a:avLst/>
          </a:prstGeom>
          <a:ln>
            <a:noFill/>
          </a:ln>
          <a:effectLst>
            <a:softEdge rad="112500"/>
          </a:effectLst>
        </p:spPr>
      </p:pic>
      <p:sp>
        <p:nvSpPr>
          <p:cNvPr id="13" name="Rectangle 12">
            <a:extLst>
              <a:ext uri="{FF2B5EF4-FFF2-40B4-BE49-F238E27FC236}">
                <a16:creationId xmlns:a16="http://schemas.microsoft.com/office/drawing/2014/main" id="{9ABF0F17-56D4-49B3-923B-B211EF5E20E0}"/>
              </a:ext>
            </a:extLst>
          </p:cNvPr>
          <p:cNvSpPr/>
          <p:nvPr/>
        </p:nvSpPr>
        <p:spPr>
          <a:xfrm>
            <a:off x="554421" y="1828800"/>
            <a:ext cx="5793824" cy="4611410"/>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065E5E9A-5848-4FFF-AFBD-B11302A412E2}"/>
              </a:ext>
            </a:extLst>
          </p:cNvPr>
          <p:cNvSpPr txBox="1"/>
          <p:nvPr/>
        </p:nvSpPr>
        <p:spPr>
          <a:xfrm>
            <a:off x="6901404" y="2384388"/>
            <a:ext cx="483213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The top performing models with the highest ROC scores are:</a:t>
            </a:r>
          </a:p>
          <a:p>
            <a:endParaRPr lang="en-US" b="1">
              <a:cs typeface="Arial"/>
            </a:endParaRPr>
          </a:p>
          <a:p>
            <a:pPr marL="285750" indent="-285750">
              <a:buFont typeface="Arial"/>
              <a:buChar char="•"/>
            </a:pPr>
            <a:r>
              <a:rPr lang="en-US" b="1">
                <a:cs typeface="Arial"/>
              </a:rPr>
              <a:t>Ada Boosted Decision Tree (area=0.94)</a:t>
            </a:r>
          </a:p>
          <a:p>
            <a:pPr marL="285750" indent="-285750">
              <a:buFont typeface="Arial"/>
              <a:buChar char="•"/>
            </a:pPr>
            <a:r>
              <a:rPr lang="en-US" b="1">
                <a:cs typeface="Arial"/>
              </a:rPr>
              <a:t>Random Forest (area= 0.93)</a:t>
            </a:r>
          </a:p>
          <a:p>
            <a:pPr marL="285750" indent="-285750">
              <a:buFont typeface="Arial"/>
              <a:buChar char="•"/>
            </a:pPr>
            <a:r>
              <a:rPr lang="en-US" b="1">
                <a:cs typeface="Arial"/>
              </a:rPr>
              <a:t>Stacking (area= 0.93)</a:t>
            </a:r>
          </a:p>
        </p:txBody>
      </p:sp>
      <p:pic>
        <p:nvPicPr>
          <p:cNvPr id="8" name="Picture 9" descr="A close up of text on a white background&#10;&#10;Description generated with high confidence">
            <a:extLst>
              <a:ext uri="{FF2B5EF4-FFF2-40B4-BE49-F238E27FC236}">
                <a16:creationId xmlns:a16="http://schemas.microsoft.com/office/drawing/2014/main" id="{2D9D627D-BBEB-4503-A5A5-E960A7E75C0B}"/>
              </a:ext>
            </a:extLst>
          </p:cNvPr>
          <p:cNvPicPr>
            <a:picLocks noChangeAspect="1"/>
          </p:cNvPicPr>
          <p:nvPr/>
        </p:nvPicPr>
        <p:blipFill>
          <a:blip r:embed="rId6"/>
          <a:stretch>
            <a:fillRect/>
          </a:stretch>
        </p:blipFill>
        <p:spPr>
          <a:xfrm>
            <a:off x="716844" y="1995555"/>
            <a:ext cx="5650088" cy="4263889"/>
          </a:xfrm>
          <a:prstGeom prst="rect">
            <a:avLst/>
          </a:prstGeom>
        </p:spPr>
      </p:pic>
    </p:spTree>
    <p:extLst>
      <p:ext uri="{BB962C8B-B14F-4D97-AF65-F5344CB8AC3E}">
        <p14:creationId xmlns:p14="http://schemas.microsoft.com/office/powerpoint/2010/main" val="186284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88899" y="53975"/>
            <a:ext cx="3454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8378934" y="53975"/>
            <a:ext cx="3588407"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3609428" y="113862"/>
            <a:ext cx="51181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Comparison of Models</a:t>
            </a:r>
          </a:p>
        </p:txBody>
      </p:sp>
      <p:pic>
        <p:nvPicPr>
          <p:cNvPr id="4" name="Picture 13" descr="A picture containing sitting, dark, table, black&#10;&#10;Description generated with very high confidence">
            <a:extLst>
              <a:ext uri="{FF2B5EF4-FFF2-40B4-BE49-F238E27FC236}">
                <a16:creationId xmlns:a16="http://schemas.microsoft.com/office/drawing/2014/main" id="{CF51B6C6-6178-429C-B25D-24AC273BFAB2}"/>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graphicFrame>
        <p:nvGraphicFramePr>
          <p:cNvPr id="15" name="Table 13">
            <a:extLst>
              <a:ext uri="{FF2B5EF4-FFF2-40B4-BE49-F238E27FC236}">
                <a16:creationId xmlns:a16="http://schemas.microsoft.com/office/drawing/2014/main" id="{D520D55C-F12B-4FB2-8B21-F8879C9B865A}"/>
              </a:ext>
            </a:extLst>
          </p:cNvPr>
          <p:cNvGraphicFramePr>
            <a:graphicFrameLocks noGrp="1"/>
          </p:cNvGraphicFramePr>
          <p:nvPr>
            <p:extLst>
              <p:ext uri="{D42A27DB-BD31-4B8C-83A1-F6EECF244321}">
                <p14:modId xmlns:p14="http://schemas.microsoft.com/office/powerpoint/2010/main" val="3711268359"/>
              </p:ext>
            </p:extLst>
          </p:nvPr>
        </p:nvGraphicFramePr>
        <p:xfrm>
          <a:off x="404356" y="1872398"/>
          <a:ext cx="10656514" cy="4097456"/>
        </p:xfrm>
        <a:graphic>
          <a:graphicData uri="http://schemas.openxmlformats.org/drawingml/2006/table">
            <a:tbl>
              <a:tblPr firstRow="1" bandRow="1">
                <a:tableStyleId>{D7AC3CCA-C797-4891-BE02-D94E43425B78}</a:tableStyleId>
              </a:tblPr>
              <a:tblGrid>
                <a:gridCol w="5261741">
                  <a:extLst>
                    <a:ext uri="{9D8B030D-6E8A-4147-A177-3AD203B41FA5}">
                      <a16:colId xmlns:a16="http://schemas.microsoft.com/office/drawing/2014/main" val="1671785606"/>
                    </a:ext>
                  </a:extLst>
                </a:gridCol>
                <a:gridCol w="1517430">
                  <a:extLst>
                    <a:ext uri="{9D8B030D-6E8A-4147-A177-3AD203B41FA5}">
                      <a16:colId xmlns:a16="http://schemas.microsoft.com/office/drawing/2014/main" val="2642143807"/>
                    </a:ext>
                  </a:extLst>
                </a:gridCol>
                <a:gridCol w="2088930">
                  <a:extLst>
                    <a:ext uri="{9D8B030D-6E8A-4147-A177-3AD203B41FA5}">
                      <a16:colId xmlns:a16="http://schemas.microsoft.com/office/drawing/2014/main" val="1620854281"/>
                    </a:ext>
                  </a:extLst>
                </a:gridCol>
                <a:gridCol w="1788413">
                  <a:extLst>
                    <a:ext uri="{9D8B030D-6E8A-4147-A177-3AD203B41FA5}">
                      <a16:colId xmlns:a16="http://schemas.microsoft.com/office/drawing/2014/main" val="155136340"/>
                    </a:ext>
                  </a:extLst>
                </a:gridCol>
              </a:tblGrid>
              <a:tr h="326548">
                <a:tc gridSpan="2">
                  <a:txBody>
                    <a:bodyPr/>
                    <a:lstStyle/>
                    <a:p>
                      <a:pPr algn="ctr"/>
                      <a:endParaRPr lang="en-US"/>
                    </a:p>
                  </a:txBody>
                  <a:tcPr/>
                </a:tc>
                <a:tc hMerge="1">
                  <a:txBody>
                    <a:bodyPr/>
                    <a:lstStyle/>
                    <a:p>
                      <a:pPr algn="ctr"/>
                      <a:endParaRPr lang="en-US"/>
                    </a:p>
                  </a:txBody>
                  <a:tcPr/>
                </a:tc>
                <a:tc>
                  <a:txBody>
                    <a:bodyPr/>
                    <a:lstStyle/>
                    <a:p>
                      <a:pPr algn="ctr"/>
                      <a:r>
                        <a:rPr lang="en-US"/>
                        <a:t>F1-score</a:t>
                      </a:r>
                    </a:p>
                  </a:txBody>
                  <a:tcPr/>
                </a:tc>
                <a:tc>
                  <a:txBody>
                    <a:bodyPr/>
                    <a:lstStyle/>
                    <a:p>
                      <a:pPr lvl="0" algn="ctr">
                        <a:buNone/>
                      </a:pPr>
                      <a:r>
                        <a:rPr lang="en-US"/>
                        <a:t>Accuracy</a:t>
                      </a:r>
                    </a:p>
                  </a:txBody>
                  <a:tcPr/>
                </a:tc>
                <a:extLst>
                  <a:ext uri="{0D108BD9-81ED-4DB2-BD59-A6C34878D82A}">
                    <a16:rowId xmlns:a16="http://schemas.microsoft.com/office/drawing/2014/main" val="3529521652"/>
                  </a:ext>
                </a:extLst>
              </a:tr>
              <a:tr h="325163">
                <a:tc rowSpan="2">
                  <a:txBody>
                    <a:bodyPr/>
                    <a:lstStyle/>
                    <a:p>
                      <a:pPr algn="ctr"/>
                      <a:r>
                        <a:rPr lang="en-US" b="1"/>
                        <a:t>K-Nearest Neighbour</a:t>
                      </a:r>
                    </a:p>
                  </a:txBody>
                  <a:tcPr/>
                </a:tc>
                <a:tc>
                  <a:txBody>
                    <a:bodyPr/>
                    <a:lstStyle/>
                    <a:p>
                      <a:pPr lvl="0" algn="ctr">
                        <a:buNone/>
                      </a:pPr>
                      <a:r>
                        <a:rPr lang="en-US" b="1"/>
                        <a:t>No CHD</a:t>
                      </a:r>
                    </a:p>
                  </a:txBody>
                  <a:tcPr/>
                </a:tc>
                <a:tc>
                  <a:txBody>
                    <a:bodyPr/>
                    <a:lstStyle/>
                    <a:p>
                      <a:pPr algn="ctr"/>
                      <a:r>
                        <a:rPr lang="en-US"/>
                        <a:t>0.70</a:t>
                      </a:r>
                    </a:p>
                  </a:txBody>
                  <a:tcPr/>
                </a:tc>
                <a:tc rowSpan="2">
                  <a:txBody>
                    <a:bodyPr/>
                    <a:lstStyle/>
                    <a:p>
                      <a:pPr lvl="0" algn="ctr">
                        <a:buNone/>
                      </a:pPr>
                      <a:r>
                        <a:rPr lang="en-US"/>
                        <a:t>69%</a:t>
                      </a:r>
                    </a:p>
                  </a:txBody>
                  <a:tcPr anchor="ctr"/>
                </a:tc>
                <a:extLst>
                  <a:ext uri="{0D108BD9-81ED-4DB2-BD59-A6C34878D82A}">
                    <a16:rowId xmlns:a16="http://schemas.microsoft.com/office/drawing/2014/main" val="3564508646"/>
                  </a:ext>
                </a:extLst>
              </a:tr>
              <a:tr h="325163">
                <a:tc vMerge="1">
                  <a:txBody>
                    <a:bodyPr/>
                    <a:lstStyle/>
                    <a:p>
                      <a:endParaRPr lang="en-US"/>
                    </a:p>
                  </a:txBody>
                  <a:tcPr/>
                </a:tc>
                <a:tc>
                  <a:txBody>
                    <a:bodyPr/>
                    <a:lstStyle/>
                    <a:p>
                      <a:pPr lvl="0" algn="ctr">
                        <a:buNone/>
                      </a:pPr>
                      <a:r>
                        <a:rPr lang="en-US" b="1"/>
                        <a:t>CHD</a:t>
                      </a:r>
                    </a:p>
                  </a:txBody>
                  <a:tcPr/>
                </a:tc>
                <a:tc>
                  <a:txBody>
                    <a:bodyPr/>
                    <a:lstStyle/>
                    <a:p>
                      <a:pPr lvl="0" algn="ctr">
                        <a:buNone/>
                      </a:pPr>
                      <a:r>
                        <a:rPr lang="en-US"/>
                        <a:t>0.69</a:t>
                      </a:r>
                    </a:p>
                  </a:txBody>
                  <a:tcPr/>
                </a:tc>
                <a:tc vMerge="1">
                  <a:txBody>
                    <a:bodyPr/>
                    <a:lstStyle/>
                    <a:p>
                      <a:endParaRPr lang="en-US"/>
                    </a:p>
                  </a:txBody>
                  <a:tcPr/>
                </a:tc>
                <a:extLst>
                  <a:ext uri="{0D108BD9-81ED-4DB2-BD59-A6C34878D82A}">
                    <a16:rowId xmlns:a16="http://schemas.microsoft.com/office/drawing/2014/main" val="1431081652"/>
                  </a:ext>
                </a:extLst>
              </a:tr>
              <a:tr h="325163">
                <a:tc rowSpan="2">
                  <a:txBody>
                    <a:bodyPr/>
                    <a:lstStyle/>
                    <a:p>
                      <a:pPr lvl="0" algn="ctr">
                        <a:buNone/>
                      </a:pPr>
                      <a:r>
                        <a:rPr lang="en-US" b="1"/>
                        <a:t>Logistic Regression</a:t>
                      </a:r>
                    </a:p>
                  </a:txBody>
                  <a:tcPr/>
                </a:tc>
                <a:tc>
                  <a:txBody>
                    <a:bodyPr/>
                    <a:lstStyle/>
                    <a:p>
                      <a:pPr lvl="0" algn="ctr">
                        <a:lnSpc>
                          <a:spcPct val="100000"/>
                        </a:lnSpc>
                        <a:spcBef>
                          <a:spcPts val="0"/>
                        </a:spcBef>
                        <a:spcAft>
                          <a:spcPts val="0"/>
                        </a:spcAft>
                        <a:buNone/>
                      </a:pPr>
                      <a:r>
                        <a:rPr lang="en-US" sz="1800" b="1" i="0" u="none" strike="noStrike" noProof="0">
                          <a:latin typeface="Arial"/>
                        </a:rPr>
                        <a:t>No CHD</a:t>
                      </a:r>
                      <a:endParaRPr lang="en-US" sz="1800" b="0" i="0" u="none" strike="noStrike" noProof="0">
                        <a:latin typeface="Arial"/>
                      </a:endParaRPr>
                    </a:p>
                  </a:txBody>
                  <a:tcPr/>
                </a:tc>
                <a:tc>
                  <a:txBody>
                    <a:bodyPr/>
                    <a:lstStyle/>
                    <a:p>
                      <a:pPr lvl="0" algn="ctr">
                        <a:buNone/>
                      </a:pPr>
                      <a:r>
                        <a:rPr lang="en-US"/>
                        <a:t>0.68</a:t>
                      </a:r>
                    </a:p>
                  </a:txBody>
                  <a:tcPr/>
                </a:tc>
                <a:tc rowSpan="2">
                  <a:txBody>
                    <a:bodyPr/>
                    <a:lstStyle/>
                    <a:p>
                      <a:pPr lvl="0" algn="ctr">
                        <a:buNone/>
                      </a:pPr>
                      <a:r>
                        <a:rPr lang="en-US"/>
                        <a:t>67%</a:t>
                      </a:r>
                    </a:p>
                  </a:txBody>
                  <a:tcPr anchor="ctr"/>
                </a:tc>
                <a:extLst>
                  <a:ext uri="{0D108BD9-81ED-4DB2-BD59-A6C34878D82A}">
                    <a16:rowId xmlns:a16="http://schemas.microsoft.com/office/drawing/2014/main" val="2072486853"/>
                  </a:ext>
                </a:extLst>
              </a:tr>
              <a:tr h="325163">
                <a:tc vMerge="1">
                  <a:txBody>
                    <a:bodyPr/>
                    <a:lstStyle/>
                    <a:p>
                      <a:pPr lvl="0" algn="ctr">
                        <a:buNone/>
                      </a:pPr>
                      <a:endParaRPr lang="en-US" b="1"/>
                    </a:p>
                  </a:txBody>
                  <a:tcPr/>
                </a:tc>
                <a:tc>
                  <a:txBody>
                    <a:bodyPr/>
                    <a:lstStyle/>
                    <a:p>
                      <a:pPr lvl="0" algn="ctr">
                        <a:buNone/>
                      </a:pPr>
                      <a:r>
                        <a:rPr lang="en-US" sz="1800" b="1" i="0" u="none" strike="noStrike" noProof="0">
                          <a:latin typeface="Arial"/>
                        </a:rPr>
                        <a:t>CHD</a:t>
                      </a:r>
                      <a:endParaRPr lang="en-US"/>
                    </a:p>
                  </a:txBody>
                  <a:tcPr/>
                </a:tc>
                <a:tc>
                  <a:txBody>
                    <a:bodyPr/>
                    <a:lstStyle/>
                    <a:p>
                      <a:pPr lvl="0" algn="ctr">
                        <a:buNone/>
                      </a:pPr>
                      <a:r>
                        <a:rPr lang="en-US"/>
                        <a:t>0.66</a:t>
                      </a:r>
                    </a:p>
                  </a:txBody>
                  <a:tcPr/>
                </a:tc>
                <a:tc vMerge="1">
                  <a:txBody>
                    <a:bodyPr/>
                    <a:lstStyle/>
                    <a:p>
                      <a:endParaRPr lang="en-US"/>
                    </a:p>
                  </a:txBody>
                  <a:tcPr/>
                </a:tc>
                <a:extLst>
                  <a:ext uri="{0D108BD9-81ED-4DB2-BD59-A6C34878D82A}">
                    <a16:rowId xmlns:a16="http://schemas.microsoft.com/office/drawing/2014/main" val="2687737587"/>
                  </a:ext>
                </a:extLst>
              </a:tr>
              <a:tr h="413844">
                <a:tc rowSpan="2">
                  <a:txBody>
                    <a:bodyPr/>
                    <a:lstStyle/>
                    <a:p>
                      <a:pPr lvl="0" algn="ctr">
                        <a:buNone/>
                      </a:pPr>
                      <a:r>
                        <a:rPr lang="en-US" b="1"/>
                        <a:t>Decision Tree Classification using AdaBoost</a:t>
                      </a:r>
                    </a:p>
                  </a:txBody>
                  <a:tcPr/>
                </a:tc>
                <a:tc>
                  <a:txBody>
                    <a:bodyPr/>
                    <a:lstStyle/>
                    <a:p>
                      <a:pPr lvl="0" algn="ctr">
                        <a:lnSpc>
                          <a:spcPct val="100000"/>
                        </a:lnSpc>
                        <a:spcBef>
                          <a:spcPts val="0"/>
                        </a:spcBef>
                        <a:spcAft>
                          <a:spcPts val="0"/>
                        </a:spcAft>
                        <a:buNone/>
                      </a:pPr>
                      <a:r>
                        <a:rPr lang="en-US" sz="1800" b="1" i="0" u="none" strike="noStrike" noProof="0">
                          <a:latin typeface="Arial"/>
                        </a:rPr>
                        <a:t>No CHD</a:t>
                      </a:r>
                      <a:endParaRPr lang="en-US" sz="1800" b="0" i="0" u="none" strike="noStrike" noProof="0">
                        <a:latin typeface="Arial"/>
                      </a:endParaRPr>
                    </a:p>
                  </a:txBody>
                  <a:tcPr/>
                </a:tc>
                <a:tc>
                  <a:txBody>
                    <a:bodyPr/>
                    <a:lstStyle/>
                    <a:p>
                      <a:pPr lvl="0" algn="ctr">
                        <a:buNone/>
                      </a:pPr>
                      <a:r>
                        <a:rPr lang="en-US" b="1">
                          <a:solidFill>
                            <a:srgbClr val="7D0B0B"/>
                          </a:solidFill>
                        </a:rPr>
                        <a:t>0.93</a:t>
                      </a:r>
                    </a:p>
                  </a:txBody>
                  <a:tcPr/>
                </a:tc>
                <a:tc rowSpan="2">
                  <a:txBody>
                    <a:bodyPr/>
                    <a:lstStyle/>
                    <a:p>
                      <a:pPr lvl="0" algn="ctr">
                        <a:buNone/>
                      </a:pPr>
                      <a:r>
                        <a:rPr lang="en-US" b="1">
                          <a:solidFill>
                            <a:srgbClr val="7D0B0B"/>
                          </a:solidFill>
                        </a:rPr>
                        <a:t>93%</a:t>
                      </a:r>
                    </a:p>
                  </a:txBody>
                  <a:tcPr anchor="ctr"/>
                </a:tc>
                <a:extLst>
                  <a:ext uri="{0D108BD9-81ED-4DB2-BD59-A6C34878D82A}">
                    <a16:rowId xmlns:a16="http://schemas.microsoft.com/office/drawing/2014/main" val="3152068795"/>
                  </a:ext>
                </a:extLst>
              </a:tr>
              <a:tr h="374431">
                <a:tc vMerge="1">
                  <a:txBody>
                    <a:bodyPr/>
                    <a:lstStyle/>
                    <a:p>
                      <a:pPr lvl="0" algn="ctr">
                        <a:buNone/>
                      </a:pPr>
                      <a:endParaRPr lang="en-US" b="1"/>
                    </a:p>
                  </a:txBody>
                  <a:tcPr/>
                </a:tc>
                <a:tc>
                  <a:txBody>
                    <a:bodyPr/>
                    <a:lstStyle/>
                    <a:p>
                      <a:pPr lvl="0" algn="ctr">
                        <a:buNone/>
                      </a:pPr>
                      <a:r>
                        <a:rPr lang="en-US" sz="1800" b="1" i="0" u="none" strike="noStrike" noProof="0">
                          <a:latin typeface="Arial"/>
                        </a:rPr>
                        <a:t>CHD</a:t>
                      </a:r>
                      <a:endParaRPr lang="en-US"/>
                    </a:p>
                  </a:txBody>
                  <a:tcPr/>
                </a:tc>
                <a:tc>
                  <a:txBody>
                    <a:bodyPr/>
                    <a:lstStyle/>
                    <a:p>
                      <a:pPr lvl="0" algn="ctr">
                        <a:buNone/>
                      </a:pPr>
                      <a:r>
                        <a:rPr lang="en-US" b="1">
                          <a:solidFill>
                            <a:srgbClr val="7D0B0B"/>
                          </a:solidFill>
                        </a:rPr>
                        <a:t>0.93</a:t>
                      </a:r>
                    </a:p>
                  </a:txBody>
                  <a:tcPr/>
                </a:tc>
                <a:tc vMerge="1">
                  <a:txBody>
                    <a:bodyPr/>
                    <a:lstStyle/>
                    <a:p>
                      <a:endParaRPr lang="en-US"/>
                    </a:p>
                  </a:txBody>
                  <a:tcPr/>
                </a:tc>
                <a:extLst>
                  <a:ext uri="{0D108BD9-81ED-4DB2-BD59-A6C34878D82A}">
                    <a16:rowId xmlns:a16="http://schemas.microsoft.com/office/drawing/2014/main" val="1297739045"/>
                  </a:ext>
                </a:extLst>
              </a:tr>
              <a:tr h="374431">
                <a:tc rowSpan="2">
                  <a:txBody>
                    <a:bodyPr/>
                    <a:lstStyle/>
                    <a:p>
                      <a:pPr lvl="0" algn="ctr">
                        <a:buNone/>
                      </a:pPr>
                      <a:r>
                        <a:rPr lang="en-US" b="1"/>
                        <a:t>Random Forest</a:t>
                      </a:r>
                    </a:p>
                  </a:txBody>
                  <a:tcPr/>
                </a:tc>
                <a:tc>
                  <a:txBody>
                    <a:bodyPr/>
                    <a:lstStyle/>
                    <a:p>
                      <a:pPr lvl="0" algn="ctr">
                        <a:lnSpc>
                          <a:spcPct val="100000"/>
                        </a:lnSpc>
                        <a:spcBef>
                          <a:spcPts val="0"/>
                        </a:spcBef>
                        <a:spcAft>
                          <a:spcPts val="0"/>
                        </a:spcAft>
                        <a:buNone/>
                      </a:pPr>
                      <a:r>
                        <a:rPr lang="en-US" sz="1800" b="1" i="0" u="none" strike="noStrike" noProof="0">
                          <a:latin typeface="Arial"/>
                        </a:rPr>
                        <a:t>No CHD</a:t>
                      </a:r>
                      <a:endParaRPr lang="en-US" sz="1800" b="0" i="0" u="none" strike="noStrike" noProof="0">
                        <a:latin typeface="Arial"/>
                      </a:endParaRPr>
                    </a:p>
                  </a:txBody>
                  <a:tcPr/>
                </a:tc>
                <a:tc>
                  <a:txBody>
                    <a:bodyPr/>
                    <a:lstStyle/>
                    <a:p>
                      <a:pPr lvl="0" algn="ctr">
                        <a:buNone/>
                      </a:pPr>
                      <a:r>
                        <a:rPr lang="en-US" b="1">
                          <a:solidFill>
                            <a:srgbClr val="7D0B0B"/>
                          </a:solidFill>
                        </a:rPr>
                        <a:t>0.93</a:t>
                      </a:r>
                    </a:p>
                  </a:txBody>
                  <a:tcPr/>
                </a:tc>
                <a:tc rowSpan="2">
                  <a:txBody>
                    <a:bodyPr/>
                    <a:lstStyle/>
                    <a:p>
                      <a:pPr lvl="0" algn="ctr">
                        <a:buNone/>
                      </a:pPr>
                      <a:r>
                        <a:rPr lang="en-US" b="1">
                          <a:solidFill>
                            <a:srgbClr val="7D0B0B"/>
                          </a:solidFill>
                        </a:rPr>
                        <a:t>93%</a:t>
                      </a:r>
                    </a:p>
                  </a:txBody>
                  <a:tcPr anchor="ctr"/>
                </a:tc>
                <a:extLst>
                  <a:ext uri="{0D108BD9-81ED-4DB2-BD59-A6C34878D82A}">
                    <a16:rowId xmlns:a16="http://schemas.microsoft.com/office/drawing/2014/main" val="1160209231"/>
                  </a:ext>
                </a:extLst>
              </a:tr>
              <a:tr h="374430">
                <a:tc vMerge="1">
                  <a:txBody>
                    <a:bodyPr/>
                    <a:lstStyle/>
                    <a:p>
                      <a:pPr lvl="0" algn="ctr">
                        <a:buNone/>
                      </a:pPr>
                      <a:endParaRPr lang="en-US" b="1"/>
                    </a:p>
                  </a:txBody>
                  <a:tcPr/>
                </a:tc>
                <a:tc>
                  <a:txBody>
                    <a:bodyPr/>
                    <a:lstStyle/>
                    <a:p>
                      <a:pPr lvl="0" algn="ctr">
                        <a:buNone/>
                      </a:pPr>
                      <a:r>
                        <a:rPr lang="en-US" sz="1800" b="1" i="0" u="none" strike="noStrike" noProof="0">
                          <a:latin typeface="Arial"/>
                        </a:rPr>
                        <a:t>CHD</a:t>
                      </a:r>
                      <a:endParaRPr lang="en-US"/>
                    </a:p>
                  </a:txBody>
                  <a:tcPr/>
                </a:tc>
                <a:tc>
                  <a:txBody>
                    <a:bodyPr/>
                    <a:lstStyle/>
                    <a:p>
                      <a:pPr lvl="0" algn="ctr">
                        <a:buNone/>
                      </a:pPr>
                      <a:r>
                        <a:rPr lang="en-US" b="1">
                          <a:solidFill>
                            <a:srgbClr val="7D0B0B"/>
                          </a:solidFill>
                        </a:rPr>
                        <a:t>0.93</a:t>
                      </a:r>
                    </a:p>
                  </a:txBody>
                  <a:tcPr/>
                </a:tc>
                <a:tc vMerge="1">
                  <a:txBody>
                    <a:bodyPr/>
                    <a:lstStyle/>
                    <a:p>
                      <a:endParaRPr lang="en-US"/>
                    </a:p>
                  </a:txBody>
                  <a:tcPr/>
                </a:tc>
                <a:extLst>
                  <a:ext uri="{0D108BD9-81ED-4DB2-BD59-A6C34878D82A}">
                    <a16:rowId xmlns:a16="http://schemas.microsoft.com/office/drawing/2014/main" val="1682819929"/>
                  </a:ext>
                </a:extLst>
              </a:tr>
              <a:tr h="325163">
                <a:tc rowSpan="2">
                  <a:txBody>
                    <a:bodyPr/>
                    <a:lstStyle/>
                    <a:p>
                      <a:pPr lvl="0" algn="ctr">
                        <a:buNone/>
                      </a:pPr>
                      <a:r>
                        <a:rPr lang="en-US" b="1"/>
                        <a:t>Stacking</a:t>
                      </a:r>
                    </a:p>
                  </a:txBody>
                  <a:tcPr/>
                </a:tc>
                <a:tc>
                  <a:txBody>
                    <a:bodyPr/>
                    <a:lstStyle/>
                    <a:p>
                      <a:pPr lvl="0" algn="ctr">
                        <a:buNone/>
                      </a:pPr>
                      <a:r>
                        <a:rPr lang="en-US" sz="1800" b="1" i="0" u="none" strike="noStrike" noProof="0">
                          <a:latin typeface="Arial"/>
                        </a:rPr>
                        <a:t>No CHD</a:t>
                      </a:r>
                      <a:endParaRPr lang="en-US"/>
                    </a:p>
                  </a:txBody>
                  <a:tcPr/>
                </a:tc>
                <a:tc>
                  <a:txBody>
                    <a:bodyPr/>
                    <a:lstStyle/>
                    <a:p>
                      <a:pPr lvl="0" algn="ctr">
                        <a:buNone/>
                      </a:pPr>
                      <a:r>
                        <a:rPr lang="en-US" b="1">
                          <a:solidFill>
                            <a:srgbClr val="7D0B0B"/>
                          </a:solidFill>
                        </a:rPr>
                        <a:t>0.97</a:t>
                      </a:r>
                    </a:p>
                  </a:txBody>
                  <a:tcPr/>
                </a:tc>
                <a:tc rowSpan="2">
                  <a:txBody>
                    <a:bodyPr/>
                    <a:lstStyle/>
                    <a:p>
                      <a:pPr lvl="0" algn="ctr">
                        <a:buNone/>
                      </a:pPr>
                      <a:r>
                        <a:rPr lang="en-US" b="1">
                          <a:solidFill>
                            <a:srgbClr val="7D0B0B"/>
                          </a:solidFill>
                        </a:rPr>
                        <a:t>97%</a:t>
                      </a:r>
                    </a:p>
                  </a:txBody>
                  <a:tcPr anchor="ctr"/>
                </a:tc>
                <a:extLst>
                  <a:ext uri="{0D108BD9-81ED-4DB2-BD59-A6C34878D82A}">
                    <a16:rowId xmlns:a16="http://schemas.microsoft.com/office/drawing/2014/main" val="4263598923"/>
                  </a:ext>
                </a:extLst>
              </a:tr>
              <a:tr h="325163">
                <a:tc vMerge="1">
                  <a:txBody>
                    <a:bodyPr/>
                    <a:lstStyle/>
                    <a:p>
                      <a:pPr lvl="0" algn="ctr">
                        <a:buNone/>
                      </a:pPr>
                      <a:endParaRPr lang="en-US" b="1"/>
                    </a:p>
                  </a:txBody>
                  <a:tcPr/>
                </a:tc>
                <a:tc>
                  <a:txBody>
                    <a:bodyPr/>
                    <a:lstStyle/>
                    <a:p>
                      <a:pPr lvl="0" algn="ctr">
                        <a:buNone/>
                      </a:pPr>
                      <a:r>
                        <a:rPr lang="en-US" sz="1800" b="1" i="0" u="none" strike="noStrike" noProof="0">
                          <a:latin typeface="Arial"/>
                        </a:rPr>
                        <a:t>CHD</a:t>
                      </a:r>
                      <a:endParaRPr lang="en-US"/>
                    </a:p>
                  </a:txBody>
                  <a:tcPr/>
                </a:tc>
                <a:tc>
                  <a:txBody>
                    <a:bodyPr/>
                    <a:lstStyle/>
                    <a:p>
                      <a:pPr lvl="0" algn="ctr">
                        <a:buNone/>
                      </a:pPr>
                      <a:r>
                        <a:rPr lang="en-US" b="1">
                          <a:solidFill>
                            <a:srgbClr val="7D0B0B"/>
                          </a:solidFill>
                        </a:rPr>
                        <a:t>0.96</a:t>
                      </a:r>
                    </a:p>
                  </a:txBody>
                  <a:tcPr/>
                </a:tc>
                <a:tc vMerge="1">
                  <a:txBody>
                    <a:bodyPr/>
                    <a:lstStyle/>
                    <a:p>
                      <a:endParaRPr lang="en-US"/>
                    </a:p>
                  </a:txBody>
                  <a:tcPr/>
                </a:tc>
                <a:extLst>
                  <a:ext uri="{0D108BD9-81ED-4DB2-BD59-A6C34878D82A}">
                    <a16:rowId xmlns:a16="http://schemas.microsoft.com/office/drawing/2014/main" val="3769057352"/>
                  </a:ext>
                </a:extLst>
              </a:tr>
            </a:tbl>
          </a:graphicData>
        </a:graphic>
      </p:graphicFrame>
    </p:spTree>
    <p:extLst>
      <p:ext uri="{BB962C8B-B14F-4D97-AF65-F5344CB8AC3E}">
        <p14:creationId xmlns:p14="http://schemas.microsoft.com/office/powerpoint/2010/main" val="1947196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5466" y="2137833"/>
            <a:ext cx="10058400" cy="4457700"/>
          </a:xfrm>
        </p:spPr>
        <p:txBody>
          <a:bodyPr vert="horz" lIns="91440" tIns="45720" rIns="91440" bIns="45720" rtlCol="0" anchor="t">
            <a:normAutofit/>
          </a:bodyPr>
          <a:lstStyle/>
          <a:p>
            <a:r>
              <a:rPr lang="en-US"/>
              <a:t>The following models produced the most accurate results:</a:t>
            </a:r>
          </a:p>
          <a:p>
            <a:pPr lvl="1"/>
            <a:r>
              <a:rPr lang="en-US">
                <a:ea typeface="+mn-lt"/>
                <a:cs typeface="+mn-lt"/>
              </a:rPr>
              <a:t>AdaBoosted Decision Tree Classification with</a:t>
            </a:r>
            <a:r>
              <a:rPr lang="en-US" dirty="0">
                <a:solidFill>
                  <a:srgbClr val="C00000"/>
                </a:solidFill>
                <a:ea typeface="+mn-lt"/>
                <a:cs typeface="+mn-lt"/>
              </a:rPr>
              <a:t> </a:t>
            </a:r>
            <a:r>
              <a:rPr lang="en-US" b="1">
                <a:solidFill>
                  <a:srgbClr val="C00000"/>
                </a:solidFill>
                <a:ea typeface="+mn-lt"/>
                <a:cs typeface="+mn-lt"/>
              </a:rPr>
              <a:t>93%</a:t>
            </a:r>
            <a:r>
              <a:rPr lang="en-US">
                <a:ea typeface="+mn-lt"/>
                <a:cs typeface="+mn-lt"/>
              </a:rPr>
              <a:t> accuracy and </a:t>
            </a:r>
            <a:r>
              <a:rPr lang="en-US" b="1">
                <a:solidFill>
                  <a:srgbClr val="C00000"/>
                </a:solidFill>
                <a:ea typeface="+mn-lt"/>
                <a:cs typeface="+mn-lt"/>
              </a:rPr>
              <a:t>0.93</a:t>
            </a:r>
            <a:r>
              <a:rPr lang="en-US" dirty="0">
                <a:solidFill>
                  <a:srgbClr val="C00000"/>
                </a:solidFill>
                <a:ea typeface="+mn-lt"/>
                <a:cs typeface="+mn-lt"/>
              </a:rPr>
              <a:t> </a:t>
            </a:r>
            <a:r>
              <a:rPr lang="en-US">
                <a:ea typeface="+mn-lt"/>
                <a:cs typeface="+mn-lt"/>
              </a:rPr>
              <a:t>f1 score</a:t>
            </a:r>
            <a:endParaRPr lang="en-US">
              <a:cs typeface="Arial"/>
            </a:endParaRPr>
          </a:p>
          <a:p>
            <a:pPr lvl="1"/>
            <a:r>
              <a:rPr lang="en-US">
                <a:cs typeface="Arial"/>
              </a:rPr>
              <a:t>Random Forest with </a:t>
            </a:r>
            <a:r>
              <a:rPr lang="en-US" b="1">
                <a:solidFill>
                  <a:srgbClr val="C00000"/>
                </a:solidFill>
                <a:cs typeface="Arial"/>
              </a:rPr>
              <a:t>93%</a:t>
            </a:r>
            <a:r>
              <a:rPr lang="en-US">
                <a:cs typeface="Arial"/>
              </a:rPr>
              <a:t> accuracy and </a:t>
            </a:r>
            <a:r>
              <a:rPr lang="en-US" b="1">
                <a:solidFill>
                  <a:srgbClr val="C00000"/>
                </a:solidFill>
                <a:cs typeface="Arial"/>
              </a:rPr>
              <a:t>0.93 </a:t>
            </a:r>
            <a:r>
              <a:rPr lang="en-US">
                <a:cs typeface="Arial"/>
              </a:rPr>
              <a:t>f1 score</a:t>
            </a:r>
            <a:endParaRPr lang="en-US"/>
          </a:p>
          <a:p>
            <a:pPr lvl="1"/>
            <a:r>
              <a:rPr lang="en-US">
                <a:cs typeface="Arial"/>
              </a:rPr>
              <a:t>Stacking with</a:t>
            </a:r>
            <a:r>
              <a:rPr lang="en-US" b="1">
                <a:solidFill>
                  <a:srgbClr val="C00000"/>
                </a:solidFill>
                <a:cs typeface="Arial"/>
              </a:rPr>
              <a:t> 97%</a:t>
            </a:r>
            <a:r>
              <a:rPr lang="en-US">
                <a:cs typeface="Arial"/>
              </a:rPr>
              <a:t> accuracy and </a:t>
            </a:r>
            <a:r>
              <a:rPr lang="en-US" b="1">
                <a:solidFill>
                  <a:srgbClr val="C00000"/>
                </a:solidFill>
                <a:cs typeface="Arial"/>
              </a:rPr>
              <a:t>0.96</a:t>
            </a:r>
            <a:r>
              <a:rPr lang="en-US">
                <a:cs typeface="Arial"/>
              </a:rPr>
              <a:t> f1 score</a:t>
            </a:r>
          </a:p>
        </p:txBody>
      </p:sp>
      <p:sp>
        <p:nvSpPr>
          <p:cNvPr id="7" name="Title 1">
            <a:extLst>
              <a:ext uri="{FF2B5EF4-FFF2-40B4-BE49-F238E27FC236}">
                <a16:creationId xmlns:a16="http://schemas.microsoft.com/office/drawing/2014/main" id="{B8D585BB-9E19-4F80-800B-FCCCA2196440}"/>
              </a:ext>
            </a:extLst>
          </p:cNvPr>
          <p:cNvSpPr txBox="1">
            <a:spLocks/>
          </p:cNvSpPr>
          <p:nvPr/>
        </p:nvSpPr>
        <p:spPr bwMode="auto">
          <a:xfrm>
            <a:off x="3530600" y="127000"/>
            <a:ext cx="51181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pPr algn="ctr"/>
            <a:r>
              <a:rPr lang="en-US">
                <a:solidFill>
                  <a:schemeClr val="tx2">
                    <a:lumMod val="90000"/>
                  </a:schemeClr>
                </a:solidFill>
              </a:rPr>
              <a:t>Conclusion</a:t>
            </a:r>
            <a:endParaRPr lang="en-US">
              <a:cs typeface="Arial"/>
            </a:endParaRPr>
          </a:p>
        </p:txBody>
      </p:sp>
      <p:pic>
        <p:nvPicPr>
          <p:cNvPr id="9" name="Picture 8" descr="A picture containing fireworks&#10;&#10;Description generated with very high confidence">
            <a:extLst>
              <a:ext uri="{FF2B5EF4-FFF2-40B4-BE49-F238E27FC236}">
                <a16:creationId xmlns:a16="http://schemas.microsoft.com/office/drawing/2014/main" id="{5A6D71F7-F5A9-44D8-B7A1-ACF83D776066}"/>
              </a:ext>
            </a:extLst>
          </p:cNvPr>
          <p:cNvPicPr>
            <a:picLocks noChangeAspect="1"/>
          </p:cNvPicPr>
          <p:nvPr/>
        </p:nvPicPr>
        <p:blipFill>
          <a:blip r:embed="rId3"/>
          <a:stretch>
            <a:fillRect/>
          </a:stretch>
        </p:blipFill>
        <p:spPr>
          <a:xfrm rot="10800000">
            <a:off x="88899" y="53975"/>
            <a:ext cx="4724400" cy="1225550"/>
          </a:xfrm>
          <a:prstGeom prst="rect">
            <a:avLst/>
          </a:prstGeom>
        </p:spPr>
      </p:pic>
      <p:pic>
        <p:nvPicPr>
          <p:cNvPr id="11" name="Picture 4" descr="A picture containing fireworks&#10;&#10;Description generated with very high confidence">
            <a:extLst>
              <a:ext uri="{FF2B5EF4-FFF2-40B4-BE49-F238E27FC236}">
                <a16:creationId xmlns:a16="http://schemas.microsoft.com/office/drawing/2014/main" id="{C64559FE-69B3-44F5-97D8-C81F871794B0}"/>
              </a:ext>
            </a:extLst>
          </p:cNvPr>
          <p:cNvPicPr>
            <a:picLocks noChangeAspect="1"/>
          </p:cNvPicPr>
          <p:nvPr/>
        </p:nvPicPr>
        <p:blipFill>
          <a:blip r:embed="rId3"/>
          <a:stretch>
            <a:fillRect/>
          </a:stretch>
        </p:blipFill>
        <p:spPr>
          <a:xfrm>
            <a:off x="7366000" y="53975"/>
            <a:ext cx="4483100" cy="1225550"/>
          </a:xfrm>
          <a:prstGeom prst="rect">
            <a:avLst/>
          </a:prstGeom>
        </p:spPr>
      </p:pic>
      <p:pic>
        <p:nvPicPr>
          <p:cNvPr id="2" name="Picture 13" descr="A picture containing sitting, dark, table, black&#10;&#10;Description generated with very high confidence">
            <a:extLst>
              <a:ext uri="{FF2B5EF4-FFF2-40B4-BE49-F238E27FC236}">
                <a16:creationId xmlns:a16="http://schemas.microsoft.com/office/drawing/2014/main" id="{4523E37D-1272-4AE8-B0B1-866A214A55DB}"/>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pic>
        <p:nvPicPr>
          <p:cNvPr id="4" name="Picture 4" descr="A picture containing drawing&#10;&#10;Description generated with very high confidence">
            <a:extLst>
              <a:ext uri="{FF2B5EF4-FFF2-40B4-BE49-F238E27FC236}">
                <a16:creationId xmlns:a16="http://schemas.microsoft.com/office/drawing/2014/main" id="{02668F56-93B9-47CC-B998-C9B396D0E3E2}"/>
              </a:ext>
            </a:extLst>
          </p:cNvPr>
          <p:cNvPicPr>
            <a:picLocks noChangeAspect="1"/>
          </p:cNvPicPr>
          <p:nvPr/>
        </p:nvPicPr>
        <p:blipFill rotWithShape="1">
          <a:blip r:embed="rId5"/>
          <a:srcRect l="6672" t="8000" r="4923" b="12000"/>
          <a:stretch/>
        </p:blipFill>
        <p:spPr>
          <a:xfrm>
            <a:off x="4811281" y="4791076"/>
            <a:ext cx="2575305" cy="1695672"/>
          </a:xfrm>
          <a:prstGeom prst="rect">
            <a:avLst/>
          </a:prstGeom>
          <a:ln>
            <a:noFill/>
          </a:ln>
          <a:effectLst>
            <a:softEdge rad="112500"/>
          </a:effectLst>
        </p:spPr>
      </p:pic>
    </p:spTree>
    <p:extLst>
      <p:ext uri="{BB962C8B-B14F-4D97-AF65-F5344CB8AC3E}">
        <p14:creationId xmlns:p14="http://schemas.microsoft.com/office/powerpoint/2010/main" val="2396544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picture containing nature, dark, laptop, sitting&#10;&#10;Description generated with very high confidence">
            <a:extLst>
              <a:ext uri="{FF2B5EF4-FFF2-40B4-BE49-F238E27FC236}">
                <a16:creationId xmlns:a16="http://schemas.microsoft.com/office/drawing/2014/main" id="{1C4F5287-D3D4-4955-AD3D-BBA8FDBFE4CD}"/>
              </a:ext>
            </a:extLst>
          </p:cNvPr>
          <p:cNvPicPr>
            <a:picLocks noChangeAspect="1"/>
          </p:cNvPicPr>
          <p:nvPr/>
        </p:nvPicPr>
        <p:blipFill>
          <a:blip r:embed="rId3"/>
          <a:stretch>
            <a:fillRect/>
          </a:stretch>
        </p:blipFill>
        <p:spPr>
          <a:xfrm>
            <a:off x="0" y="1968"/>
            <a:ext cx="12192000" cy="5711065"/>
          </a:xfrm>
          <a:prstGeom prst="rect">
            <a:avLst/>
          </a:prstGeom>
        </p:spPr>
      </p:pic>
      <p:sp>
        <p:nvSpPr>
          <p:cNvPr id="2" name="Title 1"/>
          <p:cNvSpPr>
            <a:spLocks noGrp="1"/>
          </p:cNvSpPr>
          <p:nvPr>
            <p:ph type="title"/>
          </p:nvPr>
        </p:nvSpPr>
        <p:spPr>
          <a:xfrm>
            <a:off x="723900" y="1209995"/>
            <a:ext cx="10972800" cy="2286000"/>
          </a:xfrm>
        </p:spPr>
        <p:txBody>
          <a:bodyPr>
            <a:normAutofit fontScale="90000"/>
          </a:bodyPr>
          <a:lstStyle/>
          <a:p>
            <a:pPr algn="ctr"/>
            <a:r>
              <a:rPr lang="en-US" b="1">
                <a:solidFill>
                  <a:schemeClr val="tx2">
                    <a:lumMod val="90000"/>
                  </a:schemeClr>
                </a:solidFill>
                <a:latin typeface="Arial"/>
                <a:cs typeface="Aharoni"/>
              </a:rPr>
              <a:t>Predicting a Ten-Year Risk of Developing Coronary Heart Disease:</a:t>
            </a:r>
          </a:p>
        </p:txBody>
      </p:sp>
      <p:sp>
        <p:nvSpPr>
          <p:cNvPr id="3" name="Text Placeholder 2"/>
          <p:cNvSpPr>
            <a:spLocks noGrp="1"/>
          </p:cNvSpPr>
          <p:nvPr>
            <p:ph type="body" idx="1"/>
          </p:nvPr>
        </p:nvSpPr>
        <p:spPr>
          <a:xfrm>
            <a:off x="69850" y="5864054"/>
            <a:ext cx="12039600" cy="831042"/>
          </a:xfrm>
        </p:spPr>
        <p:txBody>
          <a:bodyPr>
            <a:normAutofit fontScale="92500"/>
          </a:bodyPr>
          <a:lstStyle/>
          <a:p>
            <a:r>
              <a:rPr lang="en-US" b="1">
                <a:solidFill>
                  <a:schemeClr val="tx1">
                    <a:lumMod val="95000"/>
                  </a:schemeClr>
                </a:solidFill>
              </a:rPr>
              <a:t>Problem:</a:t>
            </a:r>
            <a:r>
              <a:rPr lang="en-US" b="1">
                <a:solidFill>
                  <a:schemeClr val="tx2">
                    <a:lumMod val="90000"/>
                  </a:schemeClr>
                </a:solidFill>
              </a:rPr>
              <a:t> What risks and causes contribute to developing coronary heart disease, and are they good  </a:t>
            </a:r>
            <a:endParaRPr lang="en-US" b="1">
              <a:solidFill>
                <a:schemeClr val="tx2">
                  <a:lumMod val="90000"/>
                </a:schemeClr>
              </a:solidFill>
              <a:cs typeface="Arial"/>
            </a:endParaRPr>
          </a:p>
          <a:p>
            <a:r>
              <a:rPr lang="en-US" b="1">
                <a:solidFill>
                  <a:schemeClr val="tx2">
                    <a:lumMod val="90000"/>
                  </a:schemeClr>
                </a:solidFill>
              </a:rPr>
              <a:t>                 predictors in determining whether someone will develop this health condition?</a:t>
            </a:r>
            <a:endParaRPr lang="en-US" b="1">
              <a:solidFill>
                <a:schemeClr val="tx2">
                  <a:lumMod val="90000"/>
                </a:schemeClr>
              </a:solidFill>
              <a:cs typeface="Arial"/>
            </a:endParaRPr>
          </a:p>
        </p:txBody>
      </p:sp>
      <p:pic>
        <p:nvPicPr>
          <p:cNvPr id="13" name="Picture 13" descr="A picture containing sitting, dark, table, black&#10;&#10;Description generated with very high confidence">
            <a:extLst>
              <a:ext uri="{FF2B5EF4-FFF2-40B4-BE49-F238E27FC236}">
                <a16:creationId xmlns:a16="http://schemas.microsoft.com/office/drawing/2014/main" id="{4696FF00-02ED-47F3-9E90-15814A039F70}"/>
              </a:ext>
            </a:extLst>
          </p:cNvPr>
          <p:cNvPicPr>
            <a:picLocks noChangeAspect="1"/>
          </p:cNvPicPr>
          <p:nvPr/>
        </p:nvPicPr>
        <p:blipFill rotWithShape="1">
          <a:blip r:embed="rId4"/>
          <a:srcRect r="52529" b="-641"/>
          <a:stretch/>
        </p:blipFill>
        <p:spPr>
          <a:xfrm>
            <a:off x="152400" y="3087028"/>
            <a:ext cx="1841503" cy="2373115"/>
          </a:xfrm>
          <a:prstGeom prst="rect">
            <a:avLst/>
          </a:prstGeom>
        </p:spPr>
      </p:pic>
    </p:spTree>
    <p:extLst>
      <p:ext uri="{BB962C8B-B14F-4D97-AF65-F5344CB8AC3E}">
        <p14:creationId xmlns:p14="http://schemas.microsoft.com/office/powerpoint/2010/main" val="2301054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 picture containing fireworks&#10;&#10;Description generated with very high confidence">
            <a:extLst>
              <a:ext uri="{FF2B5EF4-FFF2-40B4-BE49-F238E27FC236}">
                <a16:creationId xmlns:a16="http://schemas.microsoft.com/office/drawing/2014/main" id="{2D167208-363C-4B48-AB06-2D34A8D2DC8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4" name="Picture 4" descr="A picture containing fireworks&#10;&#10;Description generated with very high confidence">
            <a:extLst>
              <a:ext uri="{FF2B5EF4-FFF2-40B4-BE49-F238E27FC236}">
                <a16:creationId xmlns:a16="http://schemas.microsoft.com/office/drawing/2014/main" id="{4D2696F4-E349-4792-A792-347AB8B41635}"/>
              </a:ext>
            </a:extLst>
          </p:cNvPr>
          <p:cNvPicPr>
            <a:picLocks noChangeAspect="1"/>
          </p:cNvPicPr>
          <p:nvPr/>
        </p:nvPicPr>
        <p:blipFill>
          <a:blip r:embed="rId3"/>
          <a:stretch>
            <a:fillRect/>
          </a:stretch>
        </p:blipFill>
        <p:spPr>
          <a:xfrm>
            <a:off x="7747000" y="53975"/>
            <a:ext cx="4102100" cy="1225550"/>
          </a:xfrm>
          <a:prstGeom prst="rect">
            <a:avLst/>
          </a:prstGeom>
        </p:spPr>
      </p:pic>
      <p:sp>
        <p:nvSpPr>
          <p:cNvPr id="2" name="Title 1"/>
          <p:cNvSpPr>
            <a:spLocks noGrp="1"/>
          </p:cNvSpPr>
          <p:nvPr>
            <p:ph type="title"/>
          </p:nvPr>
        </p:nvSpPr>
        <p:spPr>
          <a:xfrm>
            <a:off x="4102100" y="127000"/>
            <a:ext cx="10058400" cy="1097280"/>
          </a:xfrm>
        </p:spPr>
        <p:txBody>
          <a:bodyPr/>
          <a:lstStyle/>
          <a:p>
            <a:r>
              <a:rPr lang="en-US">
                <a:solidFill>
                  <a:schemeClr val="tx2">
                    <a:lumMod val="90000"/>
                  </a:schemeClr>
                </a:solidFill>
              </a:rPr>
              <a:t>Project Overview</a:t>
            </a:r>
            <a:endParaRPr lang="en-US">
              <a:solidFill>
                <a:schemeClr val="tx2">
                  <a:lumMod val="90000"/>
                </a:schemeClr>
              </a:solidFill>
              <a:cs typeface="Arial"/>
            </a:endParaRPr>
          </a:p>
        </p:txBody>
      </p:sp>
      <p:sp>
        <p:nvSpPr>
          <p:cNvPr id="3" name="Content Placeholder 2"/>
          <p:cNvSpPr>
            <a:spLocks noGrp="1"/>
          </p:cNvSpPr>
          <p:nvPr>
            <p:ph idx="1"/>
          </p:nvPr>
        </p:nvSpPr>
        <p:spPr>
          <a:xfrm>
            <a:off x="444500" y="1714500"/>
            <a:ext cx="10680700" cy="4457700"/>
          </a:xfrm>
        </p:spPr>
        <p:txBody>
          <a:bodyPr vert="horz" lIns="91440" tIns="45720" rIns="91440" bIns="45720" rtlCol="0" anchor="t">
            <a:normAutofit/>
          </a:bodyPr>
          <a:lstStyle/>
          <a:p>
            <a:r>
              <a:rPr lang="en-US"/>
              <a:t>The goal of this project is to examine </a:t>
            </a:r>
            <a:r>
              <a:rPr lang="en-US">
                <a:ea typeface="+mn-lt"/>
                <a:cs typeface="+mn-lt"/>
              </a:rPr>
              <a:t>epidemiological data, specifically potential causes and risk factors that contribute to developing coronary heart disease throughout a ten-year span</a:t>
            </a:r>
          </a:p>
          <a:p>
            <a:r>
              <a:rPr lang="en-US">
                <a:cs typeface="Arial"/>
              </a:rPr>
              <a:t>Within this project, the following factors are examined:</a:t>
            </a:r>
          </a:p>
          <a:p>
            <a:pPr lvl="1">
              <a:spcBef>
                <a:spcPts val="900"/>
              </a:spcBef>
            </a:pPr>
            <a:endParaRPr lang="en-US">
              <a:cs typeface="Arial"/>
            </a:endParaRPr>
          </a:p>
        </p:txBody>
      </p:sp>
      <p:sp>
        <p:nvSpPr>
          <p:cNvPr id="9" name="TextBox 8">
            <a:extLst>
              <a:ext uri="{FF2B5EF4-FFF2-40B4-BE49-F238E27FC236}">
                <a16:creationId xmlns:a16="http://schemas.microsoft.com/office/drawing/2014/main" id="{FE4DBC6E-B383-44E1-9281-76A6523CC850}"/>
              </a:ext>
            </a:extLst>
          </p:cNvPr>
          <p:cNvSpPr txBox="1"/>
          <p:nvPr/>
        </p:nvSpPr>
        <p:spPr>
          <a:xfrm>
            <a:off x="622300" y="3505200"/>
            <a:ext cx="6121400"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spcBef>
                <a:spcPts val="900"/>
              </a:spcBef>
              <a:buFont typeface="Arial"/>
              <a:buChar char="•"/>
            </a:pPr>
            <a:r>
              <a:rPr lang="en-US">
                <a:ea typeface="+mn-lt"/>
                <a:cs typeface="+mn-lt"/>
              </a:rPr>
              <a:t>Sex</a:t>
            </a:r>
          </a:p>
          <a:p>
            <a:pPr marL="742950" lvl="1" indent="-285750">
              <a:spcBef>
                <a:spcPts val="900"/>
              </a:spcBef>
              <a:buFont typeface="Arial"/>
              <a:buChar char="•"/>
            </a:pPr>
            <a:r>
              <a:rPr lang="en-US">
                <a:ea typeface="+mn-lt"/>
                <a:cs typeface="+mn-lt"/>
              </a:rPr>
              <a:t>Age </a:t>
            </a:r>
          </a:p>
          <a:p>
            <a:pPr marL="742950" lvl="1" indent="-285750">
              <a:spcBef>
                <a:spcPts val="900"/>
              </a:spcBef>
              <a:buFont typeface="Arial"/>
              <a:buChar char="•"/>
            </a:pPr>
            <a:r>
              <a:rPr lang="en-US">
                <a:ea typeface="+mn-lt"/>
                <a:cs typeface="+mn-lt"/>
              </a:rPr>
              <a:t>Education</a:t>
            </a:r>
          </a:p>
          <a:p>
            <a:pPr marL="742950" lvl="1" indent="-285750">
              <a:spcBef>
                <a:spcPts val="900"/>
              </a:spcBef>
              <a:buFont typeface="Arial"/>
              <a:buChar char="•"/>
            </a:pPr>
            <a:r>
              <a:rPr lang="en-US">
                <a:ea typeface="+mn-lt"/>
                <a:cs typeface="+mn-lt"/>
              </a:rPr>
              <a:t>Whether someone currently smokes</a:t>
            </a:r>
          </a:p>
          <a:p>
            <a:pPr marL="742950" lvl="1" indent="-285750">
              <a:spcBef>
                <a:spcPts val="900"/>
              </a:spcBef>
              <a:buFont typeface="Arial"/>
              <a:buChar char="•"/>
            </a:pPr>
            <a:r>
              <a:rPr lang="en-US">
                <a:cs typeface="Arial"/>
              </a:rPr>
              <a:t>Number of cigarettes smoked per day</a:t>
            </a:r>
          </a:p>
          <a:p>
            <a:pPr marL="742950" lvl="1" indent="-285750">
              <a:spcBef>
                <a:spcPts val="900"/>
              </a:spcBef>
              <a:buFont typeface="Arial"/>
              <a:buChar char="•"/>
            </a:pPr>
            <a:r>
              <a:rPr lang="en-US">
                <a:cs typeface="Arial"/>
              </a:rPr>
              <a:t>Whether or not they are taking blood pressure medication</a:t>
            </a:r>
          </a:p>
          <a:p>
            <a:pPr marL="742950" indent="-285750">
              <a:spcBef>
                <a:spcPts val="900"/>
              </a:spcBef>
              <a:buFont typeface="Arial"/>
              <a:buChar char="•"/>
            </a:pPr>
            <a:r>
              <a:rPr lang="en-US">
                <a:cs typeface="Arial"/>
              </a:rPr>
              <a:t>Presence of a stroke</a:t>
            </a:r>
            <a:endParaRPr lang="en-US">
              <a:ea typeface="+mn-lt"/>
              <a:cs typeface="+mn-lt"/>
            </a:endParaRPr>
          </a:p>
        </p:txBody>
      </p:sp>
      <p:sp>
        <p:nvSpPr>
          <p:cNvPr id="10" name="TextBox 9">
            <a:extLst>
              <a:ext uri="{FF2B5EF4-FFF2-40B4-BE49-F238E27FC236}">
                <a16:creationId xmlns:a16="http://schemas.microsoft.com/office/drawing/2014/main" id="{63FEFF63-E530-4D84-BD7E-F8B9B3D8FC9D}"/>
              </a:ext>
            </a:extLst>
          </p:cNvPr>
          <p:cNvSpPr txBox="1"/>
          <p:nvPr/>
        </p:nvSpPr>
        <p:spPr>
          <a:xfrm>
            <a:off x="6388099" y="3505200"/>
            <a:ext cx="455930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spcBef>
                <a:spcPts val="900"/>
              </a:spcBef>
              <a:buFont typeface="Arial"/>
              <a:buChar char="•"/>
            </a:pPr>
            <a:r>
              <a:rPr lang="en-US">
                <a:ea typeface="+mn-lt"/>
                <a:cs typeface="+mn-lt"/>
              </a:rPr>
              <a:t>Presence of diabetes</a:t>
            </a:r>
            <a:endParaRPr lang="en-US"/>
          </a:p>
          <a:p>
            <a:pPr marL="742950" lvl="1" indent="-285750">
              <a:spcBef>
                <a:spcPts val="900"/>
              </a:spcBef>
              <a:buFont typeface="Arial"/>
              <a:buChar char="•"/>
            </a:pPr>
            <a:r>
              <a:rPr lang="en-US">
                <a:ea typeface="+mn-lt"/>
                <a:cs typeface="+mn-lt"/>
              </a:rPr>
              <a:t>Glucose levels</a:t>
            </a:r>
          </a:p>
          <a:p>
            <a:pPr marL="742950" lvl="1" indent="-285750">
              <a:spcBef>
                <a:spcPts val="900"/>
              </a:spcBef>
              <a:buFont typeface="Arial"/>
              <a:buChar char="•"/>
            </a:pPr>
            <a:r>
              <a:rPr lang="en-US">
                <a:ea typeface="+mn-lt"/>
                <a:cs typeface="+mn-lt"/>
              </a:rPr>
              <a:t>Total Cholesterol levels (mg/dL)</a:t>
            </a:r>
          </a:p>
          <a:p>
            <a:pPr marL="742950" lvl="1" indent="-285750">
              <a:spcBef>
                <a:spcPts val="900"/>
              </a:spcBef>
              <a:buFont typeface="Arial"/>
              <a:buChar char="•"/>
            </a:pPr>
            <a:r>
              <a:rPr lang="en-US">
                <a:cs typeface="Arial"/>
              </a:rPr>
              <a:t>Systolic Blood Pressure (mmHg)</a:t>
            </a:r>
          </a:p>
          <a:p>
            <a:pPr marL="742950" lvl="1" indent="-285750">
              <a:spcBef>
                <a:spcPts val="900"/>
              </a:spcBef>
              <a:buFont typeface="Arial"/>
              <a:buChar char="•"/>
            </a:pPr>
            <a:r>
              <a:rPr lang="en-US">
                <a:cs typeface="Arial"/>
              </a:rPr>
              <a:t>Diastolic Blood Pressure (mmHg)</a:t>
            </a:r>
          </a:p>
          <a:p>
            <a:pPr marL="742950" lvl="1" indent="-285750">
              <a:spcBef>
                <a:spcPts val="900"/>
              </a:spcBef>
              <a:buFont typeface="Arial"/>
              <a:buChar char="•"/>
            </a:pPr>
            <a:r>
              <a:rPr lang="en-US">
                <a:cs typeface="Arial"/>
              </a:rPr>
              <a:t>BMI (Body Mass Index)</a:t>
            </a:r>
          </a:p>
          <a:p>
            <a:pPr marL="742950" lvl="1" indent="-285750">
              <a:spcBef>
                <a:spcPts val="900"/>
              </a:spcBef>
              <a:buFont typeface="Arial"/>
              <a:buChar char="•"/>
            </a:pPr>
            <a:r>
              <a:rPr lang="en-US">
                <a:cs typeface="Arial"/>
              </a:rPr>
              <a:t>Heart Rate (beats/min)</a:t>
            </a:r>
          </a:p>
        </p:txBody>
      </p:sp>
      <p:pic>
        <p:nvPicPr>
          <p:cNvPr id="5" name="Picture 13" descr="A picture containing sitting, dark, table, black&#10;&#10;Description generated with very high confidence">
            <a:extLst>
              <a:ext uri="{FF2B5EF4-FFF2-40B4-BE49-F238E27FC236}">
                <a16:creationId xmlns:a16="http://schemas.microsoft.com/office/drawing/2014/main" id="{98501C54-2DE8-4F04-BD59-8865DBEC7C0F}"/>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Tree>
    <p:extLst>
      <p:ext uri="{BB962C8B-B14F-4D97-AF65-F5344CB8AC3E}">
        <p14:creationId xmlns:p14="http://schemas.microsoft.com/office/powerpoint/2010/main" val="2349965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0" y="127000"/>
            <a:ext cx="3543300" cy="1097280"/>
          </a:xfrm>
        </p:spPr>
        <p:txBody>
          <a:bodyPr/>
          <a:lstStyle/>
          <a:p>
            <a:r>
              <a:rPr lang="en-US">
                <a:solidFill>
                  <a:schemeClr val="tx2">
                    <a:lumMod val="90000"/>
                  </a:schemeClr>
                </a:solidFill>
              </a:rPr>
              <a:t>Steps of Analysis</a:t>
            </a:r>
            <a:endParaRPr lang="en-US">
              <a:solidFill>
                <a:schemeClr val="tx2">
                  <a:lumMod val="90000"/>
                </a:schemeClr>
              </a:solidFill>
              <a:cs typeface="Aria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4009990"/>
              </p:ext>
            </p:extLst>
          </p:nvPr>
        </p:nvGraphicFramePr>
        <p:xfrm>
          <a:off x="74044" y="821187"/>
          <a:ext cx="12043912" cy="6446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Picture 4" descr="A picture containing fireworks&#10;&#10;Description generated with very high confidence">
            <a:extLst>
              <a:ext uri="{FF2B5EF4-FFF2-40B4-BE49-F238E27FC236}">
                <a16:creationId xmlns:a16="http://schemas.microsoft.com/office/drawing/2014/main" id="{6D01298D-0876-475E-850A-BA9DA22FC136}"/>
              </a:ext>
            </a:extLst>
          </p:cNvPr>
          <p:cNvPicPr>
            <a:picLocks noChangeAspect="1"/>
          </p:cNvPicPr>
          <p:nvPr/>
        </p:nvPicPr>
        <p:blipFill>
          <a:blip r:embed="rId8"/>
          <a:stretch>
            <a:fillRect/>
          </a:stretch>
        </p:blipFill>
        <p:spPr>
          <a:xfrm rot="10800000">
            <a:off x="76199" y="53975"/>
            <a:ext cx="3835400" cy="1225550"/>
          </a:xfrm>
          <a:prstGeom prst="rect">
            <a:avLst/>
          </a:prstGeom>
        </p:spPr>
      </p:pic>
      <p:pic>
        <p:nvPicPr>
          <p:cNvPr id="31" name="Picture 4" descr="A picture containing fireworks&#10;&#10;Description generated with very high confidence">
            <a:extLst>
              <a:ext uri="{FF2B5EF4-FFF2-40B4-BE49-F238E27FC236}">
                <a16:creationId xmlns:a16="http://schemas.microsoft.com/office/drawing/2014/main" id="{968A5C9F-5796-418D-B180-933E2B162A05}"/>
              </a:ext>
            </a:extLst>
          </p:cNvPr>
          <p:cNvPicPr>
            <a:picLocks noChangeAspect="1"/>
          </p:cNvPicPr>
          <p:nvPr/>
        </p:nvPicPr>
        <p:blipFill>
          <a:blip r:embed="rId8"/>
          <a:stretch>
            <a:fillRect/>
          </a:stretch>
        </p:blipFill>
        <p:spPr>
          <a:xfrm>
            <a:off x="7747000" y="53975"/>
            <a:ext cx="4102100" cy="1225550"/>
          </a:xfrm>
          <a:prstGeom prst="rect">
            <a:avLst/>
          </a:prstGeom>
        </p:spPr>
      </p:pic>
      <p:pic>
        <p:nvPicPr>
          <p:cNvPr id="944" name="Picture 13" descr="A picture containing sitting, dark, table, black&#10;&#10;Description generated with very high confidence">
            <a:extLst>
              <a:ext uri="{FF2B5EF4-FFF2-40B4-BE49-F238E27FC236}">
                <a16:creationId xmlns:a16="http://schemas.microsoft.com/office/drawing/2014/main" id="{9C796FE6-2365-4D90-BA56-F27C81B074F7}"/>
              </a:ext>
            </a:extLst>
          </p:cNvPr>
          <p:cNvPicPr>
            <a:picLocks noChangeAspect="1"/>
          </p:cNvPicPr>
          <p:nvPr/>
        </p:nvPicPr>
        <p:blipFill rotWithShape="1">
          <a:blip r:embed="rId9"/>
          <a:srcRect r="52529" b="-641"/>
          <a:stretch/>
        </p:blipFill>
        <p:spPr>
          <a:xfrm>
            <a:off x="10951779" y="5215373"/>
            <a:ext cx="1000676" cy="1282667"/>
          </a:xfrm>
          <a:prstGeom prst="ellipse">
            <a:avLst/>
          </a:prstGeom>
          <a:ln>
            <a:noFill/>
          </a:ln>
          <a:effectLst>
            <a:softEdge rad="112500"/>
          </a:effectLst>
        </p:spPr>
      </p:pic>
    </p:spTree>
    <p:extLst>
      <p:ext uri="{BB962C8B-B14F-4D97-AF65-F5344CB8AC3E}">
        <p14:creationId xmlns:p14="http://schemas.microsoft.com/office/powerpoint/2010/main" val="3341394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Data Exploration</a:t>
            </a:r>
            <a:endParaRPr lang="en-US"/>
          </a:p>
        </p:txBody>
      </p:sp>
      <p:sp>
        <p:nvSpPr>
          <p:cNvPr id="8" name="TextBox 7">
            <a:extLst>
              <a:ext uri="{FF2B5EF4-FFF2-40B4-BE49-F238E27FC236}">
                <a16:creationId xmlns:a16="http://schemas.microsoft.com/office/drawing/2014/main" id="{B2E4451F-470D-4522-BBFC-AAF3A90AC36B}"/>
              </a:ext>
            </a:extLst>
          </p:cNvPr>
          <p:cNvSpPr txBox="1"/>
          <p:nvPr/>
        </p:nvSpPr>
        <p:spPr>
          <a:xfrm>
            <a:off x="356410" y="1547003"/>
            <a:ext cx="81451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2">
                    <a:lumMod val="90000"/>
                  </a:schemeClr>
                </a:solidFill>
              </a:rPr>
              <a:t>Correlations and Categorical Data Trends:</a:t>
            </a:r>
            <a:endParaRPr lang="en-US" sz="2800" b="1">
              <a:solidFill>
                <a:schemeClr val="tx2">
                  <a:lumMod val="90000"/>
                </a:schemeClr>
              </a:solidFill>
              <a:cs typeface="Arial"/>
            </a:endParaRPr>
          </a:p>
        </p:txBody>
      </p:sp>
      <p:pic>
        <p:nvPicPr>
          <p:cNvPr id="11" name="Picture 13" descr="A picture containing sitting, dark, table, black&#10;&#10;Description generated with very high confidence">
            <a:extLst>
              <a:ext uri="{FF2B5EF4-FFF2-40B4-BE49-F238E27FC236}">
                <a16:creationId xmlns:a16="http://schemas.microsoft.com/office/drawing/2014/main" id="{AB039378-DC45-423B-9509-D859CF15A9E0}"/>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
        <p:nvSpPr>
          <p:cNvPr id="4" name="Rectangle 3">
            <a:extLst>
              <a:ext uri="{FF2B5EF4-FFF2-40B4-BE49-F238E27FC236}">
                <a16:creationId xmlns:a16="http://schemas.microsoft.com/office/drawing/2014/main" id="{B40C5D68-0EC2-41B5-80C9-7885AF6C592D}"/>
              </a:ext>
            </a:extLst>
          </p:cNvPr>
          <p:cNvSpPr/>
          <p:nvPr/>
        </p:nvSpPr>
        <p:spPr>
          <a:xfrm>
            <a:off x="357352" y="2078421"/>
            <a:ext cx="4834757" cy="4480031"/>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558BCD1E-8777-4684-8BB6-456DD9BB0C7A}"/>
              </a:ext>
            </a:extLst>
          </p:cNvPr>
          <p:cNvSpPr/>
          <p:nvPr/>
        </p:nvSpPr>
        <p:spPr>
          <a:xfrm>
            <a:off x="5481145" y="2078419"/>
            <a:ext cx="5465378" cy="4493170"/>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4" name="Picture 14" descr="A close up of a logo&#10;&#10;Description generated with high confidence">
            <a:extLst>
              <a:ext uri="{FF2B5EF4-FFF2-40B4-BE49-F238E27FC236}">
                <a16:creationId xmlns:a16="http://schemas.microsoft.com/office/drawing/2014/main" id="{F778BF4A-5887-4514-A4E5-F71622A273D8}"/>
              </a:ext>
            </a:extLst>
          </p:cNvPr>
          <p:cNvPicPr>
            <a:picLocks noChangeAspect="1"/>
          </p:cNvPicPr>
          <p:nvPr/>
        </p:nvPicPr>
        <p:blipFill>
          <a:blip r:embed="rId5"/>
          <a:stretch>
            <a:fillRect/>
          </a:stretch>
        </p:blipFill>
        <p:spPr>
          <a:xfrm>
            <a:off x="362609" y="2067199"/>
            <a:ext cx="4845266" cy="4484084"/>
          </a:xfrm>
          <a:prstGeom prst="rect">
            <a:avLst/>
          </a:prstGeom>
        </p:spPr>
      </p:pic>
      <p:pic>
        <p:nvPicPr>
          <p:cNvPr id="6" name="Picture 11" descr="A screenshot of a cell phone&#10;&#10;Description generated with very high confidence">
            <a:extLst>
              <a:ext uri="{FF2B5EF4-FFF2-40B4-BE49-F238E27FC236}">
                <a16:creationId xmlns:a16="http://schemas.microsoft.com/office/drawing/2014/main" id="{F7564484-6429-4009-9005-6BF6230AF090}"/>
              </a:ext>
            </a:extLst>
          </p:cNvPr>
          <p:cNvPicPr>
            <a:picLocks noChangeAspect="1"/>
          </p:cNvPicPr>
          <p:nvPr/>
        </p:nvPicPr>
        <p:blipFill rotWithShape="1">
          <a:blip r:embed="rId6"/>
          <a:srcRect t="71221" r="-46256" b="14632"/>
          <a:stretch/>
        </p:blipFill>
        <p:spPr>
          <a:xfrm>
            <a:off x="5487483" y="2567153"/>
            <a:ext cx="7962539" cy="3641068"/>
          </a:xfrm>
          <a:prstGeom prst="rect">
            <a:avLst/>
          </a:prstGeom>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Data Exploration</a:t>
            </a:r>
            <a:endParaRPr lang="en-US"/>
          </a:p>
        </p:txBody>
      </p:sp>
      <p:sp>
        <p:nvSpPr>
          <p:cNvPr id="8" name="TextBox 7">
            <a:extLst>
              <a:ext uri="{FF2B5EF4-FFF2-40B4-BE49-F238E27FC236}">
                <a16:creationId xmlns:a16="http://schemas.microsoft.com/office/drawing/2014/main" id="{03D6403B-5058-4461-A7CF-3491891028B0}"/>
              </a:ext>
            </a:extLst>
          </p:cNvPr>
          <p:cNvSpPr txBox="1"/>
          <p:nvPr/>
        </p:nvSpPr>
        <p:spPr>
          <a:xfrm>
            <a:off x="80513" y="1547003"/>
            <a:ext cx="45978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2">
                    <a:lumMod val="90000"/>
                  </a:schemeClr>
                </a:solidFill>
              </a:rPr>
              <a:t>Numerical Data Trends:</a:t>
            </a:r>
            <a:endParaRPr lang="en-US" sz="2800" b="1">
              <a:solidFill>
                <a:schemeClr val="tx2">
                  <a:lumMod val="90000"/>
                </a:schemeClr>
              </a:solidFill>
              <a:cs typeface="Arial"/>
            </a:endParaRPr>
          </a:p>
        </p:txBody>
      </p:sp>
      <p:pic>
        <p:nvPicPr>
          <p:cNvPr id="12" name="Picture 13" descr="A picture containing sitting, dark, table, black&#10;&#10;Description generated with very high confidence">
            <a:extLst>
              <a:ext uri="{FF2B5EF4-FFF2-40B4-BE49-F238E27FC236}">
                <a16:creationId xmlns:a16="http://schemas.microsoft.com/office/drawing/2014/main" id="{5043104B-5420-467D-8DD8-7697E0CC6790}"/>
              </a:ext>
            </a:extLst>
          </p:cNvPr>
          <p:cNvPicPr>
            <a:picLocks noChangeAspect="1"/>
          </p:cNvPicPr>
          <p:nvPr/>
        </p:nvPicPr>
        <p:blipFill rotWithShape="1">
          <a:blip r:embed="rId4"/>
          <a:srcRect r="52529" b="-641"/>
          <a:stretch/>
        </p:blipFill>
        <p:spPr>
          <a:xfrm>
            <a:off x="11191668" y="5412929"/>
            <a:ext cx="1000676" cy="1282667"/>
          </a:xfrm>
          <a:prstGeom prst="ellipse">
            <a:avLst/>
          </a:prstGeom>
          <a:ln>
            <a:noFill/>
          </a:ln>
          <a:effectLst>
            <a:softEdge rad="112500"/>
          </a:effectLst>
        </p:spPr>
      </p:pic>
      <p:sp>
        <p:nvSpPr>
          <p:cNvPr id="6" name="Rectangle 5">
            <a:extLst>
              <a:ext uri="{FF2B5EF4-FFF2-40B4-BE49-F238E27FC236}">
                <a16:creationId xmlns:a16="http://schemas.microsoft.com/office/drawing/2014/main" id="{9854F2EE-12E0-436B-9C24-3B8555D60F1B}"/>
              </a:ext>
            </a:extLst>
          </p:cNvPr>
          <p:cNvSpPr/>
          <p:nvPr/>
        </p:nvSpPr>
        <p:spPr>
          <a:xfrm>
            <a:off x="225973" y="2656489"/>
            <a:ext cx="3691757" cy="256189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3" name="Picture 3" descr="A close up of a logo&#10;&#10;Description generated with very high confidence">
            <a:extLst>
              <a:ext uri="{FF2B5EF4-FFF2-40B4-BE49-F238E27FC236}">
                <a16:creationId xmlns:a16="http://schemas.microsoft.com/office/drawing/2014/main" id="{8F43EB41-E908-44EE-B23C-CF5C925F71C9}"/>
              </a:ext>
            </a:extLst>
          </p:cNvPr>
          <p:cNvPicPr>
            <a:picLocks noChangeAspect="1"/>
          </p:cNvPicPr>
          <p:nvPr/>
        </p:nvPicPr>
        <p:blipFill>
          <a:blip r:embed="rId5"/>
          <a:stretch>
            <a:fillRect/>
          </a:stretch>
        </p:blipFill>
        <p:spPr>
          <a:xfrm>
            <a:off x="231227" y="2851615"/>
            <a:ext cx="3478923" cy="2363460"/>
          </a:xfrm>
          <a:prstGeom prst="rect">
            <a:avLst/>
          </a:prstGeom>
        </p:spPr>
      </p:pic>
      <p:sp>
        <p:nvSpPr>
          <p:cNvPr id="11" name="Rectangle 10">
            <a:extLst>
              <a:ext uri="{FF2B5EF4-FFF2-40B4-BE49-F238E27FC236}">
                <a16:creationId xmlns:a16="http://schemas.microsoft.com/office/drawing/2014/main" id="{3E608614-1F0C-44DB-80FF-BE796A5016FC}"/>
              </a:ext>
            </a:extLst>
          </p:cNvPr>
          <p:cNvSpPr/>
          <p:nvPr/>
        </p:nvSpPr>
        <p:spPr>
          <a:xfrm>
            <a:off x="4259317" y="2656489"/>
            <a:ext cx="3691757" cy="256189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4324E40C-9341-4EFA-9A44-C78282C93A14}"/>
              </a:ext>
            </a:extLst>
          </p:cNvPr>
          <p:cNvSpPr/>
          <p:nvPr/>
        </p:nvSpPr>
        <p:spPr>
          <a:xfrm>
            <a:off x="8253248" y="2656489"/>
            <a:ext cx="3691757" cy="256189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6" name="Picture 16" descr="A close up of a logo&#10;&#10;Description generated with very high confidence">
            <a:extLst>
              <a:ext uri="{FF2B5EF4-FFF2-40B4-BE49-F238E27FC236}">
                <a16:creationId xmlns:a16="http://schemas.microsoft.com/office/drawing/2014/main" id="{19A8A328-2556-429B-AE22-CFFDE8D22D12}"/>
              </a:ext>
            </a:extLst>
          </p:cNvPr>
          <p:cNvPicPr>
            <a:picLocks noChangeAspect="1"/>
          </p:cNvPicPr>
          <p:nvPr/>
        </p:nvPicPr>
        <p:blipFill>
          <a:blip r:embed="rId6"/>
          <a:stretch>
            <a:fillRect/>
          </a:stretch>
        </p:blipFill>
        <p:spPr>
          <a:xfrm>
            <a:off x="4264573" y="2722901"/>
            <a:ext cx="3702267" cy="2410676"/>
          </a:xfrm>
          <a:prstGeom prst="rect">
            <a:avLst/>
          </a:prstGeom>
        </p:spPr>
      </p:pic>
      <p:pic>
        <p:nvPicPr>
          <p:cNvPr id="18" name="Picture 18" descr="A close up of a logo&#10;&#10;Description generated with very high confidence">
            <a:extLst>
              <a:ext uri="{FF2B5EF4-FFF2-40B4-BE49-F238E27FC236}">
                <a16:creationId xmlns:a16="http://schemas.microsoft.com/office/drawing/2014/main" id="{94EA2428-7DFD-4255-9306-7AE47B2E003B}"/>
              </a:ext>
            </a:extLst>
          </p:cNvPr>
          <p:cNvPicPr>
            <a:picLocks noChangeAspect="1"/>
          </p:cNvPicPr>
          <p:nvPr/>
        </p:nvPicPr>
        <p:blipFill>
          <a:blip r:embed="rId7"/>
          <a:stretch>
            <a:fillRect/>
          </a:stretch>
        </p:blipFill>
        <p:spPr>
          <a:xfrm>
            <a:off x="8311055" y="2736041"/>
            <a:ext cx="3597164" cy="2384401"/>
          </a:xfrm>
          <a:prstGeom prst="rect">
            <a:avLst/>
          </a:prstGeom>
        </p:spPr>
      </p:pic>
      <p:pic>
        <p:nvPicPr>
          <p:cNvPr id="4" name="Picture 9" descr="A clock sitting in the dark&#10;&#10;Description generated with high confidence">
            <a:extLst>
              <a:ext uri="{FF2B5EF4-FFF2-40B4-BE49-F238E27FC236}">
                <a16:creationId xmlns:a16="http://schemas.microsoft.com/office/drawing/2014/main" id="{C674EDA3-2DC6-47D2-96FC-35FFC7310163}"/>
              </a:ext>
            </a:extLst>
          </p:cNvPr>
          <p:cNvPicPr>
            <a:picLocks noChangeAspect="1"/>
          </p:cNvPicPr>
          <p:nvPr/>
        </p:nvPicPr>
        <p:blipFill rotWithShape="1">
          <a:blip r:embed="rId8"/>
          <a:srcRect r="52820" b="8397"/>
          <a:stretch/>
        </p:blipFill>
        <p:spPr>
          <a:xfrm>
            <a:off x="1521178" y="5214969"/>
            <a:ext cx="1110785" cy="1479995"/>
          </a:xfrm>
          <a:prstGeom prst="ellipse">
            <a:avLst/>
          </a:prstGeom>
          <a:ln>
            <a:noFill/>
          </a:ln>
          <a:effectLst>
            <a:softEdge rad="112500"/>
          </a:effectLst>
        </p:spPr>
      </p:pic>
      <p:pic>
        <p:nvPicPr>
          <p:cNvPr id="17" name="Picture 18" descr="A picture containing light, necklace&#10;&#10;Description generated with very high confidence">
            <a:extLst>
              <a:ext uri="{FF2B5EF4-FFF2-40B4-BE49-F238E27FC236}">
                <a16:creationId xmlns:a16="http://schemas.microsoft.com/office/drawing/2014/main" id="{9219A6FE-9B1C-44E0-878D-52B8F178448C}"/>
              </a:ext>
            </a:extLst>
          </p:cNvPr>
          <p:cNvPicPr>
            <a:picLocks noChangeAspect="1"/>
          </p:cNvPicPr>
          <p:nvPr/>
        </p:nvPicPr>
        <p:blipFill>
          <a:blip r:embed="rId9"/>
          <a:stretch>
            <a:fillRect/>
          </a:stretch>
        </p:blipFill>
        <p:spPr>
          <a:xfrm>
            <a:off x="5542845" y="5274733"/>
            <a:ext cx="1388534" cy="1346201"/>
          </a:xfrm>
          <a:prstGeom prst="ellipse">
            <a:avLst/>
          </a:prstGeom>
          <a:ln>
            <a:noFill/>
          </a:ln>
          <a:effectLst>
            <a:softEdge rad="112500"/>
          </a:effectLst>
        </p:spPr>
      </p:pic>
      <p:pic>
        <p:nvPicPr>
          <p:cNvPr id="20" name="Picture 20" descr="A picture containing indoor, table, sitting, black&#10;&#10;Description generated with very high confidence">
            <a:extLst>
              <a:ext uri="{FF2B5EF4-FFF2-40B4-BE49-F238E27FC236}">
                <a16:creationId xmlns:a16="http://schemas.microsoft.com/office/drawing/2014/main" id="{4D20962D-C845-47B3-B81F-8EB4AF5F4110}"/>
              </a:ext>
            </a:extLst>
          </p:cNvPr>
          <p:cNvPicPr>
            <a:picLocks noChangeAspect="1"/>
          </p:cNvPicPr>
          <p:nvPr/>
        </p:nvPicPr>
        <p:blipFill rotWithShape="1">
          <a:blip r:embed="rId10"/>
          <a:srcRect r="559" b="14729"/>
          <a:stretch/>
        </p:blipFill>
        <p:spPr>
          <a:xfrm>
            <a:off x="9180160" y="5247570"/>
            <a:ext cx="1635137" cy="1049311"/>
          </a:xfrm>
          <a:prstGeom prst="ellipse">
            <a:avLst/>
          </a:prstGeom>
          <a:ln>
            <a:noFill/>
          </a:ln>
          <a:effectLst>
            <a:softEdge rad="112500"/>
          </a:effectLst>
        </p:spPr>
      </p:pic>
    </p:spTree>
    <p:extLst>
      <p:ext uri="{BB962C8B-B14F-4D97-AF65-F5344CB8AC3E}">
        <p14:creationId xmlns:p14="http://schemas.microsoft.com/office/powerpoint/2010/main" val="2657331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Data Preparation</a:t>
            </a:r>
          </a:p>
        </p:txBody>
      </p:sp>
      <p:sp>
        <p:nvSpPr>
          <p:cNvPr id="4" name="TextBox 3">
            <a:extLst>
              <a:ext uri="{FF2B5EF4-FFF2-40B4-BE49-F238E27FC236}">
                <a16:creationId xmlns:a16="http://schemas.microsoft.com/office/drawing/2014/main" id="{64792545-8867-4D93-81D4-BDB93CCF5C9B}"/>
              </a:ext>
            </a:extLst>
          </p:cNvPr>
          <p:cNvSpPr txBox="1"/>
          <p:nvPr/>
        </p:nvSpPr>
        <p:spPr>
          <a:xfrm>
            <a:off x="80513" y="1415624"/>
            <a:ext cx="120076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tx2">
                    <a:lumMod val="90000"/>
                  </a:schemeClr>
                </a:solidFill>
              </a:rPr>
              <a:t>The following steps were taken to prepare our data for our models:  </a:t>
            </a:r>
            <a:endParaRPr lang="en-US" sz="2400">
              <a:solidFill>
                <a:schemeClr val="tx2">
                  <a:lumMod val="90000"/>
                </a:schemeClr>
              </a:solidFill>
              <a:cs typeface="Arial"/>
            </a:endParaRPr>
          </a:p>
        </p:txBody>
      </p:sp>
      <p:pic>
        <p:nvPicPr>
          <p:cNvPr id="6" name="Picture 13" descr="A picture containing sitting, dark, table, black&#10;&#10;Description generated with very high confidence">
            <a:extLst>
              <a:ext uri="{FF2B5EF4-FFF2-40B4-BE49-F238E27FC236}">
                <a16:creationId xmlns:a16="http://schemas.microsoft.com/office/drawing/2014/main" id="{E4A5E9D5-44AD-4FBE-9F56-444357D7CEEA}"/>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
        <p:nvSpPr>
          <p:cNvPr id="12" name="Content Placeholder 11">
            <a:extLst>
              <a:ext uri="{FF2B5EF4-FFF2-40B4-BE49-F238E27FC236}">
                <a16:creationId xmlns:a16="http://schemas.microsoft.com/office/drawing/2014/main" id="{28E9F82A-5DB5-4F17-90AC-653DEFB04933}"/>
              </a:ext>
            </a:extLst>
          </p:cNvPr>
          <p:cNvSpPr>
            <a:spLocks noGrp="1"/>
          </p:cNvSpPr>
          <p:nvPr>
            <p:ph idx="1"/>
          </p:nvPr>
        </p:nvSpPr>
        <p:spPr>
          <a:xfrm>
            <a:off x="239110" y="1872154"/>
            <a:ext cx="11595537" cy="4431425"/>
          </a:xfrm>
        </p:spPr>
        <p:txBody>
          <a:bodyPr vert="horz" lIns="91440" tIns="45720" rIns="91440" bIns="45720" rtlCol="0" anchor="t">
            <a:normAutofit/>
          </a:bodyPr>
          <a:lstStyle/>
          <a:p>
            <a:pPr marL="0" indent="0">
              <a:spcBef>
                <a:spcPts val="1600"/>
              </a:spcBef>
              <a:buNone/>
            </a:pPr>
            <a:r>
              <a:rPr lang="en-US" sz="1800">
                <a:cs typeface="Arial"/>
              </a:rPr>
              <a:t>1. For numerical data, replace missing values with the median, and standardize the data.</a:t>
            </a:r>
            <a:endParaRPr lang="en-US"/>
          </a:p>
          <a:p>
            <a:pPr marL="0" indent="0">
              <a:spcBef>
                <a:spcPts val="1600"/>
              </a:spcBef>
              <a:buNone/>
            </a:pPr>
            <a:r>
              <a:rPr lang="en-US" sz="1800">
                <a:cs typeface="Arial"/>
              </a:rPr>
              <a:t>2. For categorical data, replace missing values with the most frequent value and use one-hot encoding to encode the data.</a:t>
            </a:r>
          </a:p>
          <a:p>
            <a:pPr marL="0" indent="0">
              <a:spcBef>
                <a:spcPts val="1600"/>
              </a:spcBef>
              <a:buNone/>
            </a:pPr>
            <a:r>
              <a:rPr lang="en-US" sz="1800">
                <a:cs typeface="Arial"/>
              </a:rPr>
              <a:t>3. Created a second data set to balance the underrepresented class (i.e. having CHD)</a:t>
            </a:r>
          </a:p>
          <a:p>
            <a:pPr marL="0" indent="0">
              <a:spcBef>
                <a:spcPts val="1600"/>
              </a:spcBef>
              <a:buNone/>
            </a:pPr>
            <a:r>
              <a:rPr lang="en-US" sz="1800">
                <a:cs typeface="Arial"/>
              </a:rPr>
              <a:t>4. Split the data into training and testing data for both a balanced and unbalanced version of our dataset.</a:t>
            </a:r>
          </a:p>
        </p:txBody>
      </p:sp>
      <p:sp>
        <p:nvSpPr>
          <p:cNvPr id="17" name="Rectangle 16">
            <a:extLst>
              <a:ext uri="{FF2B5EF4-FFF2-40B4-BE49-F238E27FC236}">
                <a16:creationId xmlns:a16="http://schemas.microsoft.com/office/drawing/2014/main" id="{0BD4AF22-3CFE-4B78-9F8A-3B2028C6DB2B}"/>
              </a:ext>
            </a:extLst>
          </p:cNvPr>
          <p:cNvSpPr/>
          <p:nvPr/>
        </p:nvSpPr>
        <p:spPr>
          <a:xfrm>
            <a:off x="1631731" y="4193627"/>
            <a:ext cx="3691757" cy="256189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5" name="Picture 15" descr="A screenshot of a cell phone&#10;&#10;Description generated with high confidence">
            <a:extLst>
              <a:ext uri="{FF2B5EF4-FFF2-40B4-BE49-F238E27FC236}">
                <a16:creationId xmlns:a16="http://schemas.microsoft.com/office/drawing/2014/main" id="{BB5A759D-768E-4FC2-A4F8-914E00174EDD}"/>
              </a:ext>
            </a:extLst>
          </p:cNvPr>
          <p:cNvPicPr>
            <a:picLocks noChangeAspect="1"/>
          </p:cNvPicPr>
          <p:nvPr/>
        </p:nvPicPr>
        <p:blipFill>
          <a:blip r:embed="rId5"/>
          <a:stretch>
            <a:fillRect/>
          </a:stretch>
        </p:blipFill>
        <p:spPr>
          <a:xfrm>
            <a:off x="1781504" y="4343359"/>
            <a:ext cx="3400096" cy="2349143"/>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34011149-8EA3-4D23-880D-E0BC41614A2B}"/>
              </a:ext>
            </a:extLst>
          </p:cNvPr>
          <p:cNvSpPr/>
          <p:nvPr/>
        </p:nvSpPr>
        <p:spPr>
          <a:xfrm>
            <a:off x="6834352" y="4193627"/>
            <a:ext cx="3691757" cy="256189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8" name="Picture 18">
            <a:extLst>
              <a:ext uri="{FF2B5EF4-FFF2-40B4-BE49-F238E27FC236}">
                <a16:creationId xmlns:a16="http://schemas.microsoft.com/office/drawing/2014/main" id="{E6701C16-2BF5-4370-83F3-48B44B0E1A15}"/>
              </a:ext>
            </a:extLst>
          </p:cNvPr>
          <p:cNvPicPr>
            <a:picLocks noChangeAspect="1"/>
          </p:cNvPicPr>
          <p:nvPr/>
        </p:nvPicPr>
        <p:blipFill>
          <a:blip r:embed="rId6"/>
          <a:stretch>
            <a:fillRect/>
          </a:stretch>
        </p:blipFill>
        <p:spPr>
          <a:xfrm>
            <a:off x="6918435" y="4277669"/>
            <a:ext cx="3531475" cy="2414833"/>
          </a:xfrm>
          <a:prstGeom prst="rect">
            <a:avLst/>
          </a:prstGeom>
          <a:ln>
            <a:noFill/>
          </a:ln>
          <a:effectLst>
            <a:outerShdw blurRad="190500" algn="tl" rotWithShape="0">
              <a:srgbClr val="000000">
                <a:alpha val="70000"/>
              </a:srgbClr>
            </a:outerShdw>
          </a:effectLst>
        </p:spPr>
      </p:pic>
      <p:sp>
        <p:nvSpPr>
          <p:cNvPr id="21" name="Arrow: Right 20">
            <a:extLst>
              <a:ext uri="{FF2B5EF4-FFF2-40B4-BE49-F238E27FC236}">
                <a16:creationId xmlns:a16="http://schemas.microsoft.com/office/drawing/2014/main" id="{4C88BD1A-1BB0-4395-999B-3B5CCBFF6C68}"/>
              </a:ext>
            </a:extLst>
          </p:cNvPr>
          <p:cNvSpPr/>
          <p:nvPr/>
        </p:nvSpPr>
        <p:spPr>
          <a:xfrm>
            <a:off x="5552602" y="5208282"/>
            <a:ext cx="972206" cy="486103"/>
          </a:xfrm>
          <a:prstGeom prst="righ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607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Model Selection</a:t>
            </a:r>
          </a:p>
        </p:txBody>
      </p:sp>
      <p:pic>
        <p:nvPicPr>
          <p:cNvPr id="4" name="Picture 13" descr="A picture containing sitting, dark, table, black&#10;&#10;Description generated with very high confidence">
            <a:extLst>
              <a:ext uri="{FF2B5EF4-FFF2-40B4-BE49-F238E27FC236}">
                <a16:creationId xmlns:a16="http://schemas.microsoft.com/office/drawing/2014/main" id="{8C59A5D9-5A94-47AB-B073-1AD5C0377FCC}"/>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
        <p:nvSpPr>
          <p:cNvPr id="8" name="Content Placeholder 7">
            <a:extLst>
              <a:ext uri="{FF2B5EF4-FFF2-40B4-BE49-F238E27FC236}">
                <a16:creationId xmlns:a16="http://schemas.microsoft.com/office/drawing/2014/main" id="{DCDEC798-89E9-4147-A5B2-3E375EC0074A}"/>
              </a:ext>
            </a:extLst>
          </p:cNvPr>
          <p:cNvSpPr>
            <a:spLocks noGrp="1"/>
          </p:cNvSpPr>
          <p:nvPr>
            <p:ph idx="1"/>
          </p:nvPr>
        </p:nvSpPr>
        <p:spPr>
          <a:xfrm>
            <a:off x="265386" y="1517431"/>
            <a:ext cx="10991193" cy="700252"/>
          </a:xfrm>
        </p:spPr>
        <p:txBody>
          <a:bodyPr vert="horz" lIns="91440" tIns="45720" rIns="91440" bIns="45720" rtlCol="0" anchor="t">
            <a:normAutofit/>
          </a:bodyPr>
          <a:lstStyle/>
          <a:p>
            <a:pPr marL="0" indent="0">
              <a:buNone/>
            </a:pPr>
            <a:r>
              <a:rPr lang="en-US" sz="2400">
                <a:cs typeface="Arial"/>
              </a:rPr>
              <a:t>The following models were explored and tested for accuracy in predicting CHD:</a:t>
            </a:r>
          </a:p>
        </p:txBody>
      </p:sp>
      <p:sp>
        <p:nvSpPr>
          <p:cNvPr id="10" name="TextBox 9">
            <a:extLst>
              <a:ext uri="{FF2B5EF4-FFF2-40B4-BE49-F238E27FC236}">
                <a16:creationId xmlns:a16="http://schemas.microsoft.com/office/drawing/2014/main" id="{16470B42-D391-4964-8E0A-3F05948909FA}"/>
              </a:ext>
            </a:extLst>
          </p:cNvPr>
          <p:cNvSpPr txBox="1"/>
          <p:nvPr/>
        </p:nvSpPr>
        <p:spPr>
          <a:xfrm>
            <a:off x="336331" y="1939158"/>
            <a:ext cx="312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1. K-Nearest Neighbours</a:t>
            </a:r>
            <a:endParaRPr lang="en-US" b="1">
              <a:cs typeface="Arial"/>
            </a:endParaRPr>
          </a:p>
        </p:txBody>
      </p:sp>
      <p:sp>
        <p:nvSpPr>
          <p:cNvPr id="3" name="Rectangle 2">
            <a:extLst>
              <a:ext uri="{FF2B5EF4-FFF2-40B4-BE49-F238E27FC236}">
                <a16:creationId xmlns:a16="http://schemas.microsoft.com/office/drawing/2014/main" id="{9C65CEC0-F155-4B20-9EEC-F1A0EC5A5C49}"/>
              </a:ext>
            </a:extLst>
          </p:cNvPr>
          <p:cNvSpPr/>
          <p:nvPr/>
        </p:nvSpPr>
        <p:spPr>
          <a:xfrm>
            <a:off x="466670" y="4035972"/>
            <a:ext cx="4243549" cy="2680135"/>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D360CAA-E10B-413A-B8BD-462204386087}"/>
              </a:ext>
            </a:extLst>
          </p:cNvPr>
          <p:cNvSpPr/>
          <p:nvPr/>
        </p:nvSpPr>
        <p:spPr>
          <a:xfrm>
            <a:off x="6592614" y="4030718"/>
            <a:ext cx="4230412" cy="2785238"/>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7" name="Table 13">
            <a:extLst>
              <a:ext uri="{FF2B5EF4-FFF2-40B4-BE49-F238E27FC236}">
                <a16:creationId xmlns:a16="http://schemas.microsoft.com/office/drawing/2014/main" id="{3444D683-107B-46FA-95A8-F6792D8CA2D2}"/>
              </a:ext>
            </a:extLst>
          </p:cNvPr>
          <p:cNvGraphicFramePr>
            <a:graphicFrameLocks noGrp="1"/>
          </p:cNvGraphicFramePr>
          <p:nvPr>
            <p:extLst>
              <p:ext uri="{D42A27DB-BD31-4B8C-83A1-F6EECF244321}">
                <p14:modId xmlns:p14="http://schemas.microsoft.com/office/powerpoint/2010/main" val="2489706117"/>
              </p:ext>
            </p:extLst>
          </p:nvPr>
        </p:nvGraphicFramePr>
        <p:xfrm>
          <a:off x="447225" y="2280535"/>
          <a:ext cx="4316029" cy="1634960"/>
        </p:xfrm>
        <a:graphic>
          <a:graphicData uri="http://schemas.openxmlformats.org/drawingml/2006/table">
            <a:tbl>
              <a:tblPr firstRow="1" bandRow="1">
                <a:tableStyleId>{D7AC3CCA-C797-4891-BE02-D94E43425B78}</a:tableStyleId>
              </a:tblPr>
              <a:tblGrid>
                <a:gridCol w="551792">
                  <a:extLst>
                    <a:ext uri="{9D8B030D-6E8A-4147-A177-3AD203B41FA5}">
                      <a16:colId xmlns:a16="http://schemas.microsoft.com/office/drawing/2014/main" val="1671785606"/>
                    </a:ext>
                  </a:extLst>
                </a:gridCol>
                <a:gridCol w="1359775">
                  <a:extLst>
                    <a:ext uri="{9D8B030D-6E8A-4147-A177-3AD203B41FA5}">
                      <a16:colId xmlns:a16="http://schemas.microsoft.com/office/drawing/2014/main" val="3569824266"/>
                    </a:ext>
                  </a:extLst>
                </a:gridCol>
                <a:gridCol w="1103586">
                  <a:extLst>
                    <a:ext uri="{9D8B030D-6E8A-4147-A177-3AD203B41FA5}">
                      <a16:colId xmlns:a16="http://schemas.microsoft.com/office/drawing/2014/main" val="433359348"/>
                    </a:ext>
                  </a:extLst>
                </a:gridCol>
                <a:gridCol w="1300876">
                  <a:extLst>
                    <a:ext uri="{9D8B030D-6E8A-4147-A177-3AD203B41FA5}">
                      <a16:colId xmlns:a16="http://schemas.microsoft.com/office/drawing/2014/main" val="1620854281"/>
                    </a:ext>
                  </a:extLst>
                </a:gridCol>
              </a:tblGrid>
              <a:tr h="474666">
                <a:tc>
                  <a:txBody>
                    <a:bodyPr/>
                    <a:lstStyle/>
                    <a:p>
                      <a:endParaRPr lang="en-US"/>
                    </a:p>
                  </a:txBody>
                  <a:tcPr/>
                </a:tc>
                <a:tc>
                  <a:txBody>
                    <a:bodyPr/>
                    <a:lstStyle/>
                    <a:p>
                      <a:r>
                        <a:rPr lang="en-US"/>
                        <a:t>Precision</a:t>
                      </a:r>
                    </a:p>
                  </a:txBody>
                  <a:tcPr/>
                </a:tc>
                <a:tc>
                  <a:txBody>
                    <a:bodyPr/>
                    <a:lstStyle/>
                    <a:p>
                      <a:r>
                        <a:rPr lang="en-US"/>
                        <a:t>Recall</a:t>
                      </a:r>
                    </a:p>
                  </a:txBody>
                  <a:tcPr/>
                </a:tc>
                <a:tc>
                  <a:txBody>
                    <a:bodyPr/>
                    <a:lstStyle/>
                    <a:p>
                      <a:r>
                        <a:rPr lang="en-US"/>
                        <a:t>F1-score</a:t>
                      </a:r>
                    </a:p>
                  </a:txBody>
                  <a:tcPr/>
                </a:tc>
                <a:extLst>
                  <a:ext uri="{0D108BD9-81ED-4DB2-BD59-A6C34878D82A}">
                    <a16:rowId xmlns:a16="http://schemas.microsoft.com/office/drawing/2014/main" val="3529521652"/>
                  </a:ext>
                </a:extLst>
              </a:tr>
              <a:tr h="580147">
                <a:tc>
                  <a:txBody>
                    <a:bodyPr/>
                    <a:lstStyle/>
                    <a:p>
                      <a:r>
                        <a:rPr lang="en-US" b="1"/>
                        <a:t>0</a:t>
                      </a:r>
                    </a:p>
                  </a:txBody>
                  <a:tcPr/>
                </a:tc>
                <a:tc>
                  <a:txBody>
                    <a:bodyPr/>
                    <a:lstStyle/>
                    <a:p>
                      <a:pPr algn="ctr"/>
                      <a:r>
                        <a:rPr lang="en-US"/>
                        <a:t>0.73</a:t>
                      </a:r>
                    </a:p>
                  </a:txBody>
                  <a:tcPr/>
                </a:tc>
                <a:tc>
                  <a:txBody>
                    <a:bodyPr/>
                    <a:lstStyle/>
                    <a:p>
                      <a:pPr algn="ctr"/>
                      <a:r>
                        <a:rPr lang="en-US"/>
                        <a:t>0.67</a:t>
                      </a:r>
                    </a:p>
                  </a:txBody>
                  <a:tcPr/>
                </a:tc>
                <a:tc>
                  <a:txBody>
                    <a:bodyPr/>
                    <a:lstStyle/>
                    <a:p>
                      <a:pPr algn="ctr"/>
                      <a:r>
                        <a:rPr lang="en-US"/>
                        <a:t>0.70</a:t>
                      </a:r>
                    </a:p>
                  </a:txBody>
                  <a:tcPr/>
                </a:tc>
                <a:extLst>
                  <a:ext uri="{0D108BD9-81ED-4DB2-BD59-A6C34878D82A}">
                    <a16:rowId xmlns:a16="http://schemas.microsoft.com/office/drawing/2014/main" val="3564508646"/>
                  </a:ext>
                </a:extLst>
              </a:tr>
              <a:tr h="580147">
                <a:tc>
                  <a:txBody>
                    <a:bodyPr/>
                    <a:lstStyle/>
                    <a:p>
                      <a:r>
                        <a:rPr lang="en-US" b="1"/>
                        <a:t>1</a:t>
                      </a:r>
                    </a:p>
                  </a:txBody>
                  <a:tcPr/>
                </a:tc>
                <a:tc>
                  <a:txBody>
                    <a:bodyPr/>
                    <a:lstStyle/>
                    <a:p>
                      <a:pPr algn="ctr"/>
                      <a:r>
                        <a:rPr lang="en-US"/>
                        <a:t>0.67</a:t>
                      </a:r>
                    </a:p>
                  </a:txBody>
                  <a:tcPr/>
                </a:tc>
                <a:tc>
                  <a:txBody>
                    <a:bodyPr/>
                    <a:lstStyle/>
                    <a:p>
                      <a:pPr algn="ctr"/>
                      <a:r>
                        <a:rPr lang="en-US"/>
                        <a:t>0.73</a:t>
                      </a:r>
                    </a:p>
                  </a:txBody>
                  <a:tcPr/>
                </a:tc>
                <a:tc>
                  <a:txBody>
                    <a:bodyPr/>
                    <a:lstStyle/>
                    <a:p>
                      <a:pPr algn="ctr"/>
                      <a:r>
                        <a:rPr lang="en-US"/>
                        <a:t>0.69</a:t>
                      </a:r>
                    </a:p>
                  </a:txBody>
                  <a:tcPr/>
                </a:tc>
                <a:extLst>
                  <a:ext uri="{0D108BD9-81ED-4DB2-BD59-A6C34878D82A}">
                    <a16:rowId xmlns:a16="http://schemas.microsoft.com/office/drawing/2014/main" val="1336543362"/>
                  </a:ext>
                </a:extLst>
              </a:tr>
            </a:tbl>
          </a:graphicData>
        </a:graphic>
      </p:graphicFrame>
      <p:sp>
        <p:nvSpPr>
          <p:cNvPr id="13" name="TextBox 12">
            <a:extLst>
              <a:ext uri="{FF2B5EF4-FFF2-40B4-BE49-F238E27FC236}">
                <a16:creationId xmlns:a16="http://schemas.microsoft.com/office/drawing/2014/main" id="{005B06A8-54AF-4462-8DC0-476F87A2574B}"/>
              </a:ext>
            </a:extLst>
          </p:cNvPr>
          <p:cNvSpPr txBox="1"/>
          <p:nvPr/>
        </p:nvSpPr>
        <p:spPr>
          <a:xfrm>
            <a:off x="6529163" y="1935266"/>
            <a:ext cx="312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2. Logistic Regression</a:t>
            </a:r>
            <a:endParaRPr lang="en-US"/>
          </a:p>
        </p:txBody>
      </p:sp>
      <p:graphicFrame>
        <p:nvGraphicFramePr>
          <p:cNvPr id="20" name="Table 13">
            <a:extLst>
              <a:ext uri="{FF2B5EF4-FFF2-40B4-BE49-F238E27FC236}">
                <a16:creationId xmlns:a16="http://schemas.microsoft.com/office/drawing/2014/main" id="{9500DC6E-1C74-41ED-B907-E71707D9E448}"/>
              </a:ext>
            </a:extLst>
          </p:cNvPr>
          <p:cNvGraphicFramePr>
            <a:graphicFrameLocks noGrp="1"/>
          </p:cNvGraphicFramePr>
          <p:nvPr>
            <p:extLst>
              <p:ext uri="{D42A27DB-BD31-4B8C-83A1-F6EECF244321}">
                <p14:modId xmlns:p14="http://schemas.microsoft.com/office/powerpoint/2010/main" val="3466555932"/>
              </p:ext>
            </p:extLst>
          </p:nvPr>
        </p:nvGraphicFramePr>
        <p:xfrm>
          <a:off x="6592319" y="2313526"/>
          <a:ext cx="4316029" cy="1634960"/>
        </p:xfrm>
        <a:graphic>
          <a:graphicData uri="http://schemas.openxmlformats.org/drawingml/2006/table">
            <a:tbl>
              <a:tblPr firstRow="1" bandRow="1">
                <a:tableStyleId>{D7AC3CCA-C797-4891-BE02-D94E43425B78}</a:tableStyleId>
              </a:tblPr>
              <a:tblGrid>
                <a:gridCol w="551792">
                  <a:extLst>
                    <a:ext uri="{9D8B030D-6E8A-4147-A177-3AD203B41FA5}">
                      <a16:colId xmlns:a16="http://schemas.microsoft.com/office/drawing/2014/main" val="1671785606"/>
                    </a:ext>
                  </a:extLst>
                </a:gridCol>
                <a:gridCol w="1359775">
                  <a:extLst>
                    <a:ext uri="{9D8B030D-6E8A-4147-A177-3AD203B41FA5}">
                      <a16:colId xmlns:a16="http://schemas.microsoft.com/office/drawing/2014/main" val="3569824266"/>
                    </a:ext>
                  </a:extLst>
                </a:gridCol>
                <a:gridCol w="1103586">
                  <a:extLst>
                    <a:ext uri="{9D8B030D-6E8A-4147-A177-3AD203B41FA5}">
                      <a16:colId xmlns:a16="http://schemas.microsoft.com/office/drawing/2014/main" val="433359348"/>
                    </a:ext>
                  </a:extLst>
                </a:gridCol>
                <a:gridCol w="1300876">
                  <a:extLst>
                    <a:ext uri="{9D8B030D-6E8A-4147-A177-3AD203B41FA5}">
                      <a16:colId xmlns:a16="http://schemas.microsoft.com/office/drawing/2014/main" val="1620854281"/>
                    </a:ext>
                  </a:extLst>
                </a:gridCol>
              </a:tblGrid>
              <a:tr h="474666">
                <a:tc>
                  <a:txBody>
                    <a:bodyPr/>
                    <a:lstStyle/>
                    <a:p>
                      <a:endParaRPr lang="en-US"/>
                    </a:p>
                  </a:txBody>
                  <a:tcPr/>
                </a:tc>
                <a:tc>
                  <a:txBody>
                    <a:bodyPr/>
                    <a:lstStyle/>
                    <a:p>
                      <a:r>
                        <a:rPr lang="en-US"/>
                        <a:t>Precision</a:t>
                      </a:r>
                    </a:p>
                  </a:txBody>
                  <a:tcPr/>
                </a:tc>
                <a:tc>
                  <a:txBody>
                    <a:bodyPr/>
                    <a:lstStyle/>
                    <a:p>
                      <a:r>
                        <a:rPr lang="en-US"/>
                        <a:t>Recall</a:t>
                      </a:r>
                    </a:p>
                  </a:txBody>
                  <a:tcPr/>
                </a:tc>
                <a:tc>
                  <a:txBody>
                    <a:bodyPr/>
                    <a:lstStyle/>
                    <a:p>
                      <a:r>
                        <a:rPr lang="en-US"/>
                        <a:t>F1-score</a:t>
                      </a:r>
                    </a:p>
                  </a:txBody>
                  <a:tcPr/>
                </a:tc>
                <a:extLst>
                  <a:ext uri="{0D108BD9-81ED-4DB2-BD59-A6C34878D82A}">
                    <a16:rowId xmlns:a16="http://schemas.microsoft.com/office/drawing/2014/main" val="3529521652"/>
                  </a:ext>
                </a:extLst>
              </a:tr>
              <a:tr h="580147">
                <a:tc>
                  <a:txBody>
                    <a:bodyPr/>
                    <a:lstStyle/>
                    <a:p>
                      <a:r>
                        <a:rPr lang="en-US" b="1"/>
                        <a:t>0</a:t>
                      </a:r>
                    </a:p>
                  </a:txBody>
                  <a:tcPr/>
                </a:tc>
                <a:tc>
                  <a:txBody>
                    <a:bodyPr/>
                    <a:lstStyle/>
                    <a:p>
                      <a:pPr algn="ctr"/>
                      <a:r>
                        <a:rPr lang="en-US"/>
                        <a:t>0.69</a:t>
                      </a:r>
                    </a:p>
                  </a:txBody>
                  <a:tcPr/>
                </a:tc>
                <a:tc>
                  <a:txBody>
                    <a:bodyPr/>
                    <a:lstStyle/>
                    <a:p>
                      <a:pPr algn="ctr"/>
                      <a:r>
                        <a:rPr lang="en-US"/>
                        <a:t>0.66</a:t>
                      </a:r>
                    </a:p>
                  </a:txBody>
                  <a:tcPr/>
                </a:tc>
                <a:tc>
                  <a:txBody>
                    <a:bodyPr/>
                    <a:lstStyle/>
                    <a:p>
                      <a:pPr algn="ctr"/>
                      <a:r>
                        <a:rPr lang="en-US"/>
                        <a:t>0.68</a:t>
                      </a:r>
                    </a:p>
                  </a:txBody>
                  <a:tcPr/>
                </a:tc>
                <a:extLst>
                  <a:ext uri="{0D108BD9-81ED-4DB2-BD59-A6C34878D82A}">
                    <a16:rowId xmlns:a16="http://schemas.microsoft.com/office/drawing/2014/main" val="3564508646"/>
                  </a:ext>
                </a:extLst>
              </a:tr>
              <a:tr h="580147">
                <a:tc>
                  <a:txBody>
                    <a:bodyPr/>
                    <a:lstStyle/>
                    <a:p>
                      <a:r>
                        <a:rPr lang="en-US" b="1"/>
                        <a:t>1</a:t>
                      </a:r>
                    </a:p>
                  </a:txBody>
                  <a:tcPr/>
                </a:tc>
                <a:tc>
                  <a:txBody>
                    <a:bodyPr/>
                    <a:lstStyle/>
                    <a:p>
                      <a:pPr algn="ctr"/>
                      <a:r>
                        <a:rPr lang="en-US"/>
                        <a:t>0.65</a:t>
                      </a:r>
                    </a:p>
                  </a:txBody>
                  <a:tcPr/>
                </a:tc>
                <a:tc>
                  <a:txBody>
                    <a:bodyPr/>
                    <a:lstStyle/>
                    <a:p>
                      <a:pPr algn="ctr"/>
                      <a:r>
                        <a:rPr lang="en-US"/>
                        <a:t>0.67</a:t>
                      </a:r>
                    </a:p>
                  </a:txBody>
                  <a:tcPr/>
                </a:tc>
                <a:tc>
                  <a:txBody>
                    <a:bodyPr/>
                    <a:lstStyle/>
                    <a:p>
                      <a:pPr algn="ctr"/>
                      <a:r>
                        <a:rPr lang="en-US"/>
                        <a:t>0.66</a:t>
                      </a:r>
                    </a:p>
                  </a:txBody>
                  <a:tcPr/>
                </a:tc>
                <a:extLst>
                  <a:ext uri="{0D108BD9-81ED-4DB2-BD59-A6C34878D82A}">
                    <a16:rowId xmlns:a16="http://schemas.microsoft.com/office/drawing/2014/main" val="1336543362"/>
                  </a:ext>
                </a:extLst>
              </a:tr>
            </a:tbl>
          </a:graphicData>
        </a:graphic>
      </p:graphicFrame>
      <p:pic>
        <p:nvPicPr>
          <p:cNvPr id="11" name="Picture 13" descr="A close up of a mans face&#10;&#10;Description generated with high confidence">
            <a:extLst>
              <a:ext uri="{FF2B5EF4-FFF2-40B4-BE49-F238E27FC236}">
                <a16:creationId xmlns:a16="http://schemas.microsoft.com/office/drawing/2014/main" id="{0F31784D-27D0-4793-9358-566CD57C7D30}"/>
              </a:ext>
            </a:extLst>
          </p:cNvPr>
          <p:cNvPicPr>
            <a:picLocks noChangeAspect="1"/>
          </p:cNvPicPr>
          <p:nvPr/>
        </p:nvPicPr>
        <p:blipFill>
          <a:blip r:embed="rId5"/>
          <a:stretch>
            <a:fillRect/>
          </a:stretch>
        </p:blipFill>
        <p:spPr>
          <a:xfrm>
            <a:off x="547511" y="4112221"/>
            <a:ext cx="4083755" cy="2598779"/>
          </a:xfrm>
          <a:prstGeom prst="rect">
            <a:avLst/>
          </a:prstGeom>
        </p:spPr>
      </p:pic>
      <p:pic>
        <p:nvPicPr>
          <p:cNvPr id="15" name="Picture 15" descr="A close up of a colorful background&#10;&#10;Description generated with high confidence">
            <a:extLst>
              <a:ext uri="{FF2B5EF4-FFF2-40B4-BE49-F238E27FC236}">
                <a16:creationId xmlns:a16="http://schemas.microsoft.com/office/drawing/2014/main" id="{B333222E-DC3C-4926-BE6B-99DE5F985981}"/>
              </a:ext>
            </a:extLst>
          </p:cNvPr>
          <p:cNvPicPr>
            <a:picLocks noChangeAspect="1"/>
          </p:cNvPicPr>
          <p:nvPr/>
        </p:nvPicPr>
        <p:blipFill>
          <a:blip r:embed="rId6"/>
          <a:stretch>
            <a:fillRect/>
          </a:stretch>
        </p:blipFill>
        <p:spPr>
          <a:xfrm>
            <a:off x="6699956" y="4112221"/>
            <a:ext cx="4126088" cy="2683445"/>
          </a:xfrm>
          <a:prstGeom prst="rect">
            <a:avLst/>
          </a:prstGeom>
        </p:spPr>
      </p:pic>
    </p:spTree>
    <p:extLst>
      <p:ext uri="{BB962C8B-B14F-4D97-AF65-F5344CB8AC3E}">
        <p14:creationId xmlns:p14="http://schemas.microsoft.com/office/powerpoint/2010/main" val="3926753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Research</a:t>
            </a:r>
          </a:p>
        </p:txBody>
      </p:sp>
      <p:pic>
        <p:nvPicPr>
          <p:cNvPr id="5" name="Picture 4" descr="A picture containing fireworks&#10;&#10;Description generated with very high confidence">
            <a:extLst>
              <a:ext uri="{FF2B5EF4-FFF2-40B4-BE49-F238E27FC236}">
                <a16:creationId xmlns:a16="http://schemas.microsoft.com/office/drawing/2014/main" id="{03E5DAE0-9A59-410A-AAC7-21E4FACE3972}"/>
              </a:ext>
            </a:extLst>
          </p:cNvPr>
          <p:cNvPicPr>
            <a:picLocks noChangeAspect="1"/>
          </p:cNvPicPr>
          <p:nvPr/>
        </p:nvPicPr>
        <p:blipFill>
          <a:blip r:embed="rId3"/>
          <a:stretch>
            <a:fillRect/>
          </a:stretch>
        </p:blipFill>
        <p:spPr>
          <a:xfrm rot="10800000">
            <a:off x="76199" y="53975"/>
            <a:ext cx="3835400" cy="1225550"/>
          </a:xfrm>
          <a:prstGeom prst="rect">
            <a:avLst/>
          </a:prstGeom>
        </p:spPr>
      </p:pic>
      <p:pic>
        <p:nvPicPr>
          <p:cNvPr id="7" name="Picture 4" descr="A picture containing fireworks&#10;&#10;Description generated with very high confidence">
            <a:extLst>
              <a:ext uri="{FF2B5EF4-FFF2-40B4-BE49-F238E27FC236}">
                <a16:creationId xmlns:a16="http://schemas.microsoft.com/office/drawing/2014/main" id="{467FD34F-4738-4B48-ADC3-7946B226E547}"/>
              </a:ext>
            </a:extLst>
          </p:cNvPr>
          <p:cNvPicPr>
            <a:picLocks noChangeAspect="1"/>
          </p:cNvPicPr>
          <p:nvPr/>
        </p:nvPicPr>
        <p:blipFill>
          <a:blip r:embed="rId3"/>
          <a:stretch>
            <a:fillRect/>
          </a:stretch>
        </p:blipFill>
        <p:spPr>
          <a:xfrm>
            <a:off x="7747000" y="53975"/>
            <a:ext cx="4102100" cy="1225550"/>
          </a:xfrm>
          <a:prstGeom prst="rect">
            <a:avLst/>
          </a:prstGeom>
        </p:spPr>
      </p:pic>
      <p:sp>
        <p:nvSpPr>
          <p:cNvPr id="9" name="Title 1">
            <a:extLst>
              <a:ext uri="{FF2B5EF4-FFF2-40B4-BE49-F238E27FC236}">
                <a16:creationId xmlns:a16="http://schemas.microsoft.com/office/drawing/2014/main" id="{1395D717-0F69-4A9F-B770-B5F1E8BBE5E8}"/>
              </a:ext>
            </a:extLst>
          </p:cNvPr>
          <p:cNvSpPr txBox="1">
            <a:spLocks/>
          </p:cNvSpPr>
          <p:nvPr/>
        </p:nvSpPr>
        <p:spPr bwMode="auto">
          <a:xfrm>
            <a:off x="4064000" y="127000"/>
            <a:ext cx="3543300"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mj-lt"/>
                <a:ea typeface="+mj-ea"/>
                <a:cs typeface="+mj-cs"/>
              </a:defRPr>
            </a:lvl1pPr>
          </a:lstStyle>
          <a:p>
            <a:r>
              <a:rPr lang="en-US">
                <a:solidFill>
                  <a:schemeClr val="tx2">
                    <a:lumMod val="90000"/>
                  </a:schemeClr>
                </a:solidFill>
              </a:rPr>
              <a:t>Model Selection</a:t>
            </a:r>
          </a:p>
        </p:txBody>
      </p:sp>
      <p:pic>
        <p:nvPicPr>
          <p:cNvPr id="4" name="Picture 13" descr="A picture containing sitting, dark, table, black&#10;&#10;Description generated with very high confidence">
            <a:extLst>
              <a:ext uri="{FF2B5EF4-FFF2-40B4-BE49-F238E27FC236}">
                <a16:creationId xmlns:a16="http://schemas.microsoft.com/office/drawing/2014/main" id="{E456B30C-F70E-46F0-A320-0380BCAEC89D}"/>
              </a:ext>
            </a:extLst>
          </p:cNvPr>
          <p:cNvPicPr>
            <a:picLocks noChangeAspect="1"/>
          </p:cNvPicPr>
          <p:nvPr/>
        </p:nvPicPr>
        <p:blipFill rotWithShape="1">
          <a:blip r:embed="rId4"/>
          <a:srcRect r="52529" b="-641"/>
          <a:stretch/>
        </p:blipFill>
        <p:spPr>
          <a:xfrm>
            <a:off x="10951779" y="5215373"/>
            <a:ext cx="1000676" cy="1282667"/>
          </a:xfrm>
          <a:prstGeom prst="ellipse">
            <a:avLst/>
          </a:prstGeom>
          <a:ln>
            <a:noFill/>
          </a:ln>
          <a:effectLst>
            <a:softEdge rad="112500"/>
          </a:effectLst>
        </p:spPr>
      </p:pic>
      <p:sp>
        <p:nvSpPr>
          <p:cNvPr id="13" name="TextBox 12">
            <a:extLst>
              <a:ext uri="{FF2B5EF4-FFF2-40B4-BE49-F238E27FC236}">
                <a16:creationId xmlns:a16="http://schemas.microsoft.com/office/drawing/2014/main" id="{FC2757AE-728A-4D50-9705-76633C462601}"/>
              </a:ext>
            </a:extLst>
          </p:cNvPr>
          <p:cNvSpPr txBox="1"/>
          <p:nvPr/>
        </p:nvSpPr>
        <p:spPr>
          <a:xfrm>
            <a:off x="360662" y="1610710"/>
            <a:ext cx="57386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 Decision Tree Classification using AdaBoost</a:t>
            </a:r>
            <a:endParaRPr lang="en-US">
              <a:cs typeface="Arial"/>
            </a:endParaRPr>
          </a:p>
        </p:txBody>
      </p:sp>
      <p:sp>
        <p:nvSpPr>
          <p:cNvPr id="16" name="Rectangle 15">
            <a:extLst>
              <a:ext uri="{FF2B5EF4-FFF2-40B4-BE49-F238E27FC236}">
                <a16:creationId xmlns:a16="http://schemas.microsoft.com/office/drawing/2014/main" id="{CB24470D-6A3C-4A12-BB0B-653C2A7335FA}"/>
              </a:ext>
            </a:extLst>
          </p:cNvPr>
          <p:cNvSpPr/>
          <p:nvPr/>
        </p:nvSpPr>
        <p:spPr>
          <a:xfrm>
            <a:off x="508562" y="3945246"/>
            <a:ext cx="4230412" cy="2785238"/>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17" name="Table 13">
            <a:extLst>
              <a:ext uri="{FF2B5EF4-FFF2-40B4-BE49-F238E27FC236}">
                <a16:creationId xmlns:a16="http://schemas.microsoft.com/office/drawing/2014/main" id="{E8FADAB4-E7AB-4BDD-A185-6625CF2791A8}"/>
              </a:ext>
            </a:extLst>
          </p:cNvPr>
          <p:cNvGraphicFramePr>
            <a:graphicFrameLocks noGrp="1"/>
          </p:cNvGraphicFramePr>
          <p:nvPr>
            <p:extLst>
              <p:ext uri="{D42A27DB-BD31-4B8C-83A1-F6EECF244321}">
                <p14:modId xmlns:p14="http://schemas.microsoft.com/office/powerpoint/2010/main" val="2275621445"/>
              </p:ext>
            </p:extLst>
          </p:nvPr>
        </p:nvGraphicFramePr>
        <p:xfrm>
          <a:off x="546071" y="2156358"/>
          <a:ext cx="4316029" cy="1634960"/>
        </p:xfrm>
        <a:graphic>
          <a:graphicData uri="http://schemas.openxmlformats.org/drawingml/2006/table">
            <a:tbl>
              <a:tblPr firstRow="1" bandRow="1">
                <a:tableStyleId>{D7AC3CCA-C797-4891-BE02-D94E43425B78}</a:tableStyleId>
              </a:tblPr>
              <a:tblGrid>
                <a:gridCol w="551792">
                  <a:extLst>
                    <a:ext uri="{9D8B030D-6E8A-4147-A177-3AD203B41FA5}">
                      <a16:colId xmlns:a16="http://schemas.microsoft.com/office/drawing/2014/main" val="1671785606"/>
                    </a:ext>
                  </a:extLst>
                </a:gridCol>
                <a:gridCol w="1359775">
                  <a:extLst>
                    <a:ext uri="{9D8B030D-6E8A-4147-A177-3AD203B41FA5}">
                      <a16:colId xmlns:a16="http://schemas.microsoft.com/office/drawing/2014/main" val="3569824266"/>
                    </a:ext>
                  </a:extLst>
                </a:gridCol>
                <a:gridCol w="1103586">
                  <a:extLst>
                    <a:ext uri="{9D8B030D-6E8A-4147-A177-3AD203B41FA5}">
                      <a16:colId xmlns:a16="http://schemas.microsoft.com/office/drawing/2014/main" val="433359348"/>
                    </a:ext>
                  </a:extLst>
                </a:gridCol>
                <a:gridCol w="1300876">
                  <a:extLst>
                    <a:ext uri="{9D8B030D-6E8A-4147-A177-3AD203B41FA5}">
                      <a16:colId xmlns:a16="http://schemas.microsoft.com/office/drawing/2014/main" val="1620854281"/>
                    </a:ext>
                  </a:extLst>
                </a:gridCol>
              </a:tblGrid>
              <a:tr h="474666">
                <a:tc>
                  <a:txBody>
                    <a:bodyPr/>
                    <a:lstStyle/>
                    <a:p>
                      <a:endParaRPr lang="en-US"/>
                    </a:p>
                  </a:txBody>
                  <a:tcPr/>
                </a:tc>
                <a:tc>
                  <a:txBody>
                    <a:bodyPr/>
                    <a:lstStyle/>
                    <a:p>
                      <a:r>
                        <a:rPr lang="en-US"/>
                        <a:t>Precision</a:t>
                      </a:r>
                    </a:p>
                  </a:txBody>
                  <a:tcPr/>
                </a:tc>
                <a:tc>
                  <a:txBody>
                    <a:bodyPr/>
                    <a:lstStyle/>
                    <a:p>
                      <a:r>
                        <a:rPr lang="en-US"/>
                        <a:t>Recall</a:t>
                      </a:r>
                    </a:p>
                  </a:txBody>
                  <a:tcPr/>
                </a:tc>
                <a:tc>
                  <a:txBody>
                    <a:bodyPr/>
                    <a:lstStyle/>
                    <a:p>
                      <a:r>
                        <a:rPr lang="en-US"/>
                        <a:t>F1-score</a:t>
                      </a:r>
                    </a:p>
                  </a:txBody>
                  <a:tcPr/>
                </a:tc>
                <a:extLst>
                  <a:ext uri="{0D108BD9-81ED-4DB2-BD59-A6C34878D82A}">
                    <a16:rowId xmlns:a16="http://schemas.microsoft.com/office/drawing/2014/main" val="3529521652"/>
                  </a:ext>
                </a:extLst>
              </a:tr>
              <a:tr h="580147">
                <a:tc>
                  <a:txBody>
                    <a:bodyPr/>
                    <a:lstStyle/>
                    <a:p>
                      <a:r>
                        <a:rPr lang="en-US" b="1"/>
                        <a:t>0</a:t>
                      </a:r>
                    </a:p>
                  </a:txBody>
                  <a:tcPr/>
                </a:tc>
                <a:tc>
                  <a:txBody>
                    <a:bodyPr/>
                    <a:lstStyle/>
                    <a:p>
                      <a:pPr algn="ctr"/>
                      <a:r>
                        <a:rPr lang="en-US"/>
                        <a:t>0.99</a:t>
                      </a:r>
                    </a:p>
                  </a:txBody>
                  <a:tcPr/>
                </a:tc>
                <a:tc>
                  <a:txBody>
                    <a:bodyPr/>
                    <a:lstStyle/>
                    <a:p>
                      <a:pPr algn="ctr"/>
                      <a:r>
                        <a:rPr lang="en-US"/>
                        <a:t>0.88</a:t>
                      </a:r>
                    </a:p>
                  </a:txBody>
                  <a:tcPr/>
                </a:tc>
                <a:tc>
                  <a:txBody>
                    <a:bodyPr/>
                    <a:lstStyle/>
                    <a:p>
                      <a:pPr algn="ctr"/>
                      <a:r>
                        <a:rPr lang="en-US"/>
                        <a:t>0.93</a:t>
                      </a:r>
                    </a:p>
                  </a:txBody>
                  <a:tcPr/>
                </a:tc>
                <a:extLst>
                  <a:ext uri="{0D108BD9-81ED-4DB2-BD59-A6C34878D82A}">
                    <a16:rowId xmlns:a16="http://schemas.microsoft.com/office/drawing/2014/main" val="3564508646"/>
                  </a:ext>
                </a:extLst>
              </a:tr>
              <a:tr h="580147">
                <a:tc>
                  <a:txBody>
                    <a:bodyPr/>
                    <a:lstStyle/>
                    <a:p>
                      <a:r>
                        <a:rPr lang="en-US" b="1"/>
                        <a:t>1</a:t>
                      </a:r>
                    </a:p>
                  </a:txBody>
                  <a:tcPr/>
                </a:tc>
                <a:tc>
                  <a:txBody>
                    <a:bodyPr/>
                    <a:lstStyle/>
                    <a:p>
                      <a:pPr algn="ctr"/>
                      <a:r>
                        <a:rPr lang="en-US"/>
                        <a:t>0.88</a:t>
                      </a:r>
                    </a:p>
                  </a:txBody>
                  <a:tcPr/>
                </a:tc>
                <a:tc>
                  <a:txBody>
                    <a:bodyPr/>
                    <a:lstStyle/>
                    <a:p>
                      <a:pPr algn="ctr"/>
                      <a:r>
                        <a:rPr lang="en-US"/>
                        <a:t>0.99</a:t>
                      </a:r>
                    </a:p>
                  </a:txBody>
                  <a:tcPr/>
                </a:tc>
                <a:tc>
                  <a:txBody>
                    <a:bodyPr/>
                    <a:lstStyle/>
                    <a:p>
                      <a:pPr algn="ctr"/>
                      <a:r>
                        <a:rPr lang="en-US"/>
                        <a:t>0.93</a:t>
                      </a:r>
                    </a:p>
                  </a:txBody>
                  <a:tcPr/>
                </a:tc>
                <a:extLst>
                  <a:ext uri="{0D108BD9-81ED-4DB2-BD59-A6C34878D82A}">
                    <a16:rowId xmlns:a16="http://schemas.microsoft.com/office/drawing/2014/main" val="1336543362"/>
                  </a:ext>
                </a:extLst>
              </a:tr>
            </a:tbl>
          </a:graphicData>
        </a:graphic>
      </p:graphicFrame>
      <p:sp>
        <p:nvSpPr>
          <p:cNvPr id="18" name="Rectangle 17">
            <a:extLst>
              <a:ext uri="{FF2B5EF4-FFF2-40B4-BE49-F238E27FC236}">
                <a16:creationId xmlns:a16="http://schemas.microsoft.com/office/drawing/2014/main" id="{2FA0D448-55E4-479E-884F-D110078D31F2}"/>
              </a:ext>
            </a:extLst>
          </p:cNvPr>
          <p:cNvSpPr/>
          <p:nvPr/>
        </p:nvSpPr>
        <p:spPr>
          <a:xfrm>
            <a:off x="6216869" y="3930869"/>
            <a:ext cx="4230412" cy="2785238"/>
          </a:xfrm>
          <a:prstGeom prst="rect">
            <a:avLst/>
          </a:prstGeom>
          <a:solidFill>
            <a:schemeClr val="tx1">
              <a:lumMod val="95000"/>
            </a:schemeClr>
          </a:solidFill>
          <a:ln w="571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B48FDEB-E908-46B3-A75F-6619653DA8F8}"/>
              </a:ext>
            </a:extLst>
          </p:cNvPr>
          <p:cNvSpPr txBox="1"/>
          <p:nvPr/>
        </p:nvSpPr>
        <p:spPr>
          <a:xfrm>
            <a:off x="6091718" y="1610710"/>
            <a:ext cx="312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4. Random Forest</a:t>
            </a:r>
            <a:endParaRPr lang="en-US"/>
          </a:p>
        </p:txBody>
      </p:sp>
      <p:graphicFrame>
        <p:nvGraphicFramePr>
          <p:cNvPr id="10" name="Table 13">
            <a:extLst>
              <a:ext uri="{FF2B5EF4-FFF2-40B4-BE49-F238E27FC236}">
                <a16:creationId xmlns:a16="http://schemas.microsoft.com/office/drawing/2014/main" id="{27F8248D-3199-4E2A-80E6-7692BCBF6ACF}"/>
              </a:ext>
            </a:extLst>
          </p:cNvPr>
          <p:cNvGraphicFramePr>
            <a:graphicFrameLocks noGrp="1"/>
          </p:cNvGraphicFramePr>
          <p:nvPr>
            <p:extLst>
              <p:ext uri="{D42A27DB-BD31-4B8C-83A1-F6EECF244321}">
                <p14:modId xmlns:p14="http://schemas.microsoft.com/office/powerpoint/2010/main" val="104192061"/>
              </p:ext>
            </p:extLst>
          </p:nvPr>
        </p:nvGraphicFramePr>
        <p:xfrm>
          <a:off x="6174068" y="2053298"/>
          <a:ext cx="4316029" cy="1634960"/>
        </p:xfrm>
        <a:graphic>
          <a:graphicData uri="http://schemas.openxmlformats.org/drawingml/2006/table">
            <a:tbl>
              <a:tblPr firstRow="1" bandRow="1">
                <a:tableStyleId>{D7AC3CCA-C797-4891-BE02-D94E43425B78}</a:tableStyleId>
              </a:tblPr>
              <a:tblGrid>
                <a:gridCol w="551792">
                  <a:extLst>
                    <a:ext uri="{9D8B030D-6E8A-4147-A177-3AD203B41FA5}">
                      <a16:colId xmlns:a16="http://schemas.microsoft.com/office/drawing/2014/main" val="1671785606"/>
                    </a:ext>
                  </a:extLst>
                </a:gridCol>
                <a:gridCol w="1359775">
                  <a:extLst>
                    <a:ext uri="{9D8B030D-6E8A-4147-A177-3AD203B41FA5}">
                      <a16:colId xmlns:a16="http://schemas.microsoft.com/office/drawing/2014/main" val="3569824266"/>
                    </a:ext>
                  </a:extLst>
                </a:gridCol>
                <a:gridCol w="1103586">
                  <a:extLst>
                    <a:ext uri="{9D8B030D-6E8A-4147-A177-3AD203B41FA5}">
                      <a16:colId xmlns:a16="http://schemas.microsoft.com/office/drawing/2014/main" val="433359348"/>
                    </a:ext>
                  </a:extLst>
                </a:gridCol>
                <a:gridCol w="1300876">
                  <a:extLst>
                    <a:ext uri="{9D8B030D-6E8A-4147-A177-3AD203B41FA5}">
                      <a16:colId xmlns:a16="http://schemas.microsoft.com/office/drawing/2014/main" val="1620854281"/>
                    </a:ext>
                  </a:extLst>
                </a:gridCol>
              </a:tblGrid>
              <a:tr h="474666">
                <a:tc>
                  <a:txBody>
                    <a:bodyPr/>
                    <a:lstStyle/>
                    <a:p>
                      <a:endParaRPr lang="en-US"/>
                    </a:p>
                  </a:txBody>
                  <a:tcPr/>
                </a:tc>
                <a:tc>
                  <a:txBody>
                    <a:bodyPr/>
                    <a:lstStyle/>
                    <a:p>
                      <a:r>
                        <a:rPr lang="en-US"/>
                        <a:t>Precision</a:t>
                      </a:r>
                    </a:p>
                  </a:txBody>
                  <a:tcPr/>
                </a:tc>
                <a:tc>
                  <a:txBody>
                    <a:bodyPr/>
                    <a:lstStyle/>
                    <a:p>
                      <a:r>
                        <a:rPr lang="en-US"/>
                        <a:t>Recall</a:t>
                      </a:r>
                    </a:p>
                  </a:txBody>
                  <a:tcPr/>
                </a:tc>
                <a:tc>
                  <a:txBody>
                    <a:bodyPr/>
                    <a:lstStyle/>
                    <a:p>
                      <a:r>
                        <a:rPr lang="en-US"/>
                        <a:t>F1-score</a:t>
                      </a:r>
                    </a:p>
                  </a:txBody>
                  <a:tcPr/>
                </a:tc>
                <a:extLst>
                  <a:ext uri="{0D108BD9-81ED-4DB2-BD59-A6C34878D82A}">
                    <a16:rowId xmlns:a16="http://schemas.microsoft.com/office/drawing/2014/main" val="3529521652"/>
                  </a:ext>
                </a:extLst>
              </a:tr>
              <a:tr h="580147">
                <a:tc>
                  <a:txBody>
                    <a:bodyPr/>
                    <a:lstStyle/>
                    <a:p>
                      <a:r>
                        <a:rPr lang="en-US" b="1"/>
                        <a:t>0</a:t>
                      </a:r>
                    </a:p>
                  </a:txBody>
                  <a:tcPr/>
                </a:tc>
                <a:tc>
                  <a:txBody>
                    <a:bodyPr/>
                    <a:lstStyle/>
                    <a:p>
                      <a:pPr algn="ctr"/>
                      <a:r>
                        <a:rPr lang="en-US"/>
                        <a:t>0.97</a:t>
                      </a:r>
                    </a:p>
                  </a:txBody>
                  <a:tcPr/>
                </a:tc>
                <a:tc>
                  <a:txBody>
                    <a:bodyPr/>
                    <a:lstStyle/>
                    <a:p>
                      <a:pPr algn="ctr"/>
                      <a:r>
                        <a:rPr lang="en-US"/>
                        <a:t>0.90</a:t>
                      </a:r>
                    </a:p>
                  </a:txBody>
                  <a:tcPr/>
                </a:tc>
                <a:tc>
                  <a:txBody>
                    <a:bodyPr/>
                    <a:lstStyle/>
                    <a:p>
                      <a:pPr algn="ctr"/>
                      <a:r>
                        <a:rPr lang="en-US"/>
                        <a:t>0.93</a:t>
                      </a:r>
                    </a:p>
                  </a:txBody>
                  <a:tcPr/>
                </a:tc>
                <a:extLst>
                  <a:ext uri="{0D108BD9-81ED-4DB2-BD59-A6C34878D82A}">
                    <a16:rowId xmlns:a16="http://schemas.microsoft.com/office/drawing/2014/main" val="3564508646"/>
                  </a:ext>
                </a:extLst>
              </a:tr>
              <a:tr h="580147">
                <a:tc>
                  <a:txBody>
                    <a:bodyPr/>
                    <a:lstStyle/>
                    <a:p>
                      <a:r>
                        <a:rPr lang="en-US" b="1"/>
                        <a:t>1</a:t>
                      </a:r>
                    </a:p>
                  </a:txBody>
                  <a:tcPr/>
                </a:tc>
                <a:tc>
                  <a:txBody>
                    <a:bodyPr/>
                    <a:lstStyle/>
                    <a:p>
                      <a:pPr algn="ctr"/>
                      <a:r>
                        <a:rPr lang="en-US"/>
                        <a:t>0.90</a:t>
                      </a:r>
                    </a:p>
                  </a:txBody>
                  <a:tcPr/>
                </a:tc>
                <a:tc>
                  <a:txBody>
                    <a:bodyPr/>
                    <a:lstStyle/>
                    <a:p>
                      <a:pPr algn="ctr"/>
                      <a:r>
                        <a:rPr lang="en-US"/>
                        <a:t>0.97</a:t>
                      </a:r>
                    </a:p>
                  </a:txBody>
                  <a:tcPr/>
                </a:tc>
                <a:tc>
                  <a:txBody>
                    <a:bodyPr/>
                    <a:lstStyle/>
                    <a:p>
                      <a:pPr algn="ctr"/>
                      <a:r>
                        <a:rPr lang="en-US"/>
                        <a:t>0.93</a:t>
                      </a:r>
                    </a:p>
                  </a:txBody>
                  <a:tcPr/>
                </a:tc>
                <a:extLst>
                  <a:ext uri="{0D108BD9-81ED-4DB2-BD59-A6C34878D82A}">
                    <a16:rowId xmlns:a16="http://schemas.microsoft.com/office/drawing/2014/main" val="1336543362"/>
                  </a:ext>
                </a:extLst>
              </a:tr>
            </a:tbl>
          </a:graphicData>
        </a:graphic>
      </p:graphicFrame>
      <p:pic>
        <p:nvPicPr>
          <p:cNvPr id="6" name="Picture 7" descr="A close up of a logo&#10;&#10;Description generated with very high confidence">
            <a:extLst>
              <a:ext uri="{FF2B5EF4-FFF2-40B4-BE49-F238E27FC236}">
                <a16:creationId xmlns:a16="http://schemas.microsoft.com/office/drawing/2014/main" id="{ECFA916E-37CC-4E46-97F1-B772D3B614C8}"/>
              </a:ext>
            </a:extLst>
          </p:cNvPr>
          <p:cNvPicPr>
            <a:picLocks noChangeAspect="1"/>
          </p:cNvPicPr>
          <p:nvPr/>
        </p:nvPicPr>
        <p:blipFill>
          <a:blip r:embed="rId5"/>
          <a:stretch>
            <a:fillRect/>
          </a:stretch>
        </p:blipFill>
        <p:spPr>
          <a:xfrm>
            <a:off x="632178" y="4056678"/>
            <a:ext cx="4097866" cy="2498201"/>
          </a:xfrm>
          <a:prstGeom prst="rect">
            <a:avLst/>
          </a:prstGeom>
        </p:spPr>
      </p:pic>
      <p:pic>
        <p:nvPicPr>
          <p:cNvPr id="11" name="Picture 11" descr="A close up of a person&#10;&#10;Description generated with high confidence">
            <a:extLst>
              <a:ext uri="{FF2B5EF4-FFF2-40B4-BE49-F238E27FC236}">
                <a16:creationId xmlns:a16="http://schemas.microsoft.com/office/drawing/2014/main" id="{DB5D5E48-CB7C-45B7-938C-2D9611488690}"/>
              </a:ext>
            </a:extLst>
          </p:cNvPr>
          <p:cNvPicPr>
            <a:picLocks noChangeAspect="1"/>
          </p:cNvPicPr>
          <p:nvPr/>
        </p:nvPicPr>
        <p:blipFill>
          <a:blip r:embed="rId6"/>
          <a:stretch>
            <a:fillRect/>
          </a:stretch>
        </p:blipFill>
        <p:spPr>
          <a:xfrm>
            <a:off x="6389511" y="3999333"/>
            <a:ext cx="3745088" cy="2655223"/>
          </a:xfrm>
          <a:prstGeom prst="rect">
            <a:avLst/>
          </a:prstGeom>
        </p:spPr>
      </p:pic>
    </p:spTree>
    <p:extLst>
      <p:ext uri="{BB962C8B-B14F-4D97-AF65-F5344CB8AC3E}">
        <p14:creationId xmlns:p14="http://schemas.microsoft.com/office/powerpoint/2010/main" val="4186848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Science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DD9FCB-01DC-4AD1-BC5A-F5C59BDC1F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B0F42F3-7A2B-4323-B7B5-CA2094D3948D}">
  <ds:schemaRefs>
    <ds:schemaRef ds:uri="http://schemas.microsoft.com/sharepoint/v3/contenttype/forms"/>
  </ds:schemaRefs>
</ds:datastoreItem>
</file>

<file path=customXml/itemProps3.xml><?xml version="1.0" encoding="utf-8"?>
<ds:datastoreItem xmlns:ds="http://schemas.openxmlformats.org/officeDocument/2006/customXml" ds:itemID="{187E11E5-8995-4BDD-A77F-F1758252271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Academic Science 16x9</vt:lpstr>
      <vt:lpstr>Framingham Heart Study</vt:lpstr>
      <vt:lpstr>Predicting a Ten-Year Risk of Developing Coronary Heart Disease:</vt:lpstr>
      <vt:lpstr>Project Overview</vt:lpstr>
      <vt:lpstr>Steps of Analysis</vt:lpstr>
      <vt:lpstr>Research</vt:lpstr>
      <vt:lpstr>Research</vt:lpstr>
      <vt:lpstr>Research</vt:lpstr>
      <vt:lpstr>Research</vt:lpstr>
      <vt:lpstr>Research</vt:lpstr>
      <vt:lpstr>Research</vt:lpstr>
      <vt:lpstr>Research</vt:lpstr>
      <vt:lpstr>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revision>133</cp:revision>
  <dcterms:created xsi:type="dcterms:W3CDTF">2020-04-05T18:54:36Z</dcterms:created>
  <dcterms:modified xsi:type="dcterms:W3CDTF">2020-04-07T20:33:26Z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