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32"/>
  </p:notesMasterIdLst>
  <p:sldIdLst>
    <p:sldId id="309" r:id="rId5"/>
    <p:sldId id="330" r:id="rId6"/>
    <p:sldId id="308" r:id="rId7"/>
    <p:sldId id="314" r:id="rId8"/>
    <p:sldId id="342" r:id="rId9"/>
    <p:sldId id="325" r:id="rId10"/>
    <p:sldId id="317" r:id="rId11"/>
    <p:sldId id="318" r:id="rId12"/>
    <p:sldId id="319" r:id="rId13"/>
    <p:sldId id="320" r:id="rId14"/>
    <p:sldId id="315" r:id="rId15"/>
    <p:sldId id="321" r:id="rId16"/>
    <p:sldId id="322" r:id="rId17"/>
    <p:sldId id="331" r:id="rId18"/>
    <p:sldId id="328" r:id="rId19"/>
    <p:sldId id="334" r:id="rId20"/>
    <p:sldId id="335" r:id="rId21"/>
    <p:sldId id="326" r:id="rId22"/>
    <p:sldId id="337" r:id="rId23"/>
    <p:sldId id="336" r:id="rId24"/>
    <p:sldId id="339" r:id="rId25"/>
    <p:sldId id="332" r:id="rId26"/>
    <p:sldId id="338" r:id="rId27"/>
    <p:sldId id="341" r:id="rId28"/>
    <p:sldId id="340" r:id="rId29"/>
    <p:sldId id="343" r:id="rId30"/>
    <p:sldId id="31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C617D9-B9C0-46B9-82DD-2125E0884216}">
          <p14:sldIdLst>
            <p14:sldId id="309"/>
            <p14:sldId id="330"/>
            <p14:sldId id="308"/>
            <p14:sldId id="314"/>
            <p14:sldId id="342"/>
            <p14:sldId id="325"/>
            <p14:sldId id="317"/>
            <p14:sldId id="318"/>
            <p14:sldId id="319"/>
            <p14:sldId id="320"/>
            <p14:sldId id="315"/>
            <p14:sldId id="321"/>
            <p14:sldId id="322"/>
            <p14:sldId id="331"/>
            <p14:sldId id="328"/>
            <p14:sldId id="334"/>
            <p14:sldId id="335"/>
            <p14:sldId id="326"/>
            <p14:sldId id="337"/>
            <p14:sldId id="336"/>
            <p14:sldId id="339"/>
            <p14:sldId id="332"/>
            <p14:sldId id="338"/>
            <p14:sldId id="341"/>
            <p14:sldId id="340"/>
            <p14:sldId id="343"/>
          </p14:sldIdLst>
        </p14:section>
        <p14:section name="Untitled Section" id="{575239B8-3D7A-4033-BC58-E2426B00891A}">
          <p14:sldIdLst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07" autoAdjust="0"/>
    <p:restoredTop sz="84967" autoAdjust="0"/>
  </p:normalViewPr>
  <p:slideViewPr>
    <p:cSldViewPr snapToGrid="0">
      <p:cViewPr varScale="1">
        <p:scale>
          <a:sx n="67" d="100"/>
          <a:sy n="67" d="100"/>
        </p:scale>
        <p:origin x="280" y="5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pub.dev/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ebp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1975"/>
            <a:ext cx="9144000" cy="2038350"/>
          </a:xfrm>
        </p:spPr>
        <p:txBody>
          <a:bodyPr>
            <a:normAutofit/>
          </a:bodyPr>
          <a:lstStyle/>
          <a:p>
            <a:r>
              <a:rPr lang="en-US" sz="3200" spc="400" dirty="0">
                <a:latin typeface="+mn-lt"/>
              </a:rPr>
              <a:t>COLLEGE BUS TRACKING HYBRID APP USING ADVANCED GOOGLE CLOUD SERVICES AND IOT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0873" y="2828925"/>
            <a:ext cx="9144000" cy="3717799"/>
          </a:xfrm>
        </p:spPr>
        <p:txBody>
          <a:bodyPr>
            <a:normAutofit/>
          </a:bodyPr>
          <a:lstStyle/>
          <a:p>
            <a:r>
              <a:rPr lang="en-US" b="1" dirty="0"/>
              <a:t>Mobile App Development with Cloud</a:t>
            </a:r>
          </a:p>
          <a:p>
            <a:endParaRPr lang="en-US" dirty="0"/>
          </a:p>
          <a:p>
            <a:r>
              <a:rPr lang="en-US" dirty="0"/>
              <a:t>NAFEEZ ABBAS J (2017PECCS307 / 211417104156)</a:t>
            </a:r>
          </a:p>
          <a:p>
            <a:r>
              <a:rPr lang="en-US" dirty="0"/>
              <a:t>NARESH D (2017PECCS311 / 211417104160)</a:t>
            </a:r>
          </a:p>
          <a:p>
            <a:r>
              <a:rPr lang="en-US" dirty="0"/>
              <a:t>SALMAN KHAN S (2017PECCS349 / 211417104232)</a:t>
            </a:r>
          </a:p>
          <a:p>
            <a:endParaRPr lang="en-US" dirty="0"/>
          </a:p>
          <a:p>
            <a:r>
              <a:rPr lang="en-US" dirty="0"/>
              <a:t>Under the Guidance of</a:t>
            </a:r>
          </a:p>
          <a:p>
            <a:r>
              <a:rPr lang="en-US" dirty="0"/>
              <a:t>Mr. S.A.K. JAINULABUDEEN, </a:t>
            </a:r>
            <a:r>
              <a:rPr lang="en-US" dirty="0" err="1"/>
              <a:t>M.Tech</a:t>
            </a:r>
            <a:r>
              <a:rPr lang="en-US" dirty="0"/>
              <a:t>., ASSISTANT PROFESSOR</a:t>
            </a:r>
          </a:p>
          <a:p>
            <a:r>
              <a:rPr lang="en-US" dirty="0"/>
              <a:t>Project Coordinator : Dr. PUGHAZHENDI, M.E., Ph.D., PROFESSOR</a:t>
            </a: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A30493E-6BF4-447E-A28E-C3D02F19B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986917"/>
            <a:ext cx="9710929" cy="708533"/>
          </a:xfrm>
        </p:spPr>
        <p:txBody>
          <a:bodyPr>
            <a:normAutofit/>
          </a:bodyPr>
          <a:lstStyle/>
          <a:p>
            <a:r>
              <a:rPr lang="en-IN" sz="4000" dirty="0"/>
              <a:t>System Design – Activity Diagram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A3726-E6D9-4C9C-8C5A-5F5AD509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COLLEGE BUS TRACKING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A78DE-1998-4BF0-B335-A2EE50D0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806946-FAA3-4B1A-9AA0-F7456434B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0" y="1695450"/>
            <a:ext cx="10549129" cy="47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1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7A6C51-FFF8-4871-9B27-88E7F90E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86917"/>
            <a:ext cx="6190488" cy="841883"/>
          </a:xfrm>
        </p:spPr>
        <p:txBody>
          <a:bodyPr>
            <a:normAutofit fontScale="90000"/>
          </a:bodyPr>
          <a:lstStyle/>
          <a:p>
            <a:r>
              <a:rPr lang="en-IN" dirty="0"/>
              <a:t>Module 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F664D-A8C1-4C01-9778-65D7B09F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105024"/>
            <a:ext cx="10503408" cy="4251325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Project is designed in four modules where each module is responsible for different aspects.</a:t>
            </a:r>
            <a:endParaRPr lang="en-US" sz="24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ea typeface="Calibri" panose="020F0502020204030204" pitchFamily="34" charset="0"/>
                <a:cs typeface="Latha" panose="020B0604020202020204" pitchFamily="34" charset="0"/>
              </a:rPr>
              <a:t> Student / Parent </a:t>
            </a:r>
            <a:r>
              <a:rPr lang="en-US" sz="2400" dirty="0">
                <a:ea typeface="Calibri" panose="020F0502020204030204" pitchFamily="34" charset="0"/>
                <a:cs typeface="Latha" panose="020B0604020202020204" pitchFamily="34" charset="0"/>
              </a:rPr>
              <a:t>Module</a:t>
            </a:r>
            <a:endParaRPr lang="en-IN" sz="24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571500" indent="-5715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ea typeface="Calibri" panose="020F0502020204030204" pitchFamily="34" charset="0"/>
                <a:cs typeface="Latha" panose="020B0604020202020204" pitchFamily="34" charset="0"/>
              </a:rPr>
              <a:t>Admin login Module</a:t>
            </a:r>
          </a:p>
          <a:p>
            <a:pPr marL="571500" indent="-5715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Calibri" panose="020F0502020204030204" pitchFamily="34" charset="0"/>
                <a:cs typeface="Latha" panose="020B0604020202020204" pitchFamily="34" charset="0"/>
              </a:rPr>
              <a:t>Firebase Module</a:t>
            </a:r>
          </a:p>
          <a:p>
            <a:pPr marL="571500" indent="-5715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ea typeface="Calibri" panose="020F0502020204030204" pitchFamily="34" charset="0"/>
                <a:cs typeface="Latha" panose="020B0604020202020204" pitchFamily="34" charset="0"/>
              </a:rPr>
              <a:t>Hardware Module</a:t>
            </a:r>
            <a:endParaRPr lang="en-IN" sz="24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16E90-FCDD-4C49-A521-7C24BA45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COLLEGE BUS TRACKING SYSTEM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5E336-DF03-4398-B410-D287015D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78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7A6C51-FFF8-4871-9B27-88E7F90E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86917"/>
            <a:ext cx="6190488" cy="841883"/>
          </a:xfrm>
        </p:spPr>
        <p:txBody>
          <a:bodyPr/>
          <a:lstStyle/>
          <a:p>
            <a:r>
              <a:rPr lang="en-IN" dirty="0"/>
              <a:t>Modules - Admin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F664D-A8C1-4C01-9778-65D7B09F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828800"/>
            <a:ext cx="10503408" cy="4527550"/>
          </a:xfrm>
        </p:spPr>
        <p:txBody>
          <a:bodyPr>
            <a:normAutofit/>
          </a:bodyPr>
          <a:lstStyle/>
          <a:p>
            <a:pPr marL="342900" indent="-342900">
              <a:buSzPct val="150000"/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The admin logs into the system and manages routes, students and drivers. Admin can add and update the students details and the driver details as well.</a:t>
            </a:r>
          </a:p>
          <a:p>
            <a:pPr marL="342900" indent="-342900" algn="just"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Admin can add and update the students details and the driver details as well also he can manage the routes and makes changes in it if necessary.</a:t>
            </a:r>
          </a:p>
          <a:p>
            <a:pPr marL="342900" indent="-342900" algn="just"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The Admin also has the access to the location of the buses where he / she can choose the Bus Number and view its current location using the Google Maps API.</a:t>
            </a: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16E90-FCDD-4C49-A521-7C24BA45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COLLEGE BUS TRACKING SYSTEM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5E336-DF03-4398-B410-D287015D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99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7A6C51-FFF8-4871-9B27-88E7F90E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986917"/>
            <a:ext cx="9968103" cy="841883"/>
          </a:xfrm>
        </p:spPr>
        <p:txBody>
          <a:bodyPr/>
          <a:lstStyle/>
          <a:p>
            <a:r>
              <a:rPr lang="en-IN" dirty="0"/>
              <a:t>Modules – Student / Parent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F664D-A8C1-4C01-9778-65D7B09F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828800"/>
            <a:ext cx="10503408" cy="4527550"/>
          </a:xfrm>
        </p:spPr>
        <p:txBody>
          <a:bodyPr>
            <a:normAutofit/>
          </a:bodyPr>
          <a:lstStyle/>
          <a:p>
            <a:pPr marL="342900" indent="-342900">
              <a:buSzPct val="125000"/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Student can login to the system using the Unique Register Number provided to him / her by the college and the mobile number submitted.</a:t>
            </a:r>
          </a:p>
          <a:p>
            <a:pPr marL="342900" indent="-342900" algn="just"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Upon successful login, the student will be prompted to select the route and bus number to track it. Students can view the location of bus in real-time on the map.</a:t>
            </a:r>
          </a:p>
          <a:p>
            <a:pPr marL="342900" indent="-342900" algn="just"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Students can also set an alarm which starts when the bus is nearing him. Student receives updates on route and bus changes as well.</a:t>
            </a: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16E90-FCDD-4C49-A521-7C24BA45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COLLEGE BUS TRACKING SYSTEM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5E336-DF03-4398-B410-D287015D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10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7A6C51-FFF8-4871-9B27-88E7F90E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986917"/>
            <a:ext cx="9968103" cy="841883"/>
          </a:xfrm>
        </p:spPr>
        <p:txBody>
          <a:bodyPr/>
          <a:lstStyle/>
          <a:p>
            <a:r>
              <a:rPr lang="en-IN" dirty="0"/>
              <a:t>Modules – Firebase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F664D-A8C1-4C01-9778-65D7B09F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828800"/>
            <a:ext cx="10503408" cy="4527550"/>
          </a:xfrm>
        </p:spPr>
        <p:txBody>
          <a:bodyPr>
            <a:normAutofit/>
          </a:bodyPr>
          <a:lstStyle/>
          <a:p>
            <a:pPr marL="342900" indent="-342900" algn="just"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/>
                <a:ea typeface="Times New Roman" panose="02020603050405020304" pitchFamily="18" charset="0"/>
                <a:cs typeface="TimesNewRomanPSMT"/>
              </a:rPr>
              <a:t>Firebase provides the NOSQL database for storing the student and bus record</a:t>
            </a:r>
            <a:r>
              <a:rPr lang="en-US" dirty="0">
                <a:ea typeface="Times New Roman" panose="02020603050405020304" pitchFamily="18" charset="0"/>
                <a:cs typeface="TimesNewRomanPSMT"/>
              </a:rPr>
              <a:t> also </a:t>
            </a:r>
            <a:r>
              <a:rPr lang="en-US" dirty="0">
                <a:effectLst/>
                <a:ea typeface="Times New Roman" panose="02020603050405020304" pitchFamily="18" charset="0"/>
                <a:cs typeface="TimesNewRomanPSMT"/>
              </a:rPr>
              <a:t> to create, read, update, delete (CRUD) operations for user and admin data. </a:t>
            </a:r>
          </a:p>
          <a:p>
            <a:pPr marL="342900" indent="-342900" algn="just"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/>
                <a:ea typeface="Times New Roman" panose="02020603050405020304" pitchFamily="18" charset="0"/>
                <a:cs typeface="TimesNewRomanPSMT"/>
              </a:rPr>
              <a:t>Other than that, we use One signal a third-party app which provides push notification facility to our app. </a:t>
            </a:r>
          </a:p>
          <a:p>
            <a:pPr marL="342900" indent="-342900" algn="just"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/>
                <a:ea typeface="Times New Roman" panose="02020603050405020304" pitchFamily="18" charset="0"/>
                <a:cs typeface="TimesNewRomanPSMT"/>
              </a:rPr>
              <a:t>Adding to this, another third-party provider called as 000webhost.com used to update the bus co-ordinates from the </a:t>
            </a:r>
            <a:r>
              <a:rPr lang="en-US" dirty="0" err="1">
                <a:effectLst/>
                <a:ea typeface="Times New Roman" panose="02020603050405020304" pitchFamily="18" charset="0"/>
                <a:cs typeface="TimesNewRomanPSMT"/>
              </a:rPr>
              <a:t>arduino</a:t>
            </a:r>
            <a:r>
              <a:rPr lang="en-US" dirty="0">
                <a:effectLst/>
                <a:ea typeface="Times New Roman" panose="02020603050405020304" pitchFamily="18" charset="0"/>
                <a:cs typeface="TimesNewRomanPSMT"/>
              </a:rPr>
              <a:t> UNO to database.</a:t>
            </a:r>
            <a:endParaRPr lang="en-IN" dirty="0">
              <a:effectLst/>
              <a:ea typeface="Times New Roman" panose="02020603050405020304" pitchFamily="18" charset="0"/>
            </a:endParaRPr>
          </a:p>
          <a:p>
            <a:pPr marL="342900" indent="-342900">
              <a:buSzPct val="125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16E90-FCDD-4C49-A521-7C24BA45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COLLEGE BUS TRACKING SYSTEM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5E336-DF03-4398-B410-D287015D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18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89246E-18FC-4E0C-A893-EABC47D4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86917"/>
            <a:ext cx="6190488" cy="975233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Modules - Hardware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CB405-6E12-41A1-9E26-9E0AE653E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295525"/>
            <a:ext cx="9998583" cy="3876675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  <a:ea typeface="Times New Roman" panose="02020603050405020304" pitchFamily="18" charset="0"/>
                <a:cs typeface="TimesNewRomanPSMT"/>
              </a:rPr>
              <a:t>This module tracks and updates the bus coordinates to the database through API calls. It needs a proper working sim card with data transfer facility (GPRS).</a:t>
            </a: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GSM makes an HTTP request to the Cloud and hence stores the coordinates which are in turn fetched at the Mobile App.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Google Map API uses these coordinated to show the location of the bus.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DAF3B-0147-4B52-9D0F-B09C0558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COLLEGE BUS TRACKING SYSTEM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63C06-2854-4839-9FB9-C85E427F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2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89246E-18FC-4E0C-A893-EABC47D4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86917"/>
            <a:ext cx="6190488" cy="714885"/>
          </a:xfrm>
        </p:spPr>
        <p:txBody>
          <a:bodyPr>
            <a:normAutofit fontScale="90000"/>
          </a:bodyPr>
          <a:lstStyle/>
          <a:p>
            <a:r>
              <a:rPr lang="en-IN" dirty="0"/>
              <a:t>Testing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9276D62-00C5-4685-A64D-33C48597A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99820"/>
              </p:ext>
            </p:extLst>
          </p:nvPr>
        </p:nvGraphicFramePr>
        <p:xfrm>
          <a:off x="895350" y="1701802"/>
          <a:ext cx="10372726" cy="45344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3177">
                  <a:extLst>
                    <a:ext uri="{9D8B030D-6E8A-4147-A177-3AD203B41FA5}">
                      <a16:colId xmlns:a16="http://schemas.microsoft.com/office/drawing/2014/main" val="4071800104"/>
                    </a:ext>
                  </a:extLst>
                </a:gridCol>
                <a:gridCol w="2751296">
                  <a:extLst>
                    <a:ext uri="{9D8B030D-6E8A-4147-A177-3AD203B41FA5}">
                      <a16:colId xmlns:a16="http://schemas.microsoft.com/office/drawing/2014/main" val="3401360602"/>
                    </a:ext>
                  </a:extLst>
                </a:gridCol>
                <a:gridCol w="2157655">
                  <a:extLst>
                    <a:ext uri="{9D8B030D-6E8A-4147-A177-3AD203B41FA5}">
                      <a16:colId xmlns:a16="http://schemas.microsoft.com/office/drawing/2014/main" val="937015709"/>
                    </a:ext>
                  </a:extLst>
                </a:gridCol>
                <a:gridCol w="3187392">
                  <a:extLst>
                    <a:ext uri="{9D8B030D-6E8A-4147-A177-3AD203B41FA5}">
                      <a16:colId xmlns:a16="http://schemas.microsoft.com/office/drawing/2014/main" val="1900804271"/>
                    </a:ext>
                  </a:extLst>
                </a:gridCol>
                <a:gridCol w="993206">
                  <a:extLst>
                    <a:ext uri="{9D8B030D-6E8A-4147-A177-3AD203B41FA5}">
                      <a16:colId xmlns:a16="http://schemas.microsoft.com/office/drawing/2014/main" val="2219828615"/>
                    </a:ext>
                  </a:extLst>
                </a:gridCol>
              </a:tblGrid>
              <a:tr h="5062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Test Case ID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18" marR="586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</a:rPr>
                        <a:t>Action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18" marR="586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</a:rPr>
                        <a:t>Expected Output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18" marR="586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</a:rPr>
                        <a:t>Actual Output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18" marR="586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</a:rPr>
                        <a:t>Result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18" marR="58618" marT="0" marB="0"/>
                </a:tc>
                <a:extLst>
                  <a:ext uri="{0D108BD9-81ED-4DB2-BD59-A6C34878D82A}">
                    <a16:rowId xmlns:a16="http://schemas.microsoft.com/office/drawing/2014/main" val="766775666"/>
                  </a:ext>
                </a:extLst>
              </a:tr>
              <a:tr h="7755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18" marR="586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Number of characters of Roll No. is equal to 12 characters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18" marR="586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Login button is enabled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18" marR="586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Login button is enabled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18" marR="586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Pass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18" marR="58618" marT="0" marB="0"/>
                </a:tc>
                <a:extLst>
                  <a:ext uri="{0D108BD9-81ED-4DB2-BD59-A6C34878D82A}">
                    <a16:rowId xmlns:a16="http://schemas.microsoft.com/office/drawing/2014/main" val="3954807019"/>
                  </a:ext>
                </a:extLst>
              </a:tr>
              <a:tr h="7755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18" marR="586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Number of characters of Roll No. is less than 12 characters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18" marR="586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Login button is disabled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18" marR="586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Login button is disabled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18" marR="586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Pass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18" marR="58618" marT="0" marB="0"/>
                </a:tc>
                <a:extLst>
                  <a:ext uri="{0D108BD9-81ED-4DB2-BD59-A6C34878D82A}">
                    <a16:rowId xmlns:a16="http://schemas.microsoft.com/office/drawing/2014/main" val="3610110975"/>
                  </a:ext>
                </a:extLst>
              </a:tr>
              <a:tr h="7755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18" marR="586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Number of characters of Roll No. is greater than 12 characters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18" marR="586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Subsequent characters are not accepted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18" marR="586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Subsequent characters are not accepted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18" marR="586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Pass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18" marR="58618" marT="0" marB="0"/>
                </a:tc>
                <a:extLst>
                  <a:ext uri="{0D108BD9-81ED-4DB2-BD59-A6C34878D82A}">
                    <a16:rowId xmlns:a16="http://schemas.microsoft.com/office/drawing/2014/main" val="3206623318"/>
                  </a:ext>
                </a:extLst>
              </a:tr>
              <a:tr h="5062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18" marR="586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Click Help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18" marR="586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Displays Help screen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18" marR="586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Displays Help screen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18" marR="586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Pass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18" marR="58618" marT="0" marB="0"/>
                </a:tc>
                <a:extLst>
                  <a:ext uri="{0D108BD9-81ED-4DB2-BD59-A6C34878D82A}">
                    <a16:rowId xmlns:a16="http://schemas.microsoft.com/office/drawing/2014/main" val="285105956"/>
                  </a:ext>
                </a:extLst>
              </a:tr>
              <a:tr h="1195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18" marR="586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Click Login button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18" marR="586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Enters OTP page, OTP is verified automatically, and home page is displayed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18" marR="586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Enters OTP page, OTP is verified automatically, and home page is displayed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18" marR="586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Pass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618" marR="58618" marT="0" marB="0"/>
                </a:tc>
                <a:extLst>
                  <a:ext uri="{0D108BD9-81ED-4DB2-BD59-A6C34878D82A}">
                    <a16:rowId xmlns:a16="http://schemas.microsoft.com/office/drawing/2014/main" val="18768857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DAF3B-0147-4B52-9D0F-B09C0558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COLLEGE BUS TRACKING SYSTEM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63C06-2854-4839-9FB9-C85E427F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96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89246E-18FC-4E0C-A893-EABC47D4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86918"/>
            <a:ext cx="6190488" cy="718058"/>
          </a:xfrm>
        </p:spPr>
        <p:txBody>
          <a:bodyPr>
            <a:normAutofit fontScale="90000"/>
          </a:bodyPr>
          <a:lstStyle/>
          <a:p>
            <a:r>
              <a:rPr lang="en-IN" dirty="0"/>
              <a:t>Testing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3658BA7C-2508-4514-B40D-6B85C5E2BD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241579"/>
              </p:ext>
            </p:extLst>
          </p:nvPr>
        </p:nvGraphicFramePr>
        <p:xfrm>
          <a:off x="838201" y="1704975"/>
          <a:ext cx="10429874" cy="46513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0246">
                  <a:extLst>
                    <a:ext uri="{9D8B030D-6E8A-4147-A177-3AD203B41FA5}">
                      <a16:colId xmlns:a16="http://schemas.microsoft.com/office/drawing/2014/main" val="478929235"/>
                    </a:ext>
                  </a:extLst>
                </a:gridCol>
                <a:gridCol w="2766454">
                  <a:extLst>
                    <a:ext uri="{9D8B030D-6E8A-4147-A177-3AD203B41FA5}">
                      <a16:colId xmlns:a16="http://schemas.microsoft.com/office/drawing/2014/main" val="3134907688"/>
                    </a:ext>
                  </a:extLst>
                </a:gridCol>
                <a:gridCol w="2169542">
                  <a:extLst>
                    <a:ext uri="{9D8B030D-6E8A-4147-A177-3AD203B41FA5}">
                      <a16:colId xmlns:a16="http://schemas.microsoft.com/office/drawing/2014/main" val="3989536862"/>
                    </a:ext>
                  </a:extLst>
                </a:gridCol>
                <a:gridCol w="3204954">
                  <a:extLst>
                    <a:ext uri="{9D8B030D-6E8A-4147-A177-3AD203B41FA5}">
                      <a16:colId xmlns:a16="http://schemas.microsoft.com/office/drawing/2014/main" val="1681849298"/>
                    </a:ext>
                  </a:extLst>
                </a:gridCol>
                <a:gridCol w="998678">
                  <a:extLst>
                    <a:ext uri="{9D8B030D-6E8A-4147-A177-3AD203B41FA5}">
                      <a16:colId xmlns:a16="http://schemas.microsoft.com/office/drawing/2014/main" val="1091596658"/>
                    </a:ext>
                  </a:extLst>
                </a:gridCol>
              </a:tblGrid>
              <a:tr h="4787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Test Case ID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</a:rPr>
                        <a:t>Action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</a:rPr>
                        <a:t>Expected Output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</a:rPr>
                        <a:t>Actual Output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</a:rPr>
                        <a:t>Result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6954494"/>
                  </a:ext>
                </a:extLst>
              </a:tr>
              <a:tr h="9870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</a:t>
                      </a:r>
                      <a:endParaRPr lang="en-IN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Click Select Route</a:t>
                      </a:r>
                      <a:endParaRPr lang="en-IN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Displays the list of routes and buses available</a:t>
                      </a:r>
                      <a:endParaRPr lang="en-IN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Displays the list of routes and buses available</a:t>
                      </a:r>
                      <a:endParaRPr lang="en-IN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Pass</a:t>
                      </a:r>
                      <a:endParaRPr lang="en-IN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4755361"/>
                  </a:ext>
                </a:extLst>
              </a:tr>
              <a:tr h="9870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</a:t>
                      </a:r>
                      <a:endParaRPr lang="en-IN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Click OK button</a:t>
                      </a:r>
                      <a:endParaRPr lang="en-IN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Current location of the bus is displayed in the map</a:t>
                      </a:r>
                      <a:endParaRPr lang="en-IN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Current location of the bus is displayed in the map</a:t>
                      </a:r>
                      <a:endParaRPr lang="en-IN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Pass</a:t>
                      </a:r>
                      <a:endParaRPr lang="en-IN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8357684"/>
                  </a:ext>
                </a:extLst>
              </a:tr>
              <a:tr h="9870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8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Click Reminder 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Displays the popup to enable or disable the reminder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Displays the popup to enable or disable the reminder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Pass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5614142"/>
                  </a:ext>
                </a:extLst>
              </a:tr>
              <a:tr h="7328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Click Updates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Displays the updates of the bus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Displays the updates of the bus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Pass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5974917"/>
                  </a:ext>
                </a:extLst>
              </a:tr>
              <a:tr h="4787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Click Log out button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Logout from the app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Logout from the app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Pass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3030517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DAF3B-0147-4B52-9D0F-B09C0558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COLLEGE BUS TRACKING SYSTEM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63C06-2854-4839-9FB9-C85E427F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227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F88A81-71E2-4610-94F0-4648CCD3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33426"/>
            <a:ext cx="6299835" cy="990600"/>
          </a:xfrm>
        </p:spPr>
        <p:txBody>
          <a:bodyPr/>
          <a:lstStyle/>
          <a:p>
            <a:r>
              <a:rPr lang="en-IN" dirty="0"/>
              <a:t>Screenshots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D30A4-C654-4680-9900-529AE15D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COLLEGE BUS TRACKING SYSTEM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85222-ED16-416E-ADC6-4A06E82D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8BF5F-7546-4EB3-AF30-94A684380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1847850"/>
            <a:ext cx="2747010" cy="42957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3A3C30-2103-4EEE-B769-F33F27F8407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1779968"/>
            <a:ext cx="3105150" cy="4295774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00C100-FD66-4587-B39E-FF93318165D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92" y="1847850"/>
            <a:ext cx="3054350" cy="42957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6057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F88A81-71E2-4610-94F0-4648CCD3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33426"/>
            <a:ext cx="6299835" cy="990600"/>
          </a:xfrm>
        </p:spPr>
        <p:txBody>
          <a:bodyPr/>
          <a:lstStyle/>
          <a:p>
            <a:r>
              <a:rPr lang="en-IN" dirty="0"/>
              <a:t>Screenshots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D30A4-C654-4680-9900-529AE15D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COLLEGE BUS TRACKING SYSTEM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85222-ED16-416E-ADC6-4A06E82D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E183A9-FB12-44D6-A129-57B86C4FB10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1837373"/>
            <a:ext cx="3073400" cy="4364355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005642-345C-4ABE-847D-23FA48D35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475" y="1837373"/>
            <a:ext cx="2651872" cy="4210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94D56D-CCA2-4345-AD13-BA2BCB33B31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077" y="1837372"/>
            <a:ext cx="3249295" cy="42100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6739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CF7687-F198-4EBE-B56E-072610F8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86917"/>
            <a:ext cx="6190488" cy="890009"/>
          </a:xfrm>
        </p:spPr>
        <p:txBody>
          <a:bodyPr>
            <a:normAutofit/>
          </a:bodyPr>
          <a:lstStyle/>
          <a:p>
            <a:r>
              <a:rPr lang="en-IN" dirty="0"/>
              <a:t>Abstract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554A0-E185-4D88-8C3F-8AC2B63B5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973179"/>
            <a:ext cx="10420791" cy="419902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ea typeface="Times New Roman" panose="02020603050405020304" pitchFamily="18" charset="0"/>
              </a:rPr>
              <a:t>The current generation requires continuous information on a regular basis. The use of technology and internet has been steadily growing.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  <a:ea typeface="Times New Roman" panose="02020603050405020304" pitchFamily="18" charset="0"/>
              </a:rPr>
              <a:t>As a result, we devised an innovative solution to our application by combining current technologies with the need for knowledge transmission.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ea typeface="Times New Roman" panose="02020603050405020304" pitchFamily="18" charset="0"/>
              </a:rPr>
              <a:t>The Project consists of a Mobile Application for students to use and a Hardware setup that shares the bus's location. </a:t>
            </a:r>
          </a:p>
          <a:p>
            <a:r>
              <a:rPr lang="en-IN" sz="2400" dirty="0"/>
              <a:t>		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D4B84-4384-4D59-ABD5-A080C8C8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COLLEGE BUS TRACKING SYSTEM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3CC68-8AE3-4C8D-AF4D-16AC6F42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1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F88A81-71E2-4610-94F0-4648CCD3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33426"/>
            <a:ext cx="6299835" cy="990600"/>
          </a:xfrm>
        </p:spPr>
        <p:txBody>
          <a:bodyPr/>
          <a:lstStyle/>
          <a:p>
            <a:r>
              <a:rPr lang="en-IN" dirty="0"/>
              <a:t>Screenshots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D30A4-C654-4680-9900-529AE15D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COLLEGE BUS TRACKING SYSTEM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85222-ED16-416E-ADC6-4A06E82D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95FDC419-8956-4CFF-8A5D-F206367D3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4405" y="1914524"/>
            <a:ext cx="3293745" cy="4210050"/>
          </a:xfr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B4F714-DBD9-4EA3-967F-5C17C3D4345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677" y="1914524"/>
            <a:ext cx="3293745" cy="4210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1847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F88A81-71E2-4610-94F0-4648CCD3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33426"/>
            <a:ext cx="6299835" cy="990600"/>
          </a:xfrm>
        </p:spPr>
        <p:txBody>
          <a:bodyPr/>
          <a:lstStyle/>
          <a:p>
            <a:r>
              <a:rPr lang="en-IN" dirty="0"/>
              <a:t>Screenshots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D30A4-C654-4680-9900-529AE15D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COLLEGE BUS TRACKING SYSTEM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85222-ED16-416E-ADC6-4A06E82D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7C671F-3D9D-45D3-9365-0214AC7ED99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24" y="1892299"/>
            <a:ext cx="4264026" cy="43439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24CF61-18AB-4C4E-9792-78DE331FF5CC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74"/>
          <a:stretch/>
        </p:blipFill>
        <p:spPr bwMode="auto">
          <a:xfrm>
            <a:off x="5654677" y="1892299"/>
            <a:ext cx="2597150" cy="43439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FA84F7-540C-4C5D-AB41-38E1FE8D469F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78"/>
          <a:stretch/>
        </p:blipFill>
        <p:spPr bwMode="auto">
          <a:xfrm>
            <a:off x="8435975" y="1892298"/>
            <a:ext cx="2635250" cy="43439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64965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89246E-18FC-4E0C-A893-EABC47D4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847726"/>
            <a:ext cx="10653903" cy="781049"/>
          </a:xfrm>
        </p:spPr>
        <p:txBody>
          <a:bodyPr>
            <a:normAutofit/>
          </a:bodyPr>
          <a:lstStyle/>
          <a:p>
            <a:r>
              <a:rPr lang="en-IN" sz="4400" dirty="0"/>
              <a:t>Conclusion &amp; Future Enhancements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CB405-6E12-41A1-9E26-9E0AE653E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1695451"/>
            <a:ext cx="9998583" cy="4772024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  <a:ea typeface="Times New Roman" panose="02020603050405020304" pitchFamily="18" charset="0"/>
              </a:rPr>
              <a:t>The conclusions of this study suggest that knowledge of specific domain improves the results. This Project has been implemented on Hybrid platform.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  <a:ea typeface="Times New Roman" panose="02020603050405020304" pitchFamily="18" charset="0"/>
              </a:rPr>
              <a:t>Also, different attributes have been added to the project which will prove to be advantageous to the system.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  <a:ea typeface="Times New Roman" panose="02020603050405020304" pitchFamily="18" charset="0"/>
              </a:rPr>
              <a:t>Specific location details are provided to the user along with bus number so that the student can identify the bus correctly.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In future there will be an implementation for tracking a student’s location automatically and provide updates if student transfers from one bus to another.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There will be Estimated Time of Arrival (ETA).There will be also an individual login for teachers/staffs which will be implemented in future.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DAF3B-0147-4B52-9D0F-B09C0558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COLLEGE BUS TRACKING SYSTEM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63C06-2854-4839-9FB9-C85E427F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2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89246E-18FC-4E0C-A893-EABC47D4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47726"/>
            <a:ext cx="6190488" cy="933449"/>
          </a:xfrm>
        </p:spPr>
        <p:txBody>
          <a:bodyPr>
            <a:normAutofit/>
          </a:bodyPr>
          <a:lstStyle/>
          <a:p>
            <a:r>
              <a:rPr lang="en-IN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CB405-6E12-41A1-9E26-9E0AE653E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1876425"/>
            <a:ext cx="9998583" cy="459105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ea typeface="Times New Roman" panose="02020603050405020304" pitchFamily="18" charset="0"/>
              </a:rPr>
              <a:t>[1] A. Goel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noV.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Gruhn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," Fleet Monitoring System for Advanced Tracking of Economic Vehicles ", Procedures for 2006 IEEE International Conference on Systems, Man, and Cybernetics (SMC 2006), pages 2517-2522, Taipei, Taiwan, 08.10.2006-11.10.2006 .</a:t>
            </a:r>
            <a:endParaRPr lang="en-IN" sz="2400" dirty="0">
              <a:effectLst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ea typeface="Times New Roman" panose="02020603050405020304" pitchFamily="18" charset="0"/>
              </a:rPr>
              <a:t>[2] Chia-Hung Lien, Chi-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Hsiung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Lin, Ying-Wen Bai, Ming-Fong Liu and Ming-Bo Lin, "Home Remote Control System for Home Energy Management," Continued on 2006 IEEE Tenth International Symposium on Consumer Electronics ISCE 2006),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eSt.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Petersburg, Russia, pages 7-12, June 28 - July 1, 2006.</a:t>
            </a:r>
            <a:endParaRPr lang="en-IN" sz="2400" dirty="0">
              <a:effectLst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ea typeface="Times New Roman" panose="02020603050405020304" pitchFamily="18" charset="0"/>
              </a:rPr>
              <a:t>[3] Junaid Ali,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Shaib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Nasim, Taha Ali, Naveed Ahmed and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syed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Riaz un Nabi, "GSM implementation based on Commercial Automobile Tracker Using PIC 18F452 and Google Earth Embedded Development" Proceedings 2009 at the 2009 student conference IEEE on Research and development (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SCOReD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2009), 16-18 Nov, 2009, UPM Serdang, Malaysia.</a:t>
            </a:r>
            <a:endParaRPr lang="en-IN" sz="2400" dirty="0">
              <a:effectLst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DAF3B-0147-4B52-9D0F-B09C0558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COLLEGE BUS TRACKING SYSTEM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63C06-2854-4839-9FB9-C85E427F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2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89246E-18FC-4E0C-A893-EABC47D4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47726"/>
            <a:ext cx="6190488" cy="933449"/>
          </a:xfrm>
        </p:spPr>
        <p:txBody>
          <a:bodyPr>
            <a:normAutofit/>
          </a:bodyPr>
          <a:lstStyle/>
          <a:p>
            <a:r>
              <a:rPr lang="en-IN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CB405-6E12-41A1-9E26-9E0AE653E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1876425"/>
            <a:ext cx="9998583" cy="4591050"/>
          </a:xfrm>
        </p:spPr>
        <p:txBody>
          <a:bodyPr>
            <a:normAutofit fontScale="4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4200" dirty="0">
                <a:effectLst/>
                <a:ea typeface="Times New Roman" panose="02020603050405020304" pitchFamily="18" charset="0"/>
              </a:rPr>
              <a:t>[4] M. McDonald, H. Keller, J. </a:t>
            </a:r>
            <a:r>
              <a:rPr lang="en-US" sz="4200" dirty="0" err="1">
                <a:effectLst/>
                <a:ea typeface="Times New Roman" panose="02020603050405020304" pitchFamily="18" charset="0"/>
              </a:rPr>
              <a:t>Klijnhout</a:t>
            </a:r>
            <a:r>
              <a:rPr lang="en-US" sz="4200" dirty="0">
                <a:effectLst/>
                <a:ea typeface="Times New Roman" panose="02020603050405020304" pitchFamily="18" charset="0"/>
              </a:rPr>
              <a:t> and V. Mauro, “Intelligent Transport Systems in Europe: Opportunity for future Research” International Science publisher , ISBN 981270082X, 2006.</a:t>
            </a:r>
            <a:endParaRPr lang="en-IN" sz="4200" dirty="0">
              <a:effectLst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4200" dirty="0">
                <a:effectLst/>
                <a:ea typeface="Times New Roman" panose="02020603050405020304" pitchFamily="18" charset="0"/>
              </a:rPr>
              <a:t>[5] Muhammad Ali </a:t>
            </a:r>
            <a:r>
              <a:rPr lang="en-US" sz="4200" dirty="0" err="1">
                <a:effectLst/>
                <a:ea typeface="Times New Roman" panose="02020603050405020304" pitchFamily="18" charset="0"/>
              </a:rPr>
              <a:t>Mazidi</a:t>
            </a:r>
            <a:r>
              <a:rPr lang="en-US" sz="4200" dirty="0">
                <a:effectLst/>
                <a:ea typeface="Times New Roman" panose="02020603050405020304" pitchFamily="18" charset="0"/>
              </a:rPr>
              <a:t>, Janice </a:t>
            </a:r>
            <a:r>
              <a:rPr lang="en-US" sz="4200" dirty="0" err="1">
                <a:effectLst/>
                <a:ea typeface="Times New Roman" panose="02020603050405020304" pitchFamily="18" charset="0"/>
              </a:rPr>
              <a:t>Gillspie</a:t>
            </a:r>
            <a:r>
              <a:rPr lang="en-US" sz="4200" dirty="0">
                <a:effectLst/>
                <a:ea typeface="Times New Roman" panose="02020603050405020304" pitchFamily="18" charset="0"/>
              </a:rPr>
              <a:t>, McKinlay, </a:t>
            </a:r>
            <a:r>
              <a:rPr lang="en-US" sz="4200" dirty="0" err="1">
                <a:effectLst/>
                <a:ea typeface="Times New Roman" panose="02020603050405020304" pitchFamily="18" charset="0"/>
              </a:rPr>
              <a:t>Rolin</a:t>
            </a:r>
            <a:r>
              <a:rPr lang="en-US" sz="4200" dirty="0">
                <a:effectLst/>
                <a:ea typeface="Times New Roman" panose="02020603050405020304" pitchFamily="18" charset="0"/>
              </a:rPr>
              <a:t> D., "The Microcontroller in Embedded System: using Assembly and C," is the second edition published by Pearson Education. Panwar, Meenakshi and Mehra, Pawan. (2011),</a:t>
            </a:r>
            <a:endParaRPr lang="en-IN" sz="4200" dirty="0">
              <a:effectLst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4200" dirty="0">
                <a:effectLst/>
                <a:ea typeface="Times New Roman" panose="02020603050405020304" pitchFamily="18" charset="0"/>
              </a:rPr>
              <a:t>[6] B. Ferris, K. Watkins, and A. </a:t>
            </a:r>
            <a:r>
              <a:rPr lang="en-US" sz="4200" dirty="0" err="1">
                <a:effectLst/>
                <a:ea typeface="Times New Roman" panose="02020603050405020304" pitchFamily="18" charset="0"/>
              </a:rPr>
              <a:t>Borning</a:t>
            </a:r>
            <a:r>
              <a:rPr lang="en-US" sz="4200" dirty="0">
                <a:effectLst/>
                <a:ea typeface="Times New Roman" panose="02020603050405020304" pitchFamily="18" charset="0"/>
              </a:rPr>
              <a:t>, “Local tools to improve public transportation,” IEEE Pervasive </a:t>
            </a:r>
            <a:r>
              <a:rPr lang="en-US" sz="4200" dirty="0" err="1">
                <a:effectLst/>
                <a:ea typeface="Times New Roman" panose="02020603050405020304" pitchFamily="18" charset="0"/>
              </a:rPr>
              <a:t>Comput</a:t>
            </a:r>
            <a:r>
              <a:rPr lang="en-US" sz="4200" dirty="0">
                <a:effectLst/>
                <a:ea typeface="Times New Roman" panose="02020603050405020304" pitchFamily="18" charset="0"/>
              </a:rPr>
              <a:t>., Vol. 9, no. 1, pages. 13–19, January - March 2010.</a:t>
            </a:r>
          </a:p>
          <a:p>
            <a:pPr algn="just">
              <a:lnSpc>
                <a:spcPct val="150000"/>
              </a:lnSpc>
            </a:pPr>
            <a:r>
              <a:rPr lang="en-US" sz="4200" dirty="0">
                <a:effectLst/>
                <a:ea typeface="Times New Roman" panose="02020603050405020304" pitchFamily="18" charset="0"/>
              </a:rPr>
              <a:t>[7] </a:t>
            </a:r>
            <a:r>
              <a:rPr lang="en-US" sz="4200" dirty="0" err="1">
                <a:effectLst/>
                <a:ea typeface="Times New Roman" panose="02020603050405020304" pitchFamily="18" charset="0"/>
              </a:rPr>
              <a:t>B.aulfield</a:t>
            </a:r>
            <a:r>
              <a:rPr lang="en-US" sz="4200" dirty="0">
                <a:effectLst/>
                <a:ea typeface="Times New Roman" panose="02020603050405020304" pitchFamily="18" charset="0"/>
              </a:rPr>
              <a:t> and </a:t>
            </a:r>
            <a:r>
              <a:rPr lang="en-US" sz="4200" dirty="0" err="1">
                <a:effectLst/>
                <a:ea typeface="Times New Roman" panose="02020603050405020304" pitchFamily="18" charset="0"/>
              </a:rPr>
              <a:t>M.O’Mahony</a:t>
            </a:r>
            <a:r>
              <a:rPr lang="en-US" sz="4200" dirty="0">
                <a:effectLst/>
                <a:ea typeface="Times New Roman" panose="02020603050405020304" pitchFamily="18" charset="0"/>
              </a:rPr>
              <a:t>, “Assessment of users’ public transport information needs, ”IEEE Trans. </a:t>
            </a:r>
            <a:r>
              <a:rPr lang="en-US" sz="4200" dirty="0" err="1">
                <a:effectLst/>
                <a:ea typeface="Times New Roman" panose="02020603050405020304" pitchFamily="18" charset="0"/>
              </a:rPr>
              <a:t>Intell</a:t>
            </a:r>
            <a:r>
              <a:rPr lang="en-US" sz="4200" dirty="0">
                <a:effectLst/>
                <a:ea typeface="Times New Roman" panose="02020603050405020304" pitchFamily="18" charset="0"/>
              </a:rPr>
              <a:t>. Pass. Syst., Vol. 8, no. 1, pages 21-30, March 2007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4200" dirty="0">
              <a:effectLst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effectLst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DAF3B-0147-4B52-9D0F-B09C0558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COLLEGE BUS TRACKING SYSTEM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63C06-2854-4839-9FB9-C85E427F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65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89246E-18FC-4E0C-A893-EABC47D4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47726"/>
            <a:ext cx="6190488" cy="933449"/>
          </a:xfrm>
        </p:spPr>
        <p:txBody>
          <a:bodyPr>
            <a:normAutofit/>
          </a:bodyPr>
          <a:lstStyle/>
          <a:p>
            <a:r>
              <a:rPr lang="en-IN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CB405-6E12-41A1-9E26-9E0AE653E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1876425"/>
            <a:ext cx="9998583" cy="459105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20000"/>
              </a:lnSpc>
            </a:pPr>
            <a:r>
              <a:rPr lang="en-US" sz="1800" dirty="0">
                <a:effectLst/>
                <a:ea typeface="Times New Roman" panose="02020603050405020304" pitchFamily="18" charset="0"/>
              </a:rPr>
              <a:t>[</a:t>
            </a:r>
            <a:r>
              <a:rPr lang="en-US" sz="1800" dirty="0">
                <a:ea typeface="Times New Roman" panose="02020603050405020304" pitchFamily="18" charset="0"/>
              </a:rPr>
              <a:t>8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]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K.Rehrl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, S.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Bruntsch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, and H-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J.Mentz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, “Assisting Travelers: Development and Modeling of Private Travel,” IEEE Trans.. in Intelligent Transportation Systems, vol. 8, no. 1, pages 31-42, Mar 2007.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800" dirty="0">
                <a:effectLst/>
                <a:ea typeface="Times New Roman" panose="02020603050405020304" pitchFamily="18" charset="0"/>
              </a:rPr>
              <a:t>[9] A.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Repenning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and A.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Ioannidou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, "Agents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Agents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: Guiding and Tracking Public Transportation Users," Proc. Working Conf. Advanced Visual Interfaces, ACM Press, 2006, pages 127-134.</a:t>
            </a:r>
            <a:endParaRPr lang="en-IN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[10] Development of Mobile Applications for </a:t>
            </a:r>
            <a:r>
              <a:rPr lang="en-IN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Posyandu</a:t>
            </a:r>
            <a:r>
              <a:rPr lang="en-I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Administration Services Using Google Maps API Geolocation Tagging published in 2018 International Conference on Sustainable Information Engineering and Technology (SIET).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ea typeface="Times New Roman" panose="02020603050405020304" pitchFamily="18" charset="0"/>
              </a:rPr>
              <a:t>[11] Arduino Based Smart Energy Meter using GSM published in 2019 4th International Conference on Internet of Things: Smart Innovation and Usages (IoT-SIU).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effectLst/>
                <a:ea typeface="Times New Roman" panose="02020603050405020304" pitchFamily="18" charset="0"/>
              </a:rPr>
              <a:t>[12] Dart and Flutter Packages, </a:t>
            </a:r>
            <a:r>
              <a:rPr lang="en-IN" sz="18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2"/>
              </a:rPr>
              <a:t>https://pub.dev/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DAF3B-0147-4B52-9D0F-B09C0558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COLLEGE BUS TRACKING SYSTEM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63C06-2854-4839-9FB9-C85E427F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89246E-18FC-4E0C-A893-EABC47D4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47726"/>
            <a:ext cx="6190488" cy="933449"/>
          </a:xfrm>
        </p:spPr>
        <p:txBody>
          <a:bodyPr>
            <a:normAutofit/>
          </a:bodyPr>
          <a:lstStyle/>
          <a:p>
            <a:r>
              <a:rPr lang="en-IN" dirty="0"/>
              <a:t>Copyright Details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CB405-6E12-41A1-9E26-9E0AE653E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1876425"/>
            <a:ext cx="10589134" cy="459105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endParaRPr lang="en-IN" b="1" dirty="0"/>
          </a:p>
          <a:p>
            <a:pPr algn="just">
              <a:lnSpc>
                <a:spcPct val="120000"/>
              </a:lnSpc>
            </a:pPr>
            <a:r>
              <a:rPr lang="en-IN" b="1" dirty="0"/>
              <a:t>Title: </a:t>
            </a:r>
            <a:r>
              <a:rPr lang="en-IN" dirty="0"/>
              <a:t>College Bus Tracking Hybrid app using advanced google cloud services and IOT               </a:t>
            </a:r>
          </a:p>
          <a:p>
            <a:pPr algn="just">
              <a:lnSpc>
                <a:spcPct val="120000"/>
              </a:lnSpc>
            </a:pPr>
            <a:r>
              <a:rPr lang="en-IN" b="1" dirty="0"/>
              <a:t>Diary Number: </a:t>
            </a:r>
            <a:r>
              <a:rPr lang="en-IN" dirty="0"/>
              <a:t>10794/2021-CO/SW</a:t>
            </a:r>
          </a:p>
          <a:p>
            <a:pPr algn="just">
              <a:lnSpc>
                <a:spcPct val="120000"/>
              </a:lnSpc>
            </a:pPr>
            <a:r>
              <a:rPr lang="en-IN" b="1" dirty="0"/>
              <a:t>Date of Submission: </a:t>
            </a:r>
            <a:r>
              <a:rPr lang="en-IN" dirty="0"/>
              <a:t>22/03/2021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DAF3B-0147-4B52-9D0F-B09C0558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COLLEGE BUS TRACKING SYSTEM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63C06-2854-4839-9FB9-C85E427F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88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5DD4DD69-92B5-4332-AC90-EFDE1411EC9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t="2985" b="9006"/>
          <a:stretch/>
        </p:blipFill>
        <p:spPr>
          <a:xfrm>
            <a:off x="6523456" y="827772"/>
            <a:ext cx="4640112" cy="4042611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953" y="1700303"/>
            <a:ext cx="4640112" cy="1514534"/>
          </a:xfrm>
        </p:spPr>
        <p:txBody>
          <a:bodyPr/>
          <a:lstStyle/>
          <a:p>
            <a:pPr algn="l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86918"/>
            <a:ext cx="6190488" cy="98626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069432"/>
            <a:ext cx="6190488" cy="4188494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effectLst/>
                <a:ea typeface="Calibri" panose="020F0502020204030204" pitchFamily="34" charset="0"/>
                <a:cs typeface="Latha" panose="020B0604020202020204" pitchFamily="34" charset="0"/>
              </a:rPr>
              <a:t>The system includes a Mobile Application (Find my BUS) to be used by the students.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effectLst/>
                <a:ea typeface="Calibri" panose="020F0502020204030204" pitchFamily="34" charset="0"/>
                <a:cs typeface="Latha" panose="020B0604020202020204" pitchFamily="34" charset="0"/>
              </a:rPr>
              <a:t>The Hardware is setup in the bus and shares live location such that its location can be accessed.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effectLst/>
                <a:ea typeface="Calibri" panose="020F0502020204030204" pitchFamily="34" charset="0"/>
                <a:cs typeface="Latha" panose="020B0604020202020204" pitchFamily="34" charset="0"/>
              </a:rPr>
              <a:t>This location information is accessed by the mobile app via Cloud Services. And hence the students can know the location. </a:t>
            </a:r>
          </a:p>
          <a:p>
            <a:endParaRPr lang="en-US" sz="190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COLLEGE BUS TRACKING SYSTEM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9A5CDA09-ECB5-4E2D-9ECB-C5FC4CF60B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180" b="16129"/>
          <a:stretch/>
        </p:blipFill>
        <p:spPr>
          <a:xfrm>
            <a:off x="7538592" y="986917"/>
            <a:ext cx="4266960" cy="5120641"/>
          </a:xfrm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CF7687-F198-4EBE-B56E-072610F8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86918"/>
            <a:ext cx="6190488" cy="679058"/>
          </a:xfrm>
        </p:spPr>
        <p:txBody>
          <a:bodyPr>
            <a:normAutofit fontScale="90000"/>
          </a:bodyPr>
          <a:lstStyle/>
          <a:p>
            <a:r>
              <a:rPr lang="en-IN" dirty="0"/>
              <a:t>Literature Survey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E06F100E-EBCD-40BD-B8ED-B4A27DC9B7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354493"/>
              </p:ext>
            </p:extLst>
          </p:nvPr>
        </p:nvGraphicFramePr>
        <p:xfrm>
          <a:off x="844549" y="1665976"/>
          <a:ext cx="10502900" cy="3742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7776">
                  <a:extLst>
                    <a:ext uri="{9D8B030D-6E8A-4147-A177-3AD203B41FA5}">
                      <a16:colId xmlns:a16="http://schemas.microsoft.com/office/drawing/2014/main" val="406811444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86115176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68992267"/>
                    </a:ext>
                  </a:extLst>
                </a:gridCol>
                <a:gridCol w="4651374">
                  <a:extLst>
                    <a:ext uri="{9D8B030D-6E8A-4147-A177-3AD203B41FA5}">
                      <a16:colId xmlns:a16="http://schemas.microsoft.com/office/drawing/2014/main" val="3654396384"/>
                    </a:ext>
                  </a:extLst>
                </a:gridCol>
              </a:tblGrid>
              <a:tr h="492347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JOURNAL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</a:t>
                      </a:r>
                      <a:r>
                        <a:rPr lang="en-IN" sz="2000" dirty="0"/>
                        <a:t>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66495"/>
                  </a:ext>
                </a:extLst>
              </a:tr>
              <a:tr h="1156377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 based alarm system depending on longitude and latitude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G. V. M. Vasuki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IJCSIT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an attempt to add an alarm facility for mobiles, based on the location of the device.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62308"/>
                  </a:ext>
                </a:extLst>
              </a:tr>
              <a:tr h="929682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 Vehicle Monitoring System using IOT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N.Upendra</a:t>
                      </a:r>
                      <a:r>
                        <a:rPr lang="en-IN" dirty="0"/>
                        <a:t> Yadav and Professor </a:t>
                      </a:r>
                      <a:r>
                        <a:rPr lang="en-IN" dirty="0" err="1"/>
                        <a:t>Kamalakannan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IJDCST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project uses accelerometer sensor which can detect the unevenness of vehicle when an accident is occurred.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241341"/>
                  </a:ext>
                </a:extLst>
              </a:tr>
              <a:tr h="87225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 – GSM Based Tracking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Abid khan and Ravi Mishra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IJETT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project is an attempt to design a tracking unit using GPS and GSM.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950486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D4B84-4384-4D59-ABD5-A080C8C8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COLLEGE BUS TRACKING SYSTEM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3CC68-8AE3-4C8D-AF4D-16AC6F42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6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CF7687-F198-4EBE-B56E-072610F8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86917"/>
            <a:ext cx="6190488" cy="890009"/>
          </a:xfrm>
        </p:spPr>
        <p:txBody>
          <a:bodyPr>
            <a:normAutofit fontScale="90000"/>
          </a:bodyPr>
          <a:lstStyle/>
          <a:p>
            <a:r>
              <a:rPr lang="en-IN" dirty="0"/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554A0-E185-4D88-8C3F-8AC2B63B5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973179"/>
            <a:ext cx="10420791" cy="4199021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  <a:ea typeface="Times New Roman" panose="02020603050405020304" pitchFamily="18" charset="0"/>
              </a:rPr>
              <a:t>Nowadays many colleges are still using the traditional way of using paper and files to keep record of the bus routes which is not effective.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  <a:ea typeface="Times New Roman" panose="02020603050405020304" pitchFamily="18" charset="0"/>
              </a:rPr>
              <a:t>So, there is need of a systematic way of keeping records as well as providing information as per the need.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  <a:ea typeface="Times New Roman" panose="02020603050405020304" pitchFamily="18" charset="0"/>
              </a:rPr>
              <a:t>Some students wait for the bus being unaware of that the bus had already been missed and they are late for the class.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  <a:ea typeface="Times New Roman" panose="02020603050405020304" pitchFamily="18" charset="0"/>
              </a:rPr>
              <a:t> Therefore, the smart system is necessary which provides real time information of bus to remote user. </a:t>
            </a:r>
          </a:p>
          <a:p>
            <a:r>
              <a:rPr lang="en-IN" sz="2400" dirty="0"/>
              <a:t>		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D4B84-4384-4D59-ABD5-A080C8C8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COLLEGE BUS TRACKING SYSTEM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3CC68-8AE3-4C8D-AF4D-16AC6F42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15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CF7687-F198-4EBE-B56E-072610F8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986917"/>
            <a:ext cx="9682354" cy="890009"/>
          </a:xfrm>
        </p:spPr>
        <p:txBody>
          <a:bodyPr>
            <a:noAutofit/>
          </a:bodyPr>
          <a:lstStyle/>
          <a:p>
            <a:r>
              <a:rPr lang="en-IN" sz="4900" dirty="0"/>
              <a:t>Development Environment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554A0-E185-4D88-8C3F-8AC2B63B5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973179"/>
            <a:ext cx="10420791" cy="4383171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3200" dirty="0"/>
              <a:t>Hardware</a:t>
            </a:r>
          </a:p>
          <a:p>
            <a:pPr marL="914400" lvl="2" indent="-457200" algn="just">
              <a:buFont typeface="Wingdings" panose="05000000000000000000" pitchFamily="2" charset="2"/>
              <a:buChar char="Ø"/>
            </a:pPr>
            <a:r>
              <a:rPr lang="en-IN" sz="2400" dirty="0"/>
              <a:t>Arduino Uno</a:t>
            </a:r>
          </a:p>
          <a:p>
            <a:pPr marL="914400" lvl="2" indent="-457200" algn="just">
              <a:buFont typeface="Wingdings" panose="05000000000000000000" pitchFamily="2" charset="2"/>
              <a:buChar char="Ø"/>
            </a:pPr>
            <a:r>
              <a:rPr lang="en-IN" sz="2400" dirty="0"/>
              <a:t>GPS</a:t>
            </a:r>
          </a:p>
          <a:p>
            <a:pPr marL="914400" lvl="2" indent="-457200" algn="just">
              <a:buFont typeface="Wingdings" panose="05000000000000000000" pitchFamily="2" charset="2"/>
              <a:buChar char="Ø"/>
            </a:pPr>
            <a:r>
              <a:rPr lang="en-IN" sz="2400" dirty="0"/>
              <a:t>GSM</a:t>
            </a:r>
          </a:p>
          <a:p>
            <a:pPr marL="914400" lvl="2" indent="-457200" algn="just">
              <a:buFont typeface="Wingdings" panose="05000000000000000000" pitchFamily="2" charset="2"/>
              <a:buChar char="Ø"/>
            </a:pPr>
            <a:r>
              <a:rPr lang="en-IN" sz="2400" dirty="0"/>
              <a:t>LCD Display </a:t>
            </a:r>
          </a:p>
          <a:p>
            <a:pPr marL="914400" lvl="2" indent="-457200" algn="just">
              <a:buFont typeface="Wingdings" panose="05000000000000000000" pitchFamily="2" charset="2"/>
              <a:buChar char="Ø"/>
            </a:pPr>
            <a:r>
              <a:rPr lang="en-IN" sz="2400" dirty="0"/>
              <a:t>Keypad		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3200" dirty="0"/>
              <a:t>Software</a:t>
            </a:r>
          </a:p>
          <a:p>
            <a:pPr marL="971550" lvl="2" indent="-514350" algn="just">
              <a:buFont typeface="Wingdings" panose="05000000000000000000" pitchFamily="2" charset="2"/>
              <a:buChar char="Ø"/>
            </a:pPr>
            <a:r>
              <a:rPr lang="en-IN" sz="2400" dirty="0"/>
              <a:t>Android Studio with Flutter Framework</a:t>
            </a:r>
          </a:p>
          <a:p>
            <a:pPr marL="971550" lvl="2" indent="-514350" algn="just">
              <a:buFont typeface="Wingdings" panose="05000000000000000000" pitchFamily="2" charset="2"/>
              <a:buChar char="Ø"/>
            </a:pPr>
            <a:r>
              <a:rPr lang="en-IN" sz="2400" dirty="0"/>
              <a:t>Firebase</a:t>
            </a:r>
          </a:p>
          <a:p>
            <a:pPr marL="971550" lvl="2" indent="-514350" algn="just">
              <a:buFont typeface="Wingdings" panose="05000000000000000000" pitchFamily="2" charset="2"/>
              <a:buChar char="Ø"/>
            </a:pPr>
            <a:r>
              <a:rPr lang="en-IN" sz="2400" dirty="0"/>
              <a:t>Arduino IDE		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D4B84-4384-4D59-ABD5-A080C8C8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COLLEGE BUS TRACKING SYSTEM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3CC68-8AE3-4C8D-AF4D-16AC6F42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1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10E281-0E7C-419E-807E-91822073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86916"/>
            <a:ext cx="6190488" cy="518034"/>
          </a:xfrm>
        </p:spPr>
        <p:txBody>
          <a:bodyPr>
            <a:normAutofit fontScale="90000"/>
          </a:bodyPr>
          <a:lstStyle/>
          <a:p>
            <a:r>
              <a:rPr lang="en-IN" dirty="0"/>
              <a:t>System Architecture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DD876-B624-4955-9728-50775F22B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COLLEGE BUS TRACKING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E4FA1-5A63-4EB4-AB58-643261E6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D89CE0-11DF-444E-830B-25E57A9C30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414462"/>
            <a:ext cx="9972675" cy="5124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5870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12F49F-81FE-4226-991A-DCA35A754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076326"/>
            <a:ext cx="9310879" cy="781050"/>
          </a:xfrm>
        </p:spPr>
        <p:txBody>
          <a:bodyPr>
            <a:normAutofit/>
          </a:bodyPr>
          <a:lstStyle/>
          <a:p>
            <a:r>
              <a:rPr lang="en-IN" sz="4400" dirty="0"/>
              <a:t>System Design – ER Diagram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08DDF-DE58-4188-A78B-1D0D6E83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COLLEGE BUS TRACKING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2BDC3-56AC-4D6C-A0AF-B15ADDA2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3526C-C0F2-42F5-90B4-D380925FF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1863726"/>
            <a:ext cx="102774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00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A30493E-6BF4-447E-A28E-C3D02F19B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986917"/>
            <a:ext cx="9396603" cy="899033"/>
          </a:xfrm>
        </p:spPr>
        <p:txBody>
          <a:bodyPr>
            <a:normAutofit/>
          </a:bodyPr>
          <a:lstStyle/>
          <a:p>
            <a:r>
              <a:rPr lang="en-IN" sz="4000" dirty="0"/>
              <a:t>System Design – Use Case Diagram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A3726-E6D9-4C9C-8C5A-5F5AD509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COLLEGE BUS TRACKING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A78DE-1998-4BF0-B335-A2EE50D0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5F01F7-1094-43ED-91F8-1D895BA59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047621"/>
            <a:ext cx="10191749" cy="411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8848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Galaxy presentation</Template>
  <TotalTime>1166</TotalTime>
  <Words>1822</Words>
  <Application>Microsoft Office PowerPoint</Application>
  <PresentationFormat>Widescreen</PresentationFormat>
  <Paragraphs>264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Times New Roman</vt:lpstr>
      <vt:lpstr>Univers</vt:lpstr>
      <vt:lpstr>Wingdings</vt:lpstr>
      <vt:lpstr>GradientUnivers</vt:lpstr>
      <vt:lpstr>COLLEGE BUS TRACKING HYBRID APP USING ADVANCED GOOGLE CLOUD SERVICES AND IOT</vt:lpstr>
      <vt:lpstr>Abstract</vt:lpstr>
      <vt:lpstr>Introduction</vt:lpstr>
      <vt:lpstr>Literature Survey</vt:lpstr>
      <vt:lpstr>Problem Statement</vt:lpstr>
      <vt:lpstr>Development Environment</vt:lpstr>
      <vt:lpstr>System Architecture</vt:lpstr>
      <vt:lpstr>System Design – ER Diagram</vt:lpstr>
      <vt:lpstr>System Design – Use Case Diagram </vt:lpstr>
      <vt:lpstr>System Design – Activity Diagram</vt:lpstr>
      <vt:lpstr>Module Description</vt:lpstr>
      <vt:lpstr>Modules - Admin</vt:lpstr>
      <vt:lpstr>Modules – Student / Parent</vt:lpstr>
      <vt:lpstr>Modules – Firebase</vt:lpstr>
      <vt:lpstr>Modules - Hardware</vt:lpstr>
      <vt:lpstr>Testing</vt:lpstr>
      <vt:lpstr>Testing</vt:lpstr>
      <vt:lpstr>Screenshots</vt:lpstr>
      <vt:lpstr>Screenshots</vt:lpstr>
      <vt:lpstr>Screenshots</vt:lpstr>
      <vt:lpstr>Screenshots</vt:lpstr>
      <vt:lpstr>Conclusion &amp; Future Enhancements</vt:lpstr>
      <vt:lpstr>References</vt:lpstr>
      <vt:lpstr>References</vt:lpstr>
      <vt:lpstr>References</vt:lpstr>
      <vt:lpstr>Copyright Details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BUS TRACKING SYSTEM</dc:title>
  <dc:creator>Naresh Dhilip</dc:creator>
  <cp:lastModifiedBy>Nafeez Abbas</cp:lastModifiedBy>
  <cp:revision>120</cp:revision>
  <dcterms:created xsi:type="dcterms:W3CDTF">2020-11-23T06:37:59Z</dcterms:created>
  <dcterms:modified xsi:type="dcterms:W3CDTF">2021-06-20T16:19:57Z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