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32"/>
  </p:notesMasterIdLst>
  <p:sldIdLst>
    <p:sldId id="309" r:id="rId5"/>
    <p:sldId id="308" r:id="rId6"/>
    <p:sldId id="314" r:id="rId7"/>
    <p:sldId id="329" r:id="rId8"/>
    <p:sldId id="330" r:id="rId9"/>
    <p:sldId id="325" r:id="rId10"/>
    <p:sldId id="317" r:id="rId11"/>
    <p:sldId id="318" r:id="rId12"/>
    <p:sldId id="319" r:id="rId13"/>
    <p:sldId id="320" r:id="rId14"/>
    <p:sldId id="315" r:id="rId15"/>
    <p:sldId id="321" r:id="rId16"/>
    <p:sldId id="322" r:id="rId17"/>
    <p:sldId id="331" r:id="rId18"/>
    <p:sldId id="328" r:id="rId19"/>
    <p:sldId id="334" r:id="rId20"/>
    <p:sldId id="335" r:id="rId21"/>
    <p:sldId id="326" r:id="rId22"/>
    <p:sldId id="337" r:id="rId23"/>
    <p:sldId id="336" r:id="rId24"/>
    <p:sldId id="339" r:id="rId25"/>
    <p:sldId id="332" r:id="rId26"/>
    <p:sldId id="333" r:id="rId27"/>
    <p:sldId id="338" r:id="rId28"/>
    <p:sldId id="341" r:id="rId29"/>
    <p:sldId id="340" r:id="rId30"/>
    <p:sldId id="31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EC617D9-B9C0-46B9-82DD-2125E0884216}">
          <p14:sldIdLst>
            <p14:sldId id="309"/>
            <p14:sldId id="308"/>
            <p14:sldId id="314"/>
            <p14:sldId id="329"/>
            <p14:sldId id="330"/>
            <p14:sldId id="325"/>
            <p14:sldId id="317"/>
            <p14:sldId id="318"/>
            <p14:sldId id="319"/>
            <p14:sldId id="320"/>
            <p14:sldId id="315"/>
            <p14:sldId id="321"/>
            <p14:sldId id="322"/>
            <p14:sldId id="331"/>
            <p14:sldId id="328"/>
            <p14:sldId id="334"/>
            <p14:sldId id="335"/>
            <p14:sldId id="326"/>
            <p14:sldId id="337"/>
            <p14:sldId id="336"/>
            <p14:sldId id="339"/>
            <p14:sldId id="332"/>
            <p14:sldId id="333"/>
            <p14:sldId id="338"/>
            <p14:sldId id="341"/>
            <p14:sldId id="340"/>
          </p14:sldIdLst>
        </p14:section>
        <p14:section name="Untitled Section" id="{575239B8-3D7A-4033-BC58-E2426B00891A}">
          <p14:sldIdLst>
            <p14:sldId id="312"/>
          </p14:sldIdLst>
        </p14:section>
      </p14:sectionLst>
    </p:ex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507" autoAdjust="0"/>
    <p:restoredTop sz="84967" autoAdjust="0"/>
  </p:normalViewPr>
  <p:slideViewPr>
    <p:cSldViewPr snapToGrid="0">
      <p:cViewPr varScale="1">
        <p:scale>
          <a:sx n="67" d="100"/>
          <a:sy n="67" d="100"/>
        </p:scale>
        <p:origin x="280" y="56"/>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6/11/2021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hyperlink" Target="https://pub.dev/" TargetMode="Externa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7.webp"/><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524000" y="561975"/>
            <a:ext cx="9144000" cy="2038350"/>
          </a:xfrm>
        </p:spPr>
        <p:txBody>
          <a:bodyPr>
            <a:normAutofit/>
          </a:bodyPr>
          <a:lstStyle/>
          <a:p>
            <a:r>
              <a:rPr lang="en-US" sz="3200" spc="400" dirty="0">
                <a:latin typeface="+mn-lt"/>
              </a:rPr>
              <a:t>COLLEGE BUS TRACKING HYBRID APP USING ADVANCED GOOGLE CLOUD SERVICES AND IOT</a:t>
            </a:r>
            <a:endParaRPr lang="en-US" sz="3200"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1650873" y="2828925"/>
            <a:ext cx="9144000" cy="3717799"/>
          </a:xfrm>
        </p:spPr>
        <p:txBody>
          <a:bodyPr>
            <a:normAutofit/>
          </a:bodyPr>
          <a:lstStyle/>
          <a:p>
            <a:r>
              <a:rPr lang="en-US" b="1" dirty="0"/>
              <a:t>Mobile App Development with Cloud</a:t>
            </a:r>
          </a:p>
          <a:p>
            <a:endParaRPr lang="en-US" dirty="0"/>
          </a:p>
          <a:p>
            <a:r>
              <a:rPr lang="en-US" dirty="0"/>
              <a:t>NAFEEZ ABBAS J (2017PECCS307 / 211417104156)</a:t>
            </a:r>
          </a:p>
          <a:p>
            <a:r>
              <a:rPr lang="en-US" dirty="0"/>
              <a:t>NARESH D (2017PECCS311 / 211417104160)</a:t>
            </a:r>
          </a:p>
          <a:p>
            <a:r>
              <a:rPr lang="en-US" dirty="0"/>
              <a:t>SALMAN KHAN S (2017PECCS349 / 211417104232)</a:t>
            </a:r>
          </a:p>
          <a:p>
            <a:endParaRPr lang="en-US" dirty="0"/>
          </a:p>
          <a:p>
            <a:r>
              <a:rPr lang="en-US" dirty="0"/>
              <a:t>Under the Guidance of</a:t>
            </a:r>
          </a:p>
          <a:p>
            <a:r>
              <a:rPr lang="en-US" dirty="0"/>
              <a:t>Mr. S.A.K. JAINULABUDEEN</a:t>
            </a:r>
          </a:p>
          <a:p>
            <a:r>
              <a:rPr lang="en-US" dirty="0"/>
              <a:t>ASSISTANT PROFESSOR</a:t>
            </a:r>
          </a:p>
        </p:txBody>
      </p:sp>
    </p:spTree>
    <p:extLst>
      <p:ext uri="{BB962C8B-B14F-4D97-AF65-F5344CB8AC3E}">
        <p14:creationId xmlns:p14="http://schemas.microsoft.com/office/powerpoint/2010/main" val="2227882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A30493E-6BF4-447E-A28E-C3D02F19BF7F}"/>
              </a:ext>
            </a:extLst>
          </p:cNvPr>
          <p:cNvSpPr>
            <a:spLocks noGrp="1"/>
          </p:cNvSpPr>
          <p:nvPr>
            <p:ph type="title"/>
          </p:nvPr>
        </p:nvSpPr>
        <p:spPr>
          <a:xfrm>
            <a:off x="804671" y="986917"/>
            <a:ext cx="9710929" cy="708533"/>
          </a:xfrm>
        </p:spPr>
        <p:txBody>
          <a:bodyPr>
            <a:normAutofit/>
          </a:bodyPr>
          <a:lstStyle/>
          <a:p>
            <a:r>
              <a:rPr lang="en-IN" sz="4000" dirty="0"/>
              <a:t>System Design – Activity Diagram</a:t>
            </a:r>
          </a:p>
        </p:txBody>
      </p:sp>
      <p:sp>
        <p:nvSpPr>
          <p:cNvPr id="6" name="Footer Placeholder 5">
            <a:extLst>
              <a:ext uri="{FF2B5EF4-FFF2-40B4-BE49-F238E27FC236}">
                <a16:creationId xmlns:a16="http://schemas.microsoft.com/office/drawing/2014/main" id="{2EBA3726-E6D9-4C9C-8C5A-5F5AD509AA00}"/>
              </a:ext>
            </a:extLst>
          </p:cNvPr>
          <p:cNvSpPr>
            <a:spLocks noGrp="1"/>
          </p:cNvSpPr>
          <p:nvPr>
            <p:ph type="ftr" sz="quarter" idx="11"/>
          </p:nvPr>
        </p:nvSpPr>
        <p:spPr/>
        <p:txBody>
          <a:bodyPr/>
          <a:lstStyle/>
          <a:p>
            <a:r>
              <a:rPr lang="en-US" dirty="0"/>
              <a:t>COLLEGE BUS TRACKING SYSTEM</a:t>
            </a:r>
          </a:p>
        </p:txBody>
      </p:sp>
      <p:sp>
        <p:nvSpPr>
          <p:cNvPr id="7" name="Slide Number Placeholder 6">
            <a:extLst>
              <a:ext uri="{FF2B5EF4-FFF2-40B4-BE49-F238E27FC236}">
                <a16:creationId xmlns:a16="http://schemas.microsoft.com/office/drawing/2014/main" id="{7DDA78DE-1998-4BF0-B335-A2EE50D00921}"/>
              </a:ext>
            </a:extLst>
          </p:cNvPr>
          <p:cNvSpPr>
            <a:spLocks noGrp="1"/>
          </p:cNvSpPr>
          <p:nvPr>
            <p:ph type="sldNum" sz="quarter" idx="12"/>
          </p:nvPr>
        </p:nvSpPr>
        <p:spPr/>
        <p:txBody>
          <a:bodyPr/>
          <a:lstStyle/>
          <a:p>
            <a:fld id="{D8DA9DAA-006C-4F4B-980E-E3DF019B24E2}" type="slidenum">
              <a:rPr lang="en-US" smtClean="0"/>
              <a:pPr/>
              <a:t>10</a:t>
            </a:fld>
            <a:endParaRPr lang="en-US" dirty="0"/>
          </a:p>
        </p:txBody>
      </p:sp>
      <p:pic>
        <p:nvPicPr>
          <p:cNvPr id="3" name="Picture 2">
            <a:extLst>
              <a:ext uri="{FF2B5EF4-FFF2-40B4-BE49-F238E27FC236}">
                <a16:creationId xmlns:a16="http://schemas.microsoft.com/office/drawing/2014/main" id="{CB806946-FAA3-4B1A-9AA0-F7456434B6A0}"/>
              </a:ext>
            </a:extLst>
          </p:cNvPr>
          <p:cNvPicPr>
            <a:picLocks noChangeAspect="1"/>
          </p:cNvPicPr>
          <p:nvPr/>
        </p:nvPicPr>
        <p:blipFill>
          <a:blip r:embed="rId2"/>
          <a:stretch>
            <a:fillRect/>
          </a:stretch>
        </p:blipFill>
        <p:spPr>
          <a:xfrm>
            <a:off x="804670" y="1695450"/>
            <a:ext cx="10549129" cy="4729162"/>
          </a:xfrm>
          <a:prstGeom prst="rect">
            <a:avLst/>
          </a:prstGeom>
        </p:spPr>
      </p:pic>
    </p:spTree>
    <p:extLst>
      <p:ext uri="{BB962C8B-B14F-4D97-AF65-F5344CB8AC3E}">
        <p14:creationId xmlns:p14="http://schemas.microsoft.com/office/powerpoint/2010/main" val="174011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7A6C51-FFF8-4871-9B27-88E7F90E2BBB}"/>
              </a:ext>
            </a:extLst>
          </p:cNvPr>
          <p:cNvSpPr>
            <a:spLocks noGrp="1"/>
          </p:cNvSpPr>
          <p:nvPr>
            <p:ph type="title"/>
          </p:nvPr>
        </p:nvSpPr>
        <p:spPr>
          <a:xfrm>
            <a:off x="804672" y="986917"/>
            <a:ext cx="6190488" cy="841883"/>
          </a:xfrm>
        </p:spPr>
        <p:txBody>
          <a:bodyPr>
            <a:normAutofit fontScale="90000"/>
          </a:bodyPr>
          <a:lstStyle/>
          <a:p>
            <a:r>
              <a:rPr lang="en-IN" dirty="0"/>
              <a:t>Module Description</a:t>
            </a:r>
          </a:p>
        </p:txBody>
      </p:sp>
      <p:sp>
        <p:nvSpPr>
          <p:cNvPr id="4" name="Content Placeholder 3">
            <a:extLst>
              <a:ext uri="{FF2B5EF4-FFF2-40B4-BE49-F238E27FC236}">
                <a16:creationId xmlns:a16="http://schemas.microsoft.com/office/drawing/2014/main" id="{374F664D-A8C1-4C01-9778-65D7B09F33AC}"/>
              </a:ext>
            </a:extLst>
          </p:cNvPr>
          <p:cNvSpPr>
            <a:spLocks noGrp="1"/>
          </p:cNvSpPr>
          <p:nvPr>
            <p:ph idx="1"/>
          </p:nvPr>
        </p:nvSpPr>
        <p:spPr>
          <a:xfrm>
            <a:off x="850392" y="2105024"/>
            <a:ext cx="10503408" cy="4251325"/>
          </a:xfrm>
        </p:spPr>
        <p:txBody>
          <a:bodyPr>
            <a:normAutofit/>
          </a:bodyPr>
          <a:lstStyle/>
          <a:p>
            <a:pPr algn="just">
              <a:lnSpc>
                <a:spcPct val="107000"/>
              </a:lnSpc>
              <a:spcAft>
                <a:spcPts val="800"/>
              </a:spcAft>
            </a:pPr>
            <a:r>
              <a:rPr lang="en-US" sz="2400" dirty="0">
                <a:effectLst/>
                <a:ea typeface="Times New Roman" panose="02020603050405020304" pitchFamily="18" charset="0"/>
              </a:rPr>
              <a:t>Project is designed in four modules where each module is responsible for different aspects.</a:t>
            </a:r>
            <a:endParaRPr lang="en-US" sz="2400" dirty="0">
              <a:effectLst/>
              <a:ea typeface="Calibri" panose="020F0502020204030204" pitchFamily="34" charset="0"/>
              <a:cs typeface="Latha" panose="020B0604020202020204" pitchFamily="34" charset="0"/>
            </a:endParaRPr>
          </a:p>
          <a:p>
            <a:pPr marL="457200" indent="-457200" algn="just">
              <a:lnSpc>
                <a:spcPct val="107000"/>
              </a:lnSpc>
              <a:spcAft>
                <a:spcPts val="800"/>
              </a:spcAft>
              <a:buFont typeface="Arial" panose="020B0604020202020204" pitchFamily="34" charset="0"/>
              <a:buChar char="•"/>
            </a:pPr>
            <a:r>
              <a:rPr lang="en-US" sz="2400" dirty="0">
                <a:effectLst/>
                <a:ea typeface="Calibri" panose="020F0502020204030204" pitchFamily="34" charset="0"/>
                <a:cs typeface="Latha" panose="020B0604020202020204" pitchFamily="34" charset="0"/>
              </a:rPr>
              <a:t> Student / Parent </a:t>
            </a:r>
            <a:r>
              <a:rPr lang="en-US" sz="2400" dirty="0">
                <a:ea typeface="Calibri" panose="020F0502020204030204" pitchFamily="34" charset="0"/>
                <a:cs typeface="Latha" panose="020B0604020202020204" pitchFamily="34" charset="0"/>
              </a:rPr>
              <a:t>Module</a:t>
            </a:r>
            <a:endParaRPr lang="en-IN" sz="2400" dirty="0">
              <a:effectLst/>
              <a:ea typeface="Calibri" panose="020F0502020204030204" pitchFamily="34" charset="0"/>
              <a:cs typeface="Latha" panose="020B0604020202020204" pitchFamily="34" charset="0"/>
            </a:endParaRPr>
          </a:p>
          <a:p>
            <a:pPr marL="571500" indent="-571500" algn="just">
              <a:lnSpc>
                <a:spcPct val="107000"/>
              </a:lnSpc>
              <a:spcAft>
                <a:spcPts val="800"/>
              </a:spcAft>
              <a:buFont typeface="Arial" panose="020B0604020202020204" pitchFamily="34" charset="0"/>
              <a:buChar char="•"/>
            </a:pPr>
            <a:r>
              <a:rPr lang="en-US" sz="2400" dirty="0">
                <a:effectLst/>
                <a:ea typeface="Calibri" panose="020F0502020204030204" pitchFamily="34" charset="0"/>
                <a:cs typeface="Latha" panose="020B0604020202020204" pitchFamily="34" charset="0"/>
              </a:rPr>
              <a:t>Admin login Module</a:t>
            </a:r>
          </a:p>
          <a:p>
            <a:pPr marL="571500" indent="-571500" algn="just">
              <a:lnSpc>
                <a:spcPct val="107000"/>
              </a:lnSpc>
              <a:spcAft>
                <a:spcPts val="800"/>
              </a:spcAft>
              <a:buFont typeface="Arial" panose="020B0604020202020204" pitchFamily="34" charset="0"/>
              <a:buChar char="•"/>
            </a:pPr>
            <a:r>
              <a:rPr lang="en-US" sz="2400" dirty="0">
                <a:ea typeface="Calibri" panose="020F0502020204030204" pitchFamily="34" charset="0"/>
                <a:cs typeface="Latha" panose="020B0604020202020204" pitchFamily="34" charset="0"/>
              </a:rPr>
              <a:t>Firebase Module</a:t>
            </a:r>
          </a:p>
          <a:p>
            <a:pPr marL="571500" indent="-571500" algn="just">
              <a:lnSpc>
                <a:spcPct val="107000"/>
              </a:lnSpc>
              <a:spcAft>
                <a:spcPts val="800"/>
              </a:spcAft>
              <a:buFont typeface="Arial" panose="020B0604020202020204" pitchFamily="34" charset="0"/>
              <a:buChar char="•"/>
            </a:pPr>
            <a:r>
              <a:rPr lang="en-US" sz="2400" dirty="0">
                <a:effectLst/>
                <a:ea typeface="Calibri" panose="020F0502020204030204" pitchFamily="34" charset="0"/>
                <a:cs typeface="Latha" panose="020B0604020202020204" pitchFamily="34" charset="0"/>
              </a:rPr>
              <a:t>Hardware Module</a:t>
            </a:r>
            <a:endParaRPr lang="en-IN" sz="2400" dirty="0">
              <a:effectLst/>
              <a:ea typeface="Calibri" panose="020F0502020204030204" pitchFamily="34" charset="0"/>
              <a:cs typeface="Latha" panose="020B0604020202020204" pitchFamily="34" charset="0"/>
            </a:endParaRPr>
          </a:p>
          <a:p>
            <a:endParaRPr lang="en-IN" dirty="0"/>
          </a:p>
        </p:txBody>
      </p:sp>
      <p:sp>
        <p:nvSpPr>
          <p:cNvPr id="6" name="Footer Placeholder 5">
            <a:extLst>
              <a:ext uri="{FF2B5EF4-FFF2-40B4-BE49-F238E27FC236}">
                <a16:creationId xmlns:a16="http://schemas.microsoft.com/office/drawing/2014/main" id="{24B16E90-FCDD-4C49-A521-7C24BA45D20A}"/>
              </a:ext>
            </a:extLst>
          </p:cNvPr>
          <p:cNvSpPr>
            <a:spLocks noGrp="1"/>
          </p:cNvSpPr>
          <p:nvPr>
            <p:ph type="ftr" sz="quarter" idx="11"/>
          </p:nvPr>
        </p:nvSpPr>
        <p:spPr/>
        <p:txBody>
          <a:bodyPr/>
          <a:lstStyle/>
          <a:p>
            <a:endParaRPr lang="en-US" dirty="0"/>
          </a:p>
          <a:p>
            <a:endParaRPr lang="en-US" dirty="0"/>
          </a:p>
          <a:p>
            <a:r>
              <a:rPr lang="en-US" dirty="0"/>
              <a:t>COLLEGE BUS TRACKING SYSTEM</a:t>
            </a:r>
          </a:p>
          <a:p>
            <a:endParaRPr lang="en-US" dirty="0"/>
          </a:p>
          <a:p>
            <a:endParaRPr lang="en-US" dirty="0"/>
          </a:p>
        </p:txBody>
      </p:sp>
      <p:sp>
        <p:nvSpPr>
          <p:cNvPr id="7" name="Slide Number Placeholder 6">
            <a:extLst>
              <a:ext uri="{FF2B5EF4-FFF2-40B4-BE49-F238E27FC236}">
                <a16:creationId xmlns:a16="http://schemas.microsoft.com/office/drawing/2014/main" id="{5EB5E336-DF03-4398-B410-D287015DA63C}"/>
              </a:ext>
            </a:extLst>
          </p:cNvPr>
          <p:cNvSpPr>
            <a:spLocks noGrp="1"/>
          </p:cNvSpPr>
          <p:nvPr>
            <p:ph type="sldNum" sz="quarter" idx="12"/>
          </p:nvPr>
        </p:nvSpPr>
        <p:spPr/>
        <p:txBody>
          <a:bodyPr/>
          <a:lstStyle/>
          <a:p>
            <a:fld id="{D8DA9DAA-006C-4F4B-980E-E3DF019B24E2}" type="slidenum">
              <a:rPr lang="en-US" smtClean="0"/>
              <a:pPr/>
              <a:t>11</a:t>
            </a:fld>
            <a:endParaRPr lang="en-US" dirty="0"/>
          </a:p>
        </p:txBody>
      </p:sp>
    </p:spTree>
    <p:extLst>
      <p:ext uri="{BB962C8B-B14F-4D97-AF65-F5344CB8AC3E}">
        <p14:creationId xmlns:p14="http://schemas.microsoft.com/office/powerpoint/2010/main" val="2243278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7A6C51-FFF8-4871-9B27-88E7F90E2BBB}"/>
              </a:ext>
            </a:extLst>
          </p:cNvPr>
          <p:cNvSpPr>
            <a:spLocks noGrp="1"/>
          </p:cNvSpPr>
          <p:nvPr>
            <p:ph type="title"/>
          </p:nvPr>
        </p:nvSpPr>
        <p:spPr>
          <a:xfrm>
            <a:off x="804672" y="986917"/>
            <a:ext cx="6190488" cy="841883"/>
          </a:xfrm>
        </p:spPr>
        <p:txBody>
          <a:bodyPr/>
          <a:lstStyle/>
          <a:p>
            <a:r>
              <a:rPr lang="en-IN" dirty="0"/>
              <a:t>Modules - Admin</a:t>
            </a:r>
          </a:p>
        </p:txBody>
      </p:sp>
      <p:sp>
        <p:nvSpPr>
          <p:cNvPr id="4" name="Content Placeholder 3">
            <a:extLst>
              <a:ext uri="{FF2B5EF4-FFF2-40B4-BE49-F238E27FC236}">
                <a16:creationId xmlns:a16="http://schemas.microsoft.com/office/drawing/2014/main" id="{374F664D-A8C1-4C01-9778-65D7B09F33AC}"/>
              </a:ext>
            </a:extLst>
          </p:cNvPr>
          <p:cNvSpPr>
            <a:spLocks noGrp="1"/>
          </p:cNvSpPr>
          <p:nvPr>
            <p:ph idx="1"/>
          </p:nvPr>
        </p:nvSpPr>
        <p:spPr>
          <a:xfrm>
            <a:off x="850392" y="1828800"/>
            <a:ext cx="10503408" cy="4527550"/>
          </a:xfrm>
        </p:spPr>
        <p:txBody>
          <a:bodyPr>
            <a:normAutofit/>
          </a:bodyPr>
          <a:lstStyle/>
          <a:p>
            <a:pPr marL="342900" indent="-342900">
              <a:buSzPct val="150000"/>
              <a:buFont typeface="Arial" panose="020B0604020202020204" pitchFamily="34" charset="0"/>
              <a:buChar char="•"/>
            </a:pPr>
            <a:endParaRPr lang="en-US" dirty="0"/>
          </a:p>
          <a:p>
            <a:pPr marL="342900" indent="-342900" algn="just">
              <a:buSzPct val="150000"/>
              <a:buFont typeface="Arial" panose="020B0604020202020204" pitchFamily="34" charset="0"/>
              <a:buChar char="•"/>
            </a:pPr>
            <a:r>
              <a:rPr lang="en-US" dirty="0"/>
              <a:t>The admin logs into the system with user name and password, the admin manages routes, students and drivers. Admin can add and update the students details and the driver details as well. Also, the Admin manages the list of routes and the buses available in each route. All the information is made persistent in the database.</a:t>
            </a:r>
          </a:p>
          <a:p>
            <a:pPr marL="342900" indent="-342900" algn="just">
              <a:buSzPct val="150000"/>
              <a:buFont typeface="Arial" panose="020B0604020202020204" pitchFamily="34" charset="0"/>
              <a:buChar char="•"/>
            </a:pPr>
            <a:r>
              <a:rPr lang="en-US" dirty="0"/>
              <a:t>Admin manages the routes and makes changes in it if necessary.</a:t>
            </a:r>
          </a:p>
          <a:p>
            <a:pPr marL="342900" indent="-342900" algn="just">
              <a:buSzPct val="150000"/>
              <a:buFont typeface="Arial" panose="020B0604020202020204" pitchFamily="34" charset="0"/>
              <a:buChar char="•"/>
            </a:pPr>
            <a:r>
              <a:rPr lang="en-US" dirty="0"/>
              <a:t>The Admin also has the access to the location of the buses where he / she can choose the Bus Number and view its current location using the Google Maps API.</a:t>
            </a:r>
            <a:endParaRPr lang="en-IN" dirty="0"/>
          </a:p>
        </p:txBody>
      </p:sp>
      <p:sp>
        <p:nvSpPr>
          <p:cNvPr id="6" name="Footer Placeholder 5">
            <a:extLst>
              <a:ext uri="{FF2B5EF4-FFF2-40B4-BE49-F238E27FC236}">
                <a16:creationId xmlns:a16="http://schemas.microsoft.com/office/drawing/2014/main" id="{24B16E90-FCDD-4C49-A521-7C24BA45D20A}"/>
              </a:ext>
            </a:extLst>
          </p:cNvPr>
          <p:cNvSpPr>
            <a:spLocks noGrp="1"/>
          </p:cNvSpPr>
          <p:nvPr>
            <p:ph type="ftr" sz="quarter" idx="11"/>
          </p:nvPr>
        </p:nvSpPr>
        <p:spPr/>
        <p:txBody>
          <a:bodyPr/>
          <a:lstStyle/>
          <a:p>
            <a:endParaRPr lang="en-US" dirty="0"/>
          </a:p>
          <a:p>
            <a:endParaRPr lang="en-US" dirty="0"/>
          </a:p>
          <a:p>
            <a:r>
              <a:rPr lang="en-US" dirty="0"/>
              <a:t>COLLEGE BUS TRACKING SYSTEM</a:t>
            </a:r>
          </a:p>
          <a:p>
            <a:endParaRPr lang="en-US" dirty="0"/>
          </a:p>
          <a:p>
            <a:endParaRPr lang="en-US" dirty="0"/>
          </a:p>
        </p:txBody>
      </p:sp>
      <p:sp>
        <p:nvSpPr>
          <p:cNvPr id="7" name="Slide Number Placeholder 6">
            <a:extLst>
              <a:ext uri="{FF2B5EF4-FFF2-40B4-BE49-F238E27FC236}">
                <a16:creationId xmlns:a16="http://schemas.microsoft.com/office/drawing/2014/main" id="{5EB5E336-DF03-4398-B410-D287015DA63C}"/>
              </a:ext>
            </a:extLst>
          </p:cNvPr>
          <p:cNvSpPr>
            <a:spLocks noGrp="1"/>
          </p:cNvSpPr>
          <p:nvPr>
            <p:ph type="sldNum" sz="quarter" idx="12"/>
          </p:nvPr>
        </p:nvSpPr>
        <p:spPr/>
        <p:txBody>
          <a:bodyPr/>
          <a:lstStyle/>
          <a:p>
            <a:fld id="{D8DA9DAA-006C-4F4B-980E-E3DF019B24E2}" type="slidenum">
              <a:rPr lang="en-US" smtClean="0"/>
              <a:pPr/>
              <a:t>12</a:t>
            </a:fld>
            <a:endParaRPr lang="en-US" dirty="0"/>
          </a:p>
        </p:txBody>
      </p:sp>
    </p:spTree>
    <p:extLst>
      <p:ext uri="{BB962C8B-B14F-4D97-AF65-F5344CB8AC3E}">
        <p14:creationId xmlns:p14="http://schemas.microsoft.com/office/powerpoint/2010/main" val="912299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7A6C51-FFF8-4871-9B27-88E7F90E2BBB}"/>
              </a:ext>
            </a:extLst>
          </p:cNvPr>
          <p:cNvSpPr>
            <a:spLocks noGrp="1"/>
          </p:cNvSpPr>
          <p:nvPr>
            <p:ph type="title"/>
          </p:nvPr>
        </p:nvSpPr>
        <p:spPr>
          <a:xfrm>
            <a:off x="804671" y="986917"/>
            <a:ext cx="9968103" cy="841883"/>
          </a:xfrm>
        </p:spPr>
        <p:txBody>
          <a:bodyPr/>
          <a:lstStyle/>
          <a:p>
            <a:r>
              <a:rPr lang="en-IN" dirty="0"/>
              <a:t>Modules – Student / Parent</a:t>
            </a:r>
          </a:p>
        </p:txBody>
      </p:sp>
      <p:sp>
        <p:nvSpPr>
          <p:cNvPr id="4" name="Content Placeholder 3">
            <a:extLst>
              <a:ext uri="{FF2B5EF4-FFF2-40B4-BE49-F238E27FC236}">
                <a16:creationId xmlns:a16="http://schemas.microsoft.com/office/drawing/2014/main" id="{374F664D-A8C1-4C01-9778-65D7B09F33AC}"/>
              </a:ext>
            </a:extLst>
          </p:cNvPr>
          <p:cNvSpPr>
            <a:spLocks noGrp="1"/>
          </p:cNvSpPr>
          <p:nvPr>
            <p:ph idx="1"/>
          </p:nvPr>
        </p:nvSpPr>
        <p:spPr>
          <a:xfrm>
            <a:off x="850392" y="1828800"/>
            <a:ext cx="10503408" cy="4527550"/>
          </a:xfrm>
        </p:spPr>
        <p:txBody>
          <a:bodyPr>
            <a:normAutofit/>
          </a:bodyPr>
          <a:lstStyle/>
          <a:p>
            <a:pPr marL="342900" indent="-342900">
              <a:buSzPct val="125000"/>
              <a:buFont typeface="Arial" panose="020B0604020202020204" pitchFamily="34" charset="0"/>
              <a:buChar char="•"/>
            </a:pPr>
            <a:endParaRPr lang="en-US" dirty="0"/>
          </a:p>
          <a:p>
            <a:pPr marL="342900" indent="-342900" algn="just">
              <a:buSzPct val="125000"/>
              <a:buFont typeface="Arial" panose="020B0604020202020204" pitchFamily="34" charset="0"/>
              <a:buChar char="•"/>
            </a:pPr>
            <a:r>
              <a:rPr lang="en-US" dirty="0"/>
              <a:t>Student can login to the system using the Unique Register Number provided to him / her by the college and the mobile number submitted. Upon successful login, the student will prompted to select the route and bus number to track it. </a:t>
            </a:r>
          </a:p>
          <a:p>
            <a:pPr marL="342900" indent="-342900" algn="just">
              <a:buSzPct val="125000"/>
              <a:buFont typeface="Arial" panose="020B0604020202020204" pitchFamily="34" charset="0"/>
              <a:buChar char="•"/>
            </a:pPr>
            <a:r>
              <a:rPr lang="en-US" dirty="0"/>
              <a:t>Students can view the location of bus in real-time on the map.</a:t>
            </a:r>
          </a:p>
          <a:p>
            <a:pPr marL="342900" indent="-342900" algn="just">
              <a:buSzPct val="125000"/>
              <a:buFont typeface="Arial" panose="020B0604020202020204" pitchFamily="34" charset="0"/>
              <a:buChar char="•"/>
            </a:pPr>
            <a:r>
              <a:rPr lang="en-US" dirty="0"/>
              <a:t>Students can also set an alarm which starts when the bus is nearing him.</a:t>
            </a:r>
          </a:p>
          <a:p>
            <a:pPr marL="342900" indent="-342900" algn="just">
              <a:buSzPct val="125000"/>
              <a:buFont typeface="Arial" panose="020B0604020202020204" pitchFamily="34" charset="0"/>
              <a:buChar char="•"/>
            </a:pPr>
            <a:r>
              <a:rPr lang="en-US" dirty="0"/>
              <a:t>Student receives updates on route and bus changes as well.</a:t>
            </a:r>
            <a:endParaRPr lang="en-IN" dirty="0"/>
          </a:p>
        </p:txBody>
      </p:sp>
      <p:sp>
        <p:nvSpPr>
          <p:cNvPr id="6" name="Footer Placeholder 5">
            <a:extLst>
              <a:ext uri="{FF2B5EF4-FFF2-40B4-BE49-F238E27FC236}">
                <a16:creationId xmlns:a16="http://schemas.microsoft.com/office/drawing/2014/main" id="{24B16E90-FCDD-4C49-A521-7C24BA45D20A}"/>
              </a:ext>
            </a:extLst>
          </p:cNvPr>
          <p:cNvSpPr>
            <a:spLocks noGrp="1"/>
          </p:cNvSpPr>
          <p:nvPr>
            <p:ph type="ftr" sz="quarter" idx="11"/>
          </p:nvPr>
        </p:nvSpPr>
        <p:spPr/>
        <p:txBody>
          <a:bodyPr/>
          <a:lstStyle/>
          <a:p>
            <a:endParaRPr lang="en-US" dirty="0"/>
          </a:p>
          <a:p>
            <a:endParaRPr lang="en-US" dirty="0"/>
          </a:p>
          <a:p>
            <a:r>
              <a:rPr lang="en-US" dirty="0"/>
              <a:t>COLLEGE BUS TRACKING SYSTEM</a:t>
            </a:r>
          </a:p>
          <a:p>
            <a:endParaRPr lang="en-US" dirty="0"/>
          </a:p>
          <a:p>
            <a:endParaRPr lang="en-US" dirty="0"/>
          </a:p>
        </p:txBody>
      </p:sp>
      <p:sp>
        <p:nvSpPr>
          <p:cNvPr id="7" name="Slide Number Placeholder 6">
            <a:extLst>
              <a:ext uri="{FF2B5EF4-FFF2-40B4-BE49-F238E27FC236}">
                <a16:creationId xmlns:a16="http://schemas.microsoft.com/office/drawing/2014/main" id="{5EB5E336-DF03-4398-B410-D287015DA63C}"/>
              </a:ext>
            </a:extLst>
          </p:cNvPr>
          <p:cNvSpPr>
            <a:spLocks noGrp="1"/>
          </p:cNvSpPr>
          <p:nvPr>
            <p:ph type="sldNum" sz="quarter" idx="12"/>
          </p:nvPr>
        </p:nvSpPr>
        <p:spPr/>
        <p:txBody>
          <a:bodyPr/>
          <a:lstStyle/>
          <a:p>
            <a:fld id="{D8DA9DAA-006C-4F4B-980E-E3DF019B24E2}" type="slidenum">
              <a:rPr lang="en-US" smtClean="0"/>
              <a:pPr/>
              <a:t>13</a:t>
            </a:fld>
            <a:endParaRPr lang="en-US" dirty="0"/>
          </a:p>
        </p:txBody>
      </p:sp>
    </p:spTree>
    <p:extLst>
      <p:ext uri="{BB962C8B-B14F-4D97-AF65-F5344CB8AC3E}">
        <p14:creationId xmlns:p14="http://schemas.microsoft.com/office/powerpoint/2010/main" val="2075210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7A6C51-FFF8-4871-9B27-88E7F90E2BBB}"/>
              </a:ext>
            </a:extLst>
          </p:cNvPr>
          <p:cNvSpPr>
            <a:spLocks noGrp="1"/>
          </p:cNvSpPr>
          <p:nvPr>
            <p:ph type="title"/>
          </p:nvPr>
        </p:nvSpPr>
        <p:spPr>
          <a:xfrm>
            <a:off x="804671" y="986917"/>
            <a:ext cx="9968103" cy="841883"/>
          </a:xfrm>
        </p:spPr>
        <p:txBody>
          <a:bodyPr/>
          <a:lstStyle/>
          <a:p>
            <a:r>
              <a:rPr lang="en-IN" dirty="0"/>
              <a:t>Modules – Firebase</a:t>
            </a:r>
          </a:p>
        </p:txBody>
      </p:sp>
      <p:sp>
        <p:nvSpPr>
          <p:cNvPr id="4" name="Content Placeholder 3">
            <a:extLst>
              <a:ext uri="{FF2B5EF4-FFF2-40B4-BE49-F238E27FC236}">
                <a16:creationId xmlns:a16="http://schemas.microsoft.com/office/drawing/2014/main" id="{374F664D-A8C1-4C01-9778-65D7B09F33AC}"/>
              </a:ext>
            </a:extLst>
          </p:cNvPr>
          <p:cNvSpPr>
            <a:spLocks noGrp="1"/>
          </p:cNvSpPr>
          <p:nvPr>
            <p:ph idx="1"/>
          </p:nvPr>
        </p:nvSpPr>
        <p:spPr>
          <a:xfrm>
            <a:off x="850392" y="1828800"/>
            <a:ext cx="10503408" cy="4527550"/>
          </a:xfrm>
        </p:spPr>
        <p:txBody>
          <a:bodyPr>
            <a:normAutofit/>
          </a:bodyPr>
          <a:lstStyle/>
          <a:p>
            <a:pPr marL="342900" indent="-342900" algn="just">
              <a:buSzPct val="125000"/>
              <a:buFont typeface="Arial" panose="020B0604020202020204" pitchFamily="34" charset="0"/>
              <a:buChar char="•"/>
            </a:pPr>
            <a:r>
              <a:rPr lang="en-US" dirty="0">
                <a:effectLst/>
                <a:ea typeface="Times New Roman" panose="02020603050405020304" pitchFamily="18" charset="0"/>
                <a:cs typeface="TimesNewRomanPSMT"/>
              </a:rPr>
              <a:t>Firebase provides the NOSQL database for storing the student and bus record. Lot of API's and function calls have been used in order to create, read, update, delete (CRUD) operations for user and admin data. </a:t>
            </a:r>
          </a:p>
          <a:p>
            <a:pPr marL="342900" indent="-342900" algn="just">
              <a:buSzPct val="125000"/>
              <a:buFont typeface="Arial" panose="020B0604020202020204" pitchFamily="34" charset="0"/>
              <a:buChar char="•"/>
            </a:pPr>
            <a:r>
              <a:rPr lang="en-US" dirty="0">
                <a:effectLst/>
                <a:ea typeface="Times New Roman" panose="02020603050405020304" pitchFamily="18" charset="0"/>
                <a:cs typeface="TimesNewRomanPSMT"/>
              </a:rPr>
              <a:t>Other than that firebase also provides push notification facility to our app. </a:t>
            </a:r>
          </a:p>
          <a:p>
            <a:pPr marL="342900" indent="-342900" algn="just">
              <a:buSzPct val="125000"/>
              <a:buFont typeface="Arial" panose="020B0604020202020204" pitchFamily="34" charset="0"/>
              <a:buChar char="•"/>
            </a:pPr>
            <a:r>
              <a:rPr lang="en-US" dirty="0">
                <a:effectLst/>
                <a:ea typeface="Times New Roman" panose="02020603050405020304" pitchFamily="18" charset="0"/>
                <a:cs typeface="TimesNewRomanPSMT"/>
              </a:rPr>
              <a:t>Adding to this, another third-party provider called as 000webhost.com used to update the bus co-ordinates from the </a:t>
            </a:r>
            <a:r>
              <a:rPr lang="en-US" dirty="0" err="1">
                <a:effectLst/>
                <a:ea typeface="Times New Roman" panose="02020603050405020304" pitchFamily="18" charset="0"/>
                <a:cs typeface="TimesNewRomanPSMT"/>
              </a:rPr>
              <a:t>arduino</a:t>
            </a:r>
            <a:r>
              <a:rPr lang="en-US" dirty="0">
                <a:effectLst/>
                <a:ea typeface="Times New Roman" panose="02020603050405020304" pitchFamily="18" charset="0"/>
                <a:cs typeface="TimesNewRomanPSMT"/>
              </a:rPr>
              <a:t> UNO to database.</a:t>
            </a:r>
            <a:endParaRPr lang="en-IN" dirty="0">
              <a:effectLst/>
              <a:ea typeface="Times New Roman" panose="02020603050405020304" pitchFamily="18" charset="0"/>
            </a:endParaRPr>
          </a:p>
          <a:p>
            <a:pPr marL="342900" indent="-342900">
              <a:buSzPct val="125000"/>
              <a:buFont typeface="Arial" panose="020B0604020202020204" pitchFamily="34" charset="0"/>
              <a:buChar char="•"/>
            </a:pPr>
            <a:endParaRPr lang="en-US" dirty="0"/>
          </a:p>
        </p:txBody>
      </p:sp>
      <p:sp>
        <p:nvSpPr>
          <p:cNvPr id="6" name="Footer Placeholder 5">
            <a:extLst>
              <a:ext uri="{FF2B5EF4-FFF2-40B4-BE49-F238E27FC236}">
                <a16:creationId xmlns:a16="http://schemas.microsoft.com/office/drawing/2014/main" id="{24B16E90-FCDD-4C49-A521-7C24BA45D20A}"/>
              </a:ext>
            </a:extLst>
          </p:cNvPr>
          <p:cNvSpPr>
            <a:spLocks noGrp="1"/>
          </p:cNvSpPr>
          <p:nvPr>
            <p:ph type="ftr" sz="quarter" idx="11"/>
          </p:nvPr>
        </p:nvSpPr>
        <p:spPr/>
        <p:txBody>
          <a:bodyPr/>
          <a:lstStyle/>
          <a:p>
            <a:endParaRPr lang="en-US" dirty="0"/>
          </a:p>
          <a:p>
            <a:endParaRPr lang="en-US" dirty="0"/>
          </a:p>
          <a:p>
            <a:r>
              <a:rPr lang="en-US" dirty="0"/>
              <a:t>COLLEGE BUS TRACKING SYSTEM</a:t>
            </a:r>
          </a:p>
          <a:p>
            <a:endParaRPr lang="en-US" dirty="0"/>
          </a:p>
          <a:p>
            <a:endParaRPr lang="en-US" dirty="0"/>
          </a:p>
        </p:txBody>
      </p:sp>
      <p:sp>
        <p:nvSpPr>
          <p:cNvPr id="7" name="Slide Number Placeholder 6">
            <a:extLst>
              <a:ext uri="{FF2B5EF4-FFF2-40B4-BE49-F238E27FC236}">
                <a16:creationId xmlns:a16="http://schemas.microsoft.com/office/drawing/2014/main" id="{5EB5E336-DF03-4398-B410-D287015DA63C}"/>
              </a:ext>
            </a:extLst>
          </p:cNvPr>
          <p:cNvSpPr>
            <a:spLocks noGrp="1"/>
          </p:cNvSpPr>
          <p:nvPr>
            <p:ph type="sldNum" sz="quarter" idx="12"/>
          </p:nvPr>
        </p:nvSpPr>
        <p:spPr/>
        <p:txBody>
          <a:bodyPr/>
          <a:lstStyle/>
          <a:p>
            <a:fld id="{D8DA9DAA-006C-4F4B-980E-E3DF019B24E2}" type="slidenum">
              <a:rPr lang="en-US" smtClean="0"/>
              <a:pPr/>
              <a:t>14</a:t>
            </a:fld>
            <a:endParaRPr lang="en-US" dirty="0"/>
          </a:p>
        </p:txBody>
      </p:sp>
    </p:spTree>
    <p:extLst>
      <p:ext uri="{BB962C8B-B14F-4D97-AF65-F5344CB8AC3E}">
        <p14:creationId xmlns:p14="http://schemas.microsoft.com/office/powerpoint/2010/main" val="4086518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89246E-18FC-4E0C-A893-EABC47D45718}"/>
              </a:ext>
            </a:extLst>
          </p:cNvPr>
          <p:cNvSpPr>
            <a:spLocks noGrp="1"/>
          </p:cNvSpPr>
          <p:nvPr>
            <p:ph type="title"/>
          </p:nvPr>
        </p:nvSpPr>
        <p:spPr>
          <a:xfrm>
            <a:off x="804672" y="986917"/>
            <a:ext cx="6190488" cy="975233"/>
          </a:xfrm>
        </p:spPr>
        <p:txBody>
          <a:bodyPr>
            <a:normAutofit fontScale="90000"/>
          </a:bodyPr>
          <a:lstStyle/>
          <a:p>
            <a:r>
              <a:rPr lang="en-US" dirty="0"/>
              <a:t>Modules - Hardware</a:t>
            </a:r>
            <a:endParaRPr lang="en-IN" dirty="0"/>
          </a:p>
        </p:txBody>
      </p:sp>
      <p:sp>
        <p:nvSpPr>
          <p:cNvPr id="4" name="Content Placeholder 3">
            <a:extLst>
              <a:ext uri="{FF2B5EF4-FFF2-40B4-BE49-F238E27FC236}">
                <a16:creationId xmlns:a16="http://schemas.microsoft.com/office/drawing/2014/main" id="{7CCCB405-6E12-41A1-9E26-9E0AE653EC97}"/>
              </a:ext>
            </a:extLst>
          </p:cNvPr>
          <p:cNvSpPr>
            <a:spLocks noGrp="1"/>
          </p:cNvSpPr>
          <p:nvPr>
            <p:ph idx="1"/>
          </p:nvPr>
        </p:nvSpPr>
        <p:spPr>
          <a:xfrm>
            <a:off x="850391" y="2295525"/>
            <a:ext cx="9998583" cy="3876675"/>
          </a:xfrm>
        </p:spPr>
        <p:txBody>
          <a:bodyPr/>
          <a:lstStyle/>
          <a:p>
            <a:pPr marL="342900" indent="-342900" algn="just">
              <a:buFont typeface="Arial" panose="020B0604020202020204" pitchFamily="34" charset="0"/>
              <a:buChar char="•"/>
            </a:pPr>
            <a:r>
              <a:rPr lang="en-US" dirty="0">
                <a:effectLst/>
                <a:ea typeface="Times New Roman" panose="02020603050405020304" pitchFamily="18" charset="0"/>
                <a:cs typeface="TimesNewRomanPSMT"/>
              </a:rPr>
              <a:t>This module tracks and updates the bus coordinates to the database through API calls. It needs a proper working sim card with data transfer facility (GPRS).</a:t>
            </a:r>
            <a:endParaRPr lang="en-US" dirty="0"/>
          </a:p>
          <a:p>
            <a:pPr marL="342900" indent="-342900" algn="just">
              <a:buFont typeface="Arial" panose="020B0604020202020204" pitchFamily="34" charset="0"/>
              <a:buChar char="•"/>
            </a:pPr>
            <a:r>
              <a:rPr lang="en-US" dirty="0"/>
              <a:t>The GPS coordinates are made persistent in a Third Party Cloud using the GSM.</a:t>
            </a:r>
          </a:p>
          <a:p>
            <a:pPr marL="342900" indent="-342900" algn="just">
              <a:buFont typeface="Arial" panose="020B0604020202020204" pitchFamily="34" charset="0"/>
              <a:buChar char="•"/>
            </a:pPr>
            <a:r>
              <a:rPr lang="en-US" dirty="0"/>
              <a:t>The GSM makes an HTTP request to the Cloud and hence stores the coordinates which are in turn fetched at the Mobile App.</a:t>
            </a:r>
          </a:p>
          <a:p>
            <a:pPr marL="342900" indent="-342900" algn="just">
              <a:buFont typeface="Arial" panose="020B0604020202020204" pitchFamily="34" charset="0"/>
              <a:buChar char="•"/>
            </a:pPr>
            <a:r>
              <a:rPr lang="en-IN" dirty="0"/>
              <a:t>Google Map API uses these coordinated to show the location of the bus.</a:t>
            </a:r>
          </a:p>
        </p:txBody>
      </p:sp>
      <p:sp>
        <p:nvSpPr>
          <p:cNvPr id="6" name="Footer Placeholder 5">
            <a:extLst>
              <a:ext uri="{FF2B5EF4-FFF2-40B4-BE49-F238E27FC236}">
                <a16:creationId xmlns:a16="http://schemas.microsoft.com/office/drawing/2014/main" id="{9C6DAF3B-0147-4B52-9D0F-B09C0558BBC6}"/>
              </a:ext>
            </a:extLst>
          </p:cNvPr>
          <p:cNvSpPr>
            <a:spLocks noGrp="1"/>
          </p:cNvSpPr>
          <p:nvPr>
            <p:ph type="ftr" sz="quarter" idx="11"/>
          </p:nvPr>
        </p:nvSpPr>
        <p:spPr/>
        <p:txBody>
          <a:bodyPr/>
          <a:lstStyle/>
          <a:p>
            <a:endParaRPr lang="en-US" dirty="0"/>
          </a:p>
          <a:p>
            <a:endParaRPr lang="en-US" dirty="0"/>
          </a:p>
          <a:p>
            <a:r>
              <a:rPr lang="en-US" dirty="0"/>
              <a:t>COLLEGE BUS TRACKING SYSTEM</a:t>
            </a:r>
          </a:p>
          <a:p>
            <a:endParaRPr lang="en-US" dirty="0"/>
          </a:p>
          <a:p>
            <a:endParaRPr lang="en-US" dirty="0"/>
          </a:p>
        </p:txBody>
      </p:sp>
      <p:sp>
        <p:nvSpPr>
          <p:cNvPr id="7" name="Slide Number Placeholder 6">
            <a:extLst>
              <a:ext uri="{FF2B5EF4-FFF2-40B4-BE49-F238E27FC236}">
                <a16:creationId xmlns:a16="http://schemas.microsoft.com/office/drawing/2014/main" id="{0B463C06-2854-4839-9FB9-C85E427FAA02}"/>
              </a:ext>
            </a:extLst>
          </p:cNvPr>
          <p:cNvSpPr>
            <a:spLocks noGrp="1"/>
          </p:cNvSpPr>
          <p:nvPr>
            <p:ph type="sldNum" sz="quarter" idx="12"/>
          </p:nvPr>
        </p:nvSpPr>
        <p:spPr/>
        <p:txBody>
          <a:bodyPr/>
          <a:lstStyle/>
          <a:p>
            <a:fld id="{D8DA9DAA-006C-4F4B-980E-E3DF019B24E2}" type="slidenum">
              <a:rPr lang="en-US" smtClean="0"/>
              <a:pPr/>
              <a:t>15</a:t>
            </a:fld>
            <a:endParaRPr lang="en-US" dirty="0"/>
          </a:p>
        </p:txBody>
      </p:sp>
    </p:spTree>
    <p:extLst>
      <p:ext uri="{BB962C8B-B14F-4D97-AF65-F5344CB8AC3E}">
        <p14:creationId xmlns:p14="http://schemas.microsoft.com/office/powerpoint/2010/main" val="278212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89246E-18FC-4E0C-A893-EABC47D45718}"/>
              </a:ext>
            </a:extLst>
          </p:cNvPr>
          <p:cNvSpPr>
            <a:spLocks noGrp="1"/>
          </p:cNvSpPr>
          <p:nvPr>
            <p:ph type="title"/>
          </p:nvPr>
        </p:nvSpPr>
        <p:spPr>
          <a:xfrm>
            <a:off x="804672" y="986917"/>
            <a:ext cx="6190488" cy="714885"/>
          </a:xfrm>
        </p:spPr>
        <p:txBody>
          <a:bodyPr>
            <a:normAutofit fontScale="90000"/>
          </a:bodyPr>
          <a:lstStyle/>
          <a:p>
            <a:r>
              <a:rPr lang="en-IN" dirty="0"/>
              <a:t>Testing</a:t>
            </a:r>
          </a:p>
        </p:txBody>
      </p:sp>
      <p:graphicFrame>
        <p:nvGraphicFramePr>
          <p:cNvPr id="5" name="Content Placeholder 4">
            <a:extLst>
              <a:ext uri="{FF2B5EF4-FFF2-40B4-BE49-F238E27FC236}">
                <a16:creationId xmlns:a16="http://schemas.microsoft.com/office/drawing/2014/main" id="{39276D62-00C5-4685-A64D-33C48597AC7D}"/>
              </a:ext>
            </a:extLst>
          </p:cNvPr>
          <p:cNvGraphicFramePr>
            <a:graphicFrameLocks noGrp="1"/>
          </p:cNvGraphicFramePr>
          <p:nvPr>
            <p:ph idx="1"/>
            <p:extLst>
              <p:ext uri="{D42A27DB-BD31-4B8C-83A1-F6EECF244321}">
                <p14:modId xmlns:p14="http://schemas.microsoft.com/office/powerpoint/2010/main" val="494003290"/>
              </p:ext>
            </p:extLst>
          </p:nvPr>
        </p:nvGraphicFramePr>
        <p:xfrm>
          <a:off x="895350" y="1701802"/>
          <a:ext cx="10372726" cy="4534407"/>
        </p:xfrm>
        <a:graphic>
          <a:graphicData uri="http://schemas.openxmlformats.org/drawingml/2006/table">
            <a:tbl>
              <a:tblPr firstRow="1" firstCol="1" bandRow="1">
                <a:tableStyleId>{5C22544A-7EE6-4342-B048-85BDC9FD1C3A}</a:tableStyleId>
              </a:tblPr>
              <a:tblGrid>
                <a:gridCol w="1283177">
                  <a:extLst>
                    <a:ext uri="{9D8B030D-6E8A-4147-A177-3AD203B41FA5}">
                      <a16:colId xmlns:a16="http://schemas.microsoft.com/office/drawing/2014/main" val="4071800104"/>
                    </a:ext>
                  </a:extLst>
                </a:gridCol>
                <a:gridCol w="2751296">
                  <a:extLst>
                    <a:ext uri="{9D8B030D-6E8A-4147-A177-3AD203B41FA5}">
                      <a16:colId xmlns:a16="http://schemas.microsoft.com/office/drawing/2014/main" val="3401360602"/>
                    </a:ext>
                  </a:extLst>
                </a:gridCol>
                <a:gridCol w="2157655">
                  <a:extLst>
                    <a:ext uri="{9D8B030D-6E8A-4147-A177-3AD203B41FA5}">
                      <a16:colId xmlns:a16="http://schemas.microsoft.com/office/drawing/2014/main" val="937015709"/>
                    </a:ext>
                  </a:extLst>
                </a:gridCol>
                <a:gridCol w="3187392">
                  <a:extLst>
                    <a:ext uri="{9D8B030D-6E8A-4147-A177-3AD203B41FA5}">
                      <a16:colId xmlns:a16="http://schemas.microsoft.com/office/drawing/2014/main" val="1900804271"/>
                    </a:ext>
                  </a:extLst>
                </a:gridCol>
                <a:gridCol w="993206">
                  <a:extLst>
                    <a:ext uri="{9D8B030D-6E8A-4147-A177-3AD203B41FA5}">
                      <a16:colId xmlns:a16="http://schemas.microsoft.com/office/drawing/2014/main" val="2219828615"/>
                    </a:ext>
                  </a:extLst>
                </a:gridCol>
              </a:tblGrid>
              <a:tr h="506259">
                <a:tc>
                  <a:txBody>
                    <a:bodyPr/>
                    <a:lstStyle/>
                    <a:p>
                      <a:pPr algn="ctr">
                        <a:lnSpc>
                          <a:spcPct val="150000"/>
                        </a:lnSpc>
                      </a:pPr>
                      <a:r>
                        <a:rPr lang="en-US" sz="1200" dirty="0">
                          <a:effectLst/>
                        </a:rPr>
                        <a:t>Test Case No.</a:t>
                      </a:r>
                      <a:endParaRPr lang="en-IN" sz="1200" dirty="0">
                        <a:effectLst/>
                        <a:latin typeface="Times New Roman" panose="02020603050405020304" pitchFamily="18" charset="0"/>
                        <a:ea typeface="Times New Roman" panose="02020603050405020304" pitchFamily="18" charset="0"/>
                      </a:endParaRPr>
                    </a:p>
                  </a:txBody>
                  <a:tcPr marL="58618" marR="58618" marT="0" marB="0"/>
                </a:tc>
                <a:tc>
                  <a:txBody>
                    <a:bodyPr/>
                    <a:lstStyle/>
                    <a:p>
                      <a:pPr algn="ctr">
                        <a:lnSpc>
                          <a:spcPct val="150000"/>
                        </a:lnSpc>
                      </a:pPr>
                      <a:r>
                        <a:rPr lang="en-US" sz="1200" dirty="0">
                          <a:effectLst/>
                        </a:rPr>
                        <a:t>Action</a:t>
                      </a:r>
                      <a:endParaRPr lang="en-IN" sz="1200" dirty="0">
                        <a:effectLst/>
                        <a:latin typeface="Times New Roman" panose="02020603050405020304" pitchFamily="18" charset="0"/>
                        <a:ea typeface="Times New Roman" panose="02020603050405020304" pitchFamily="18" charset="0"/>
                      </a:endParaRPr>
                    </a:p>
                  </a:txBody>
                  <a:tcPr marL="58618" marR="58618" marT="0" marB="0"/>
                </a:tc>
                <a:tc>
                  <a:txBody>
                    <a:bodyPr/>
                    <a:lstStyle/>
                    <a:p>
                      <a:pPr algn="ctr">
                        <a:lnSpc>
                          <a:spcPct val="150000"/>
                        </a:lnSpc>
                      </a:pPr>
                      <a:r>
                        <a:rPr lang="en-US" sz="1200" dirty="0">
                          <a:effectLst/>
                        </a:rPr>
                        <a:t>Expected Output</a:t>
                      </a:r>
                      <a:endParaRPr lang="en-IN" sz="1200" dirty="0">
                        <a:effectLst/>
                        <a:latin typeface="Times New Roman" panose="02020603050405020304" pitchFamily="18" charset="0"/>
                        <a:ea typeface="Times New Roman" panose="02020603050405020304" pitchFamily="18" charset="0"/>
                      </a:endParaRPr>
                    </a:p>
                  </a:txBody>
                  <a:tcPr marL="58618" marR="58618" marT="0" marB="0"/>
                </a:tc>
                <a:tc>
                  <a:txBody>
                    <a:bodyPr/>
                    <a:lstStyle/>
                    <a:p>
                      <a:pPr algn="ctr">
                        <a:lnSpc>
                          <a:spcPct val="150000"/>
                        </a:lnSpc>
                      </a:pPr>
                      <a:r>
                        <a:rPr lang="en-US" sz="1200" dirty="0">
                          <a:effectLst/>
                        </a:rPr>
                        <a:t>Actual Output</a:t>
                      </a:r>
                      <a:endParaRPr lang="en-IN" sz="1200" dirty="0">
                        <a:effectLst/>
                        <a:latin typeface="Times New Roman" panose="02020603050405020304" pitchFamily="18" charset="0"/>
                        <a:ea typeface="Times New Roman" panose="02020603050405020304" pitchFamily="18" charset="0"/>
                      </a:endParaRPr>
                    </a:p>
                  </a:txBody>
                  <a:tcPr marL="58618" marR="58618" marT="0" marB="0"/>
                </a:tc>
                <a:tc>
                  <a:txBody>
                    <a:bodyPr/>
                    <a:lstStyle/>
                    <a:p>
                      <a:pPr algn="ctr">
                        <a:lnSpc>
                          <a:spcPct val="150000"/>
                        </a:lnSpc>
                      </a:pPr>
                      <a:r>
                        <a:rPr lang="en-US" sz="1200" dirty="0">
                          <a:effectLst/>
                        </a:rPr>
                        <a:t>Result</a:t>
                      </a:r>
                      <a:endParaRPr lang="en-IN" sz="1200" dirty="0">
                        <a:effectLst/>
                        <a:latin typeface="Times New Roman" panose="02020603050405020304" pitchFamily="18" charset="0"/>
                        <a:ea typeface="Times New Roman" panose="02020603050405020304" pitchFamily="18" charset="0"/>
                      </a:endParaRPr>
                    </a:p>
                  </a:txBody>
                  <a:tcPr marL="58618" marR="58618" marT="0" marB="0"/>
                </a:tc>
                <a:extLst>
                  <a:ext uri="{0D108BD9-81ED-4DB2-BD59-A6C34878D82A}">
                    <a16:rowId xmlns:a16="http://schemas.microsoft.com/office/drawing/2014/main" val="766775666"/>
                  </a:ext>
                </a:extLst>
              </a:tr>
              <a:tr h="775533">
                <a:tc>
                  <a:txBody>
                    <a:bodyPr/>
                    <a:lstStyle/>
                    <a:p>
                      <a:pPr algn="ctr">
                        <a:lnSpc>
                          <a:spcPct val="150000"/>
                        </a:lnSpc>
                      </a:pPr>
                      <a:r>
                        <a:rPr lang="en-US" sz="1200" dirty="0">
                          <a:effectLst/>
                        </a:rPr>
                        <a:t>1</a:t>
                      </a:r>
                      <a:endParaRPr lang="en-IN" sz="1200" dirty="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dirty="0">
                          <a:effectLst/>
                        </a:rPr>
                        <a:t>Number of characters of Roll No. is equal to 12 characters</a:t>
                      </a:r>
                      <a:endParaRPr lang="en-IN" sz="1200" dirty="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dirty="0">
                          <a:effectLst/>
                        </a:rPr>
                        <a:t>Login button is enabled</a:t>
                      </a:r>
                      <a:endParaRPr lang="en-IN" sz="1200" dirty="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a:effectLst/>
                        </a:rPr>
                        <a:t>Login button is enabled</a:t>
                      </a:r>
                      <a:endParaRPr lang="en-IN" sz="120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a:effectLst/>
                        </a:rPr>
                        <a:t>Pass</a:t>
                      </a:r>
                      <a:endParaRPr lang="en-IN" sz="1200">
                        <a:effectLst/>
                        <a:latin typeface="Times New Roman" panose="02020603050405020304" pitchFamily="18" charset="0"/>
                        <a:ea typeface="Times New Roman" panose="02020603050405020304" pitchFamily="18" charset="0"/>
                      </a:endParaRPr>
                    </a:p>
                  </a:txBody>
                  <a:tcPr marL="58618" marR="58618" marT="0" marB="0"/>
                </a:tc>
                <a:extLst>
                  <a:ext uri="{0D108BD9-81ED-4DB2-BD59-A6C34878D82A}">
                    <a16:rowId xmlns:a16="http://schemas.microsoft.com/office/drawing/2014/main" val="3954807019"/>
                  </a:ext>
                </a:extLst>
              </a:tr>
              <a:tr h="775533">
                <a:tc>
                  <a:txBody>
                    <a:bodyPr/>
                    <a:lstStyle/>
                    <a:p>
                      <a:pPr algn="ctr">
                        <a:lnSpc>
                          <a:spcPct val="150000"/>
                        </a:lnSpc>
                      </a:pPr>
                      <a:r>
                        <a:rPr lang="en-US" sz="1200">
                          <a:effectLst/>
                        </a:rPr>
                        <a:t>2</a:t>
                      </a:r>
                      <a:endParaRPr lang="en-IN" sz="120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dirty="0">
                          <a:effectLst/>
                        </a:rPr>
                        <a:t>Number of characters of Roll No. is less than 12 characters</a:t>
                      </a:r>
                      <a:endParaRPr lang="en-IN" sz="1200" dirty="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a:effectLst/>
                        </a:rPr>
                        <a:t>Login button is disabled</a:t>
                      </a:r>
                      <a:endParaRPr lang="en-IN" sz="120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a:effectLst/>
                        </a:rPr>
                        <a:t>Login button is disabled</a:t>
                      </a:r>
                      <a:endParaRPr lang="en-IN" sz="120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a:effectLst/>
                        </a:rPr>
                        <a:t>Pass</a:t>
                      </a:r>
                      <a:endParaRPr lang="en-IN" sz="1200">
                        <a:effectLst/>
                        <a:latin typeface="Times New Roman" panose="02020603050405020304" pitchFamily="18" charset="0"/>
                        <a:ea typeface="Times New Roman" panose="02020603050405020304" pitchFamily="18" charset="0"/>
                      </a:endParaRPr>
                    </a:p>
                  </a:txBody>
                  <a:tcPr marL="58618" marR="58618" marT="0" marB="0"/>
                </a:tc>
                <a:extLst>
                  <a:ext uri="{0D108BD9-81ED-4DB2-BD59-A6C34878D82A}">
                    <a16:rowId xmlns:a16="http://schemas.microsoft.com/office/drawing/2014/main" val="3610110975"/>
                  </a:ext>
                </a:extLst>
              </a:tr>
              <a:tr h="775533">
                <a:tc>
                  <a:txBody>
                    <a:bodyPr/>
                    <a:lstStyle/>
                    <a:p>
                      <a:pPr algn="ctr">
                        <a:lnSpc>
                          <a:spcPct val="150000"/>
                        </a:lnSpc>
                      </a:pPr>
                      <a:r>
                        <a:rPr lang="en-US" sz="1200">
                          <a:effectLst/>
                        </a:rPr>
                        <a:t>3</a:t>
                      </a:r>
                      <a:endParaRPr lang="en-IN" sz="120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dirty="0">
                          <a:effectLst/>
                        </a:rPr>
                        <a:t>Number of characters of Roll No. is greater than 12 characters</a:t>
                      </a:r>
                      <a:endParaRPr lang="en-IN" sz="1200" dirty="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dirty="0">
                          <a:effectLst/>
                        </a:rPr>
                        <a:t>Subsequent characters are not accepted</a:t>
                      </a:r>
                      <a:endParaRPr lang="en-IN" sz="1200" dirty="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dirty="0">
                          <a:effectLst/>
                        </a:rPr>
                        <a:t>Subsequent characters are not accepted</a:t>
                      </a:r>
                      <a:endParaRPr lang="en-IN" sz="1200" dirty="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a:effectLst/>
                        </a:rPr>
                        <a:t>Pass</a:t>
                      </a:r>
                      <a:endParaRPr lang="en-IN" sz="1200">
                        <a:effectLst/>
                        <a:latin typeface="Times New Roman" panose="02020603050405020304" pitchFamily="18" charset="0"/>
                        <a:ea typeface="Times New Roman" panose="02020603050405020304" pitchFamily="18" charset="0"/>
                      </a:endParaRPr>
                    </a:p>
                  </a:txBody>
                  <a:tcPr marL="58618" marR="58618" marT="0" marB="0"/>
                </a:tc>
                <a:extLst>
                  <a:ext uri="{0D108BD9-81ED-4DB2-BD59-A6C34878D82A}">
                    <a16:rowId xmlns:a16="http://schemas.microsoft.com/office/drawing/2014/main" val="3206623318"/>
                  </a:ext>
                </a:extLst>
              </a:tr>
              <a:tr h="506259">
                <a:tc>
                  <a:txBody>
                    <a:bodyPr/>
                    <a:lstStyle/>
                    <a:p>
                      <a:pPr algn="ctr">
                        <a:lnSpc>
                          <a:spcPct val="150000"/>
                        </a:lnSpc>
                      </a:pPr>
                      <a:r>
                        <a:rPr lang="en-US" sz="1200">
                          <a:effectLst/>
                        </a:rPr>
                        <a:t>4</a:t>
                      </a:r>
                      <a:endParaRPr lang="en-IN" sz="120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a:effectLst/>
                        </a:rPr>
                        <a:t>Click Help</a:t>
                      </a:r>
                      <a:endParaRPr lang="en-IN" sz="120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a:effectLst/>
                        </a:rPr>
                        <a:t>Displays Help screen</a:t>
                      </a:r>
                      <a:endParaRPr lang="en-IN" sz="120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dirty="0">
                          <a:effectLst/>
                        </a:rPr>
                        <a:t>Displays Help screen</a:t>
                      </a:r>
                      <a:endParaRPr lang="en-IN" sz="1200" dirty="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dirty="0">
                          <a:effectLst/>
                        </a:rPr>
                        <a:t>Pass</a:t>
                      </a:r>
                      <a:endParaRPr lang="en-IN" sz="1200" dirty="0">
                        <a:effectLst/>
                        <a:latin typeface="Times New Roman" panose="02020603050405020304" pitchFamily="18" charset="0"/>
                        <a:ea typeface="Times New Roman" panose="02020603050405020304" pitchFamily="18" charset="0"/>
                      </a:endParaRPr>
                    </a:p>
                  </a:txBody>
                  <a:tcPr marL="58618" marR="58618" marT="0" marB="0"/>
                </a:tc>
                <a:extLst>
                  <a:ext uri="{0D108BD9-81ED-4DB2-BD59-A6C34878D82A}">
                    <a16:rowId xmlns:a16="http://schemas.microsoft.com/office/drawing/2014/main" val="285105956"/>
                  </a:ext>
                </a:extLst>
              </a:tr>
              <a:tr h="1195290">
                <a:tc>
                  <a:txBody>
                    <a:bodyPr/>
                    <a:lstStyle/>
                    <a:p>
                      <a:pPr algn="ctr">
                        <a:lnSpc>
                          <a:spcPct val="150000"/>
                        </a:lnSpc>
                      </a:pPr>
                      <a:r>
                        <a:rPr lang="en-US" sz="1200">
                          <a:effectLst/>
                        </a:rPr>
                        <a:t>5</a:t>
                      </a:r>
                      <a:endParaRPr lang="en-IN" sz="120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a:effectLst/>
                        </a:rPr>
                        <a:t>Click Login button</a:t>
                      </a:r>
                      <a:endParaRPr lang="en-IN" sz="120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a:effectLst/>
                        </a:rPr>
                        <a:t>Enters into OTP page, OTP is verified automatically and home page is displayed</a:t>
                      </a:r>
                      <a:endParaRPr lang="en-IN" sz="120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a:effectLst/>
                        </a:rPr>
                        <a:t>Enters into OTP page, OTP is verified automatically and home page is displayed</a:t>
                      </a:r>
                      <a:endParaRPr lang="en-IN" sz="120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dirty="0">
                          <a:effectLst/>
                        </a:rPr>
                        <a:t>Pass</a:t>
                      </a:r>
                      <a:endParaRPr lang="en-IN" sz="1200" dirty="0">
                        <a:effectLst/>
                        <a:latin typeface="Times New Roman" panose="02020603050405020304" pitchFamily="18" charset="0"/>
                        <a:ea typeface="Times New Roman" panose="02020603050405020304" pitchFamily="18" charset="0"/>
                      </a:endParaRPr>
                    </a:p>
                  </a:txBody>
                  <a:tcPr marL="58618" marR="58618" marT="0" marB="0"/>
                </a:tc>
                <a:extLst>
                  <a:ext uri="{0D108BD9-81ED-4DB2-BD59-A6C34878D82A}">
                    <a16:rowId xmlns:a16="http://schemas.microsoft.com/office/drawing/2014/main" val="18768857"/>
                  </a:ext>
                </a:extLst>
              </a:tr>
            </a:tbl>
          </a:graphicData>
        </a:graphic>
      </p:graphicFrame>
      <p:sp>
        <p:nvSpPr>
          <p:cNvPr id="6" name="Footer Placeholder 5">
            <a:extLst>
              <a:ext uri="{FF2B5EF4-FFF2-40B4-BE49-F238E27FC236}">
                <a16:creationId xmlns:a16="http://schemas.microsoft.com/office/drawing/2014/main" id="{9C6DAF3B-0147-4B52-9D0F-B09C0558BBC6}"/>
              </a:ext>
            </a:extLst>
          </p:cNvPr>
          <p:cNvSpPr>
            <a:spLocks noGrp="1"/>
          </p:cNvSpPr>
          <p:nvPr>
            <p:ph type="ftr" sz="quarter" idx="11"/>
          </p:nvPr>
        </p:nvSpPr>
        <p:spPr/>
        <p:txBody>
          <a:bodyPr/>
          <a:lstStyle/>
          <a:p>
            <a:endParaRPr lang="en-US" dirty="0"/>
          </a:p>
          <a:p>
            <a:endParaRPr lang="en-US" dirty="0"/>
          </a:p>
          <a:p>
            <a:r>
              <a:rPr lang="en-US" dirty="0"/>
              <a:t>COLLEGE BUS TRACKING SYSTEM</a:t>
            </a:r>
          </a:p>
          <a:p>
            <a:endParaRPr lang="en-US" dirty="0"/>
          </a:p>
          <a:p>
            <a:endParaRPr lang="en-US" dirty="0"/>
          </a:p>
        </p:txBody>
      </p:sp>
      <p:sp>
        <p:nvSpPr>
          <p:cNvPr id="7" name="Slide Number Placeholder 6">
            <a:extLst>
              <a:ext uri="{FF2B5EF4-FFF2-40B4-BE49-F238E27FC236}">
                <a16:creationId xmlns:a16="http://schemas.microsoft.com/office/drawing/2014/main" id="{0B463C06-2854-4839-9FB9-C85E427FAA02}"/>
              </a:ext>
            </a:extLst>
          </p:cNvPr>
          <p:cNvSpPr>
            <a:spLocks noGrp="1"/>
          </p:cNvSpPr>
          <p:nvPr>
            <p:ph type="sldNum" sz="quarter" idx="12"/>
          </p:nvPr>
        </p:nvSpPr>
        <p:spPr/>
        <p:txBody>
          <a:bodyPr/>
          <a:lstStyle/>
          <a:p>
            <a:fld id="{D8DA9DAA-006C-4F4B-980E-E3DF019B24E2}" type="slidenum">
              <a:rPr lang="en-US" smtClean="0"/>
              <a:pPr/>
              <a:t>16</a:t>
            </a:fld>
            <a:endParaRPr lang="en-US" dirty="0"/>
          </a:p>
        </p:txBody>
      </p:sp>
    </p:spTree>
    <p:extLst>
      <p:ext uri="{BB962C8B-B14F-4D97-AF65-F5344CB8AC3E}">
        <p14:creationId xmlns:p14="http://schemas.microsoft.com/office/powerpoint/2010/main" val="3750596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89246E-18FC-4E0C-A893-EABC47D45718}"/>
              </a:ext>
            </a:extLst>
          </p:cNvPr>
          <p:cNvSpPr>
            <a:spLocks noGrp="1"/>
          </p:cNvSpPr>
          <p:nvPr>
            <p:ph type="title"/>
          </p:nvPr>
        </p:nvSpPr>
        <p:spPr>
          <a:xfrm>
            <a:off x="804672" y="986918"/>
            <a:ext cx="6190488" cy="718058"/>
          </a:xfrm>
        </p:spPr>
        <p:txBody>
          <a:bodyPr>
            <a:normAutofit fontScale="90000"/>
          </a:bodyPr>
          <a:lstStyle/>
          <a:p>
            <a:r>
              <a:rPr lang="en-IN" dirty="0"/>
              <a:t>Testing</a:t>
            </a:r>
          </a:p>
        </p:txBody>
      </p:sp>
      <p:graphicFrame>
        <p:nvGraphicFramePr>
          <p:cNvPr id="2" name="Content Placeholder 1">
            <a:extLst>
              <a:ext uri="{FF2B5EF4-FFF2-40B4-BE49-F238E27FC236}">
                <a16:creationId xmlns:a16="http://schemas.microsoft.com/office/drawing/2014/main" id="{3658BA7C-2508-4514-B40D-6B85C5E2BD48}"/>
              </a:ext>
            </a:extLst>
          </p:cNvPr>
          <p:cNvGraphicFramePr>
            <a:graphicFrameLocks noGrp="1"/>
          </p:cNvGraphicFramePr>
          <p:nvPr>
            <p:ph idx="1"/>
            <p:extLst>
              <p:ext uri="{D42A27DB-BD31-4B8C-83A1-F6EECF244321}">
                <p14:modId xmlns:p14="http://schemas.microsoft.com/office/powerpoint/2010/main" val="1600966116"/>
              </p:ext>
            </p:extLst>
          </p:nvPr>
        </p:nvGraphicFramePr>
        <p:xfrm>
          <a:off x="838201" y="1704975"/>
          <a:ext cx="10429874" cy="4651374"/>
        </p:xfrm>
        <a:graphic>
          <a:graphicData uri="http://schemas.openxmlformats.org/drawingml/2006/table">
            <a:tbl>
              <a:tblPr firstRow="1" firstCol="1" bandRow="1">
                <a:tableStyleId>{5C22544A-7EE6-4342-B048-85BDC9FD1C3A}</a:tableStyleId>
              </a:tblPr>
              <a:tblGrid>
                <a:gridCol w="1290246">
                  <a:extLst>
                    <a:ext uri="{9D8B030D-6E8A-4147-A177-3AD203B41FA5}">
                      <a16:colId xmlns:a16="http://schemas.microsoft.com/office/drawing/2014/main" val="478929235"/>
                    </a:ext>
                  </a:extLst>
                </a:gridCol>
                <a:gridCol w="2766454">
                  <a:extLst>
                    <a:ext uri="{9D8B030D-6E8A-4147-A177-3AD203B41FA5}">
                      <a16:colId xmlns:a16="http://schemas.microsoft.com/office/drawing/2014/main" val="3134907688"/>
                    </a:ext>
                  </a:extLst>
                </a:gridCol>
                <a:gridCol w="2169542">
                  <a:extLst>
                    <a:ext uri="{9D8B030D-6E8A-4147-A177-3AD203B41FA5}">
                      <a16:colId xmlns:a16="http://schemas.microsoft.com/office/drawing/2014/main" val="3989536862"/>
                    </a:ext>
                  </a:extLst>
                </a:gridCol>
                <a:gridCol w="3204954">
                  <a:extLst>
                    <a:ext uri="{9D8B030D-6E8A-4147-A177-3AD203B41FA5}">
                      <a16:colId xmlns:a16="http://schemas.microsoft.com/office/drawing/2014/main" val="1681849298"/>
                    </a:ext>
                  </a:extLst>
                </a:gridCol>
                <a:gridCol w="998678">
                  <a:extLst>
                    <a:ext uri="{9D8B030D-6E8A-4147-A177-3AD203B41FA5}">
                      <a16:colId xmlns:a16="http://schemas.microsoft.com/office/drawing/2014/main" val="1091596658"/>
                    </a:ext>
                  </a:extLst>
                </a:gridCol>
              </a:tblGrid>
              <a:tr h="478716">
                <a:tc>
                  <a:txBody>
                    <a:bodyPr/>
                    <a:lstStyle/>
                    <a:p>
                      <a:pPr algn="ctr">
                        <a:lnSpc>
                          <a:spcPct val="150000"/>
                        </a:lnSpc>
                      </a:pPr>
                      <a:r>
                        <a:rPr lang="en-US" sz="1200">
                          <a:effectLst/>
                        </a:rPr>
                        <a:t>Test Case No.</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200">
                          <a:effectLst/>
                        </a:rPr>
                        <a:t>Action</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200">
                          <a:effectLst/>
                        </a:rPr>
                        <a:t>Expected Output</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200">
                          <a:effectLst/>
                        </a:rPr>
                        <a:t>Actual Output</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200">
                          <a:effectLst/>
                        </a:rPr>
                        <a:t>Result</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96954494"/>
                  </a:ext>
                </a:extLst>
              </a:tr>
              <a:tr h="987024">
                <a:tc>
                  <a:txBody>
                    <a:bodyPr/>
                    <a:lstStyle/>
                    <a:p>
                      <a:pPr algn="ctr">
                        <a:lnSpc>
                          <a:spcPct val="150000"/>
                        </a:lnSpc>
                      </a:pPr>
                      <a:r>
                        <a:rPr lang="en-US" sz="1200" dirty="0">
                          <a:effectLst/>
                          <a:latin typeface="+mn-lt"/>
                          <a:ea typeface="Times New Roman" panose="02020603050405020304" pitchFamily="18" charset="0"/>
                        </a:rPr>
                        <a:t>6</a:t>
                      </a:r>
                      <a:endParaRPr lang="en-IN" sz="1200" dirty="0">
                        <a:effectLst/>
                        <a:latin typeface="+mn-lt"/>
                        <a:ea typeface="Times New Roman" panose="02020603050405020304" pitchFamily="18" charset="0"/>
                      </a:endParaRPr>
                    </a:p>
                  </a:txBody>
                  <a:tcPr marL="68580" marR="68580" marT="0" marB="0"/>
                </a:tc>
                <a:tc>
                  <a:txBody>
                    <a:bodyPr/>
                    <a:lstStyle/>
                    <a:p>
                      <a:pPr>
                        <a:lnSpc>
                          <a:spcPct val="150000"/>
                        </a:lnSpc>
                      </a:pPr>
                      <a:r>
                        <a:rPr lang="en-US" sz="1200" dirty="0">
                          <a:effectLst/>
                          <a:latin typeface="+mn-lt"/>
                          <a:ea typeface="Times New Roman" panose="02020603050405020304" pitchFamily="18" charset="0"/>
                        </a:rPr>
                        <a:t>Click Select Route</a:t>
                      </a:r>
                      <a:endParaRPr lang="en-IN" sz="1200" dirty="0">
                        <a:effectLst/>
                        <a:latin typeface="+mn-lt"/>
                        <a:ea typeface="Times New Roman" panose="02020603050405020304" pitchFamily="18" charset="0"/>
                      </a:endParaRPr>
                    </a:p>
                  </a:txBody>
                  <a:tcPr marL="68580" marR="68580" marT="0" marB="0"/>
                </a:tc>
                <a:tc>
                  <a:txBody>
                    <a:bodyPr/>
                    <a:lstStyle/>
                    <a:p>
                      <a:pPr>
                        <a:lnSpc>
                          <a:spcPct val="150000"/>
                        </a:lnSpc>
                      </a:pPr>
                      <a:r>
                        <a:rPr lang="en-US" sz="1200">
                          <a:effectLst/>
                          <a:latin typeface="+mn-lt"/>
                          <a:ea typeface="Times New Roman" panose="02020603050405020304" pitchFamily="18" charset="0"/>
                        </a:rPr>
                        <a:t>Displays the list of routes and buses available</a:t>
                      </a:r>
                      <a:endParaRPr lang="en-IN" sz="1200">
                        <a:effectLst/>
                        <a:latin typeface="+mn-lt"/>
                        <a:ea typeface="Times New Roman" panose="02020603050405020304" pitchFamily="18" charset="0"/>
                      </a:endParaRPr>
                    </a:p>
                  </a:txBody>
                  <a:tcPr marL="68580" marR="68580" marT="0" marB="0"/>
                </a:tc>
                <a:tc>
                  <a:txBody>
                    <a:bodyPr/>
                    <a:lstStyle/>
                    <a:p>
                      <a:pPr>
                        <a:lnSpc>
                          <a:spcPct val="150000"/>
                        </a:lnSpc>
                      </a:pPr>
                      <a:r>
                        <a:rPr lang="en-US" sz="1200" dirty="0">
                          <a:effectLst/>
                          <a:latin typeface="+mn-lt"/>
                          <a:ea typeface="Times New Roman" panose="02020603050405020304" pitchFamily="18" charset="0"/>
                        </a:rPr>
                        <a:t>Displays the list of routes and buses available</a:t>
                      </a:r>
                      <a:endParaRPr lang="en-IN" sz="1200" dirty="0">
                        <a:effectLst/>
                        <a:latin typeface="+mn-lt"/>
                        <a:ea typeface="Times New Roman" panose="02020603050405020304" pitchFamily="18" charset="0"/>
                      </a:endParaRPr>
                    </a:p>
                  </a:txBody>
                  <a:tcPr marL="68580" marR="68580" marT="0" marB="0"/>
                </a:tc>
                <a:tc>
                  <a:txBody>
                    <a:bodyPr/>
                    <a:lstStyle/>
                    <a:p>
                      <a:pPr>
                        <a:lnSpc>
                          <a:spcPct val="150000"/>
                        </a:lnSpc>
                      </a:pPr>
                      <a:r>
                        <a:rPr lang="en-US" sz="1200" dirty="0">
                          <a:effectLst/>
                          <a:latin typeface="+mn-lt"/>
                          <a:ea typeface="Times New Roman" panose="02020603050405020304" pitchFamily="18" charset="0"/>
                        </a:rPr>
                        <a:t>Pass</a:t>
                      </a:r>
                      <a:endParaRPr lang="en-IN"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4124755361"/>
                  </a:ext>
                </a:extLst>
              </a:tr>
              <a:tr h="987024">
                <a:tc>
                  <a:txBody>
                    <a:bodyPr/>
                    <a:lstStyle/>
                    <a:p>
                      <a:pPr algn="ctr">
                        <a:lnSpc>
                          <a:spcPct val="150000"/>
                        </a:lnSpc>
                      </a:pPr>
                      <a:r>
                        <a:rPr lang="en-US" sz="1200" dirty="0">
                          <a:effectLst/>
                          <a:latin typeface="+mn-lt"/>
                          <a:ea typeface="Times New Roman" panose="02020603050405020304" pitchFamily="18" charset="0"/>
                        </a:rPr>
                        <a:t>7</a:t>
                      </a:r>
                      <a:endParaRPr lang="en-IN" sz="1200" dirty="0">
                        <a:effectLst/>
                        <a:latin typeface="+mn-lt"/>
                        <a:ea typeface="Times New Roman" panose="02020603050405020304" pitchFamily="18" charset="0"/>
                      </a:endParaRPr>
                    </a:p>
                  </a:txBody>
                  <a:tcPr marL="68580" marR="68580" marT="0" marB="0"/>
                </a:tc>
                <a:tc>
                  <a:txBody>
                    <a:bodyPr/>
                    <a:lstStyle/>
                    <a:p>
                      <a:pPr>
                        <a:lnSpc>
                          <a:spcPct val="150000"/>
                        </a:lnSpc>
                      </a:pPr>
                      <a:r>
                        <a:rPr lang="en-US" sz="1200" dirty="0">
                          <a:effectLst/>
                          <a:latin typeface="+mn-lt"/>
                          <a:ea typeface="Times New Roman" panose="02020603050405020304" pitchFamily="18" charset="0"/>
                        </a:rPr>
                        <a:t>Click OK button</a:t>
                      </a:r>
                      <a:endParaRPr lang="en-IN" sz="1200" dirty="0">
                        <a:effectLst/>
                        <a:latin typeface="+mn-lt"/>
                        <a:ea typeface="Times New Roman" panose="02020603050405020304" pitchFamily="18" charset="0"/>
                      </a:endParaRPr>
                    </a:p>
                  </a:txBody>
                  <a:tcPr marL="68580" marR="68580" marT="0" marB="0"/>
                </a:tc>
                <a:tc>
                  <a:txBody>
                    <a:bodyPr/>
                    <a:lstStyle/>
                    <a:p>
                      <a:pPr>
                        <a:lnSpc>
                          <a:spcPct val="150000"/>
                        </a:lnSpc>
                      </a:pPr>
                      <a:r>
                        <a:rPr lang="en-US" sz="1200" dirty="0">
                          <a:effectLst/>
                          <a:latin typeface="+mn-lt"/>
                          <a:ea typeface="Times New Roman" panose="02020603050405020304" pitchFamily="18" charset="0"/>
                        </a:rPr>
                        <a:t>Current location of the bus is displayed in the map</a:t>
                      </a:r>
                      <a:endParaRPr lang="en-IN" sz="1200" dirty="0">
                        <a:effectLst/>
                        <a:latin typeface="+mn-lt"/>
                        <a:ea typeface="Times New Roman" panose="02020603050405020304" pitchFamily="18" charset="0"/>
                      </a:endParaRPr>
                    </a:p>
                  </a:txBody>
                  <a:tcPr marL="68580" marR="68580" marT="0" marB="0"/>
                </a:tc>
                <a:tc>
                  <a:txBody>
                    <a:bodyPr/>
                    <a:lstStyle/>
                    <a:p>
                      <a:pPr>
                        <a:lnSpc>
                          <a:spcPct val="150000"/>
                        </a:lnSpc>
                      </a:pPr>
                      <a:r>
                        <a:rPr lang="en-US" sz="1200" dirty="0">
                          <a:effectLst/>
                          <a:latin typeface="+mn-lt"/>
                          <a:ea typeface="Times New Roman" panose="02020603050405020304" pitchFamily="18" charset="0"/>
                        </a:rPr>
                        <a:t>Current location of the bus is displayed in the map</a:t>
                      </a:r>
                      <a:endParaRPr lang="en-IN" sz="1200" dirty="0">
                        <a:effectLst/>
                        <a:latin typeface="+mn-lt"/>
                        <a:ea typeface="Times New Roman" panose="02020603050405020304" pitchFamily="18" charset="0"/>
                      </a:endParaRPr>
                    </a:p>
                  </a:txBody>
                  <a:tcPr marL="68580" marR="68580" marT="0" marB="0"/>
                </a:tc>
                <a:tc>
                  <a:txBody>
                    <a:bodyPr/>
                    <a:lstStyle/>
                    <a:p>
                      <a:pPr>
                        <a:lnSpc>
                          <a:spcPct val="150000"/>
                        </a:lnSpc>
                      </a:pPr>
                      <a:r>
                        <a:rPr lang="en-US" sz="1200" dirty="0">
                          <a:effectLst/>
                          <a:latin typeface="+mn-lt"/>
                          <a:ea typeface="Times New Roman" panose="02020603050405020304" pitchFamily="18" charset="0"/>
                        </a:rPr>
                        <a:t>Pass</a:t>
                      </a:r>
                      <a:endParaRPr lang="en-IN"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4088357684"/>
                  </a:ext>
                </a:extLst>
              </a:tr>
              <a:tr h="987024">
                <a:tc>
                  <a:txBody>
                    <a:bodyPr/>
                    <a:lstStyle/>
                    <a:p>
                      <a:pPr algn="ctr">
                        <a:lnSpc>
                          <a:spcPct val="150000"/>
                        </a:lnSpc>
                      </a:pPr>
                      <a:r>
                        <a:rPr lang="en-US" sz="1200" dirty="0">
                          <a:effectLst/>
                        </a:rPr>
                        <a:t>8</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200" dirty="0">
                          <a:effectLst/>
                        </a:rPr>
                        <a:t>Click Reminder </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200" dirty="0">
                          <a:effectLst/>
                        </a:rPr>
                        <a:t>Displays the popup to enable or disable the reminder</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200">
                          <a:effectLst/>
                        </a:rPr>
                        <a:t>Displays the popup to enable or disable the reminder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200">
                          <a:effectLst/>
                        </a:rPr>
                        <a:t>Pass</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35614142"/>
                  </a:ext>
                </a:extLst>
              </a:tr>
              <a:tr h="732870">
                <a:tc>
                  <a:txBody>
                    <a:bodyPr/>
                    <a:lstStyle/>
                    <a:p>
                      <a:pPr algn="ctr">
                        <a:lnSpc>
                          <a:spcPct val="150000"/>
                        </a:lnSpc>
                      </a:pPr>
                      <a:r>
                        <a:rPr lang="en-US" sz="1200">
                          <a:effectLst/>
                        </a:rPr>
                        <a:t>9</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200">
                          <a:effectLst/>
                        </a:rPr>
                        <a:t>Click Updates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200">
                          <a:effectLst/>
                        </a:rPr>
                        <a:t>Displays the updates of the bus</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200">
                          <a:effectLst/>
                        </a:rPr>
                        <a:t>Displays the updates of the bus</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200">
                          <a:effectLst/>
                        </a:rPr>
                        <a:t>Pass</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85974917"/>
                  </a:ext>
                </a:extLst>
              </a:tr>
              <a:tr h="478716">
                <a:tc>
                  <a:txBody>
                    <a:bodyPr/>
                    <a:lstStyle/>
                    <a:p>
                      <a:pPr algn="ctr">
                        <a:lnSpc>
                          <a:spcPct val="150000"/>
                        </a:lnSpc>
                      </a:pPr>
                      <a:r>
                        <a:rPr lang="en-US" sz="1200">
                          <a:effectLst/>
                        </a:rPr>
                        <a:t>10</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200">
                          <a:effectLst/>
                        </a:rPr>
                        <a:t>Click Log out button</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200">
                          <a:effectLst/>
                        </a:rPr>
                        <a:t>Logout from the app</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200">
                          <a:effectLst/>
                        </a:rPr>
                        <a:t>Logout from the app</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200" dirty="0">
                          <a:effectLst/>
                        </a:rPr>
                        <a:t>Pass</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103030517"/>
                  </a:ext>
                </a:extLst>
              </a:tr>
            </a:tbl>
          </a:graphicData>
        </a:graphic>
      </p:graphicFrame>
      <p:sp>
        <p:nvSpPr>
          <p:cNvPr id="6" name="Footer Placeholder 5">
            <a:extLst>
              <a:ext uri="{FF2B5EF4-FFF2-40B4-BE49-F238E27FC236}">
                <a16:creationId xmlns:a16="http://schemas.microsoft.com/office/drawing/2014/main" id="{9C6DAF3B-0147-4B52-9D0F-B09C0558BBC6}"/>
              </a:ext>
            </a:extLst>
          </p:cNvPr>
          <p:cNvSpPr>
            <a:spLocks noGrp="1"/>
          </p:cNvSpPr>
          <p:nvPr>
            <p:ph type="ftr" sz="quarter" idx="11"/>
          </p:nvPr>
        </p:nvSpPr>
        <p:spPr/>
        <p:txBody>
          <a:bodyPr/>
          <a:lstStyle/>
          <a:p>
            <a:endParaRPr lang="en-US" dirty="0"/>
          </a:p>
          <a:p>
            <a:endParaRPr lang="en-US" dirty="0"/>
          </a:p>
          <a:p>
            <a:r>
              <a:rPr lang="en-US" dirty="0"/>
              <a:t>COLLEGE BUS TRACKING SYSTEM</a:t>
            </a:r>
          </a:p>
          <a:p>
            <a:endParaRPr lang="en-US" dirty="0"/>
          </a:p>
          <a:p>
            <a:endParaRPr lang="en-US" dirty="0"/>
          </a:p>
        </p:txBody>
      </p:sp>
      <p:sp>
        <p:nvSpPr>
          <p:cNvPr id="7" name="Slide Number Placeholder 6">
            <a:extLst>
              <a:ext uri="{FF2B5EF4-FFF2-40B4-BE49-F238E27FC236}">
                <a16:creationId xmlns:a16="http://schemas.microsoft.com/office/drawing/2014/main" id="{0B463C06-2854-4839-9FB9-C85E427FAA02}"/>
              </a:ext>
            </a:extLst>
          </p:cNvPr>
          <p:cNvSpPr>
            <a:spLocks noGrp="1"/>
          </p:cNvSpPr>
          <p:nvPr>
            <p:ph type="sldNum" sz="quarter" idx="12"/>
          </p:nvPr>
        </p:nvSpPr>
        <p:spPr/>
        <p:txBody>
          <a:bodyPr/>
          <a:lstStyle/>
          <a:p>
            <a:fld id="{D8DA9DAA-006C-4F4B-980E-E3DF019B24E2}" type="slidenum">
              <a:rPr lang="en-US" smtClean="0"/>
              <a:pPr/>
              <a:t>17</a:t>
            </a:fld>
            <a:endParaRPr lang="en-US" dirty="0"/>
          </a:p>
        </p:txBody>
      </p:sp>
    </p:spTree>
    <p:extLst>
      <p:ext uri="{BB962C8B-B14F-4D97-AF65-F5344CB8AC3E}">
        <p14:creationId xmlns:p14="http://schemas.microsoft.com/office/powerpoint/2010/main" val="515227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F88A81-71E2-4610-94F0-4648CCD3685D}"/>
              </a:ext>
            </a:extLst>
          </p:cNvPr>
          <p:cNvSpPr>
            <a:spLocks noGrp="1"/>
          </p:cNvSpPr>
          <p:nvPr>
            <p:ph type="title"/>
          </p:nvPr>
        </p:nvSpPr>
        <p:spPr>
          <a:xfrm>
            <a:off x="695325" y="733426"/>
            <a:ext cx="6299835" cy="990600"/>
          </a:xfrm>
        </p:spPr>
        <p:txBody>
          <a:bodyPr/>
          <a:lstStyle/>
          <a:p>
            <a:r>
              <a:rPr lang="en-IN" dirty="0"/>
              <a:t>Screenshots</a:t>
            </a:r>
          </a:p>
        </p:txBody>
      </p:sp>
      <p:sp>
        <p:nvSpPr>
          <p:cNvPr id="6" name="Footer Placeholder 5">
            <a:extLst>
              <a:ext uri="{FF2B5EF4-FFF2-40B4-BE49-F238E27FC236}">
                <a16:creationId xmlns:a16="http://schemas.microsoft.com/office/drawing/2014/main" id="{2E5D30A4-C654-4680-9900-529AE15D981E}"/>
              </a:ext>
            </a:extLst>
          </p:cNvPr>
          <p:cNvSpPr>
            <a:spLocks noGrp="1"/>
          </p:cNvSpPr>
          <p:nvPr>
            <p:ph type="ftr" sz="quarter" idx="11"/>
          </p:nvPr>
        </p:nvSpPr>
        <p:spPr/>
        <p:txBody>
          <a:bodyPr/>
          <a:lstStyle/>
          <a:p>
            <a:endParaRPr lang="en-US" dirty="0"/>
          </a:p>
          <a:p>
            <a:endParaRPr lang="en-US" dirty="0"/>
          </a:p>
          <a:p>
            <a:r>
              <a:rPr lang="en-US" dirty="0"/>
              <a:t>COLLEGE BUS TRACKING SYSTEM</a:t>
            </a:r>
          </a:p>
          <a:p>
            <a:endParaRPr lang="en-US" dirty="0"/>
          </a:p>
          <a:p>
            <a:endParaRPr lang="en-US" dirty="0"/>
          </a:p>
        </p:txBody>
      </p:sp>
      <p:sp>
        <p:nvSpPr>
          <p:cNvPr id="7" name="Slide Number Placeholder 6">
            <a:extLst>
              <a:ext uri="{FF2B5EF4-FFF2-40B4-BE49-F238E27FC236}">
                <a16:creationId xmlns:a16="http://schemas.microsoft.com/office/drawing/2014/main" id="{8D785222-ED16-416E-ADC6-4A06E82DB407}"/>
              </a:ext>
            </a:extLst>
          </p:cNvPr>
          <p:cNvSpPr>
            <a:spLocks noGrp="1"/>
          </p:cNvSpPr>
          <p:nvPr>
            <p:ph type="sldNum" sz="quarter" idx="12"/>
          </p:nvPr>
        </p:nvSpPr>
        <p:spPr/>
        <p:txBody>
          <a:bodyPr/>
          <a:lstStyle/>
          <a:p>
            <a:fld id="{D8DA9DAA-006C-4F4B-980E-E3DF019B24E2}" type="slidenum">
              <a:rPr lang="en-US" smtClean="0"/>
              <a:pPr/>
              <a:t>18</a:t>
            </a:fld>
            <a:endParaRPr lang="en-US" dirty="0"/>
          </a:p>
        </p:txBody>
      </p:sp>
      <p:pic>
        <p:nvPicPr>
          <p:cNvPr id="11" name="Picture 10">
            <a:extLst>
              <a:ext uri="{FF2B5EF4-FFF2-40B4-BE49-F238E27FC236}">
                <a16:creationId xmlns:a16="http://schemas.microsoft.com/office/drawing/2014/main" id="{C328BF5F-7546-4EB3-AF30-94A684380AB3}"/>
              </a:ext>
            </a:extLst>
          </p:cNvPr>
          <p:cNvPicPr>
            <a:picLocks noChangeAspect="1"/>
          </p:cNvPicPr>
          <p:nvPr/>
        </p:nvPicPr>
        <p:blipFill>
          <a:blip r:embed="rId2"/>
          <a:stretch>
            <a:fillRect/>
          </a:stretch>
        </p:blipFill>
        <p:spPr>
          <a:xfrm>
            <a:off x="4248150" y="1847850"/>
            <a:ext cx="2747010" cy="4295774"/>
          </a:xfrm>
          <a:prstGeom prst="rect">
            <a:avLst/>
          </a:prstGeom>
          <a:ln>
            <a:solidFill>
              <a:schemeClr val="tx1"/>
            </a:solidFill>
          </a:ln>
        </p:spPr>
      </p:pic>
      <p:pic>
        <p:nvPicPr>
          <p:cNvPr id="8" name="Picture 7">
            <a:extLst>
              <a:ext uri="{FF2B5EF4-FFF2-40B4-BE49-F238E27FC236}">
                <a16:creationId xmlns:a16="http://schemas.microsoft.com/office/drawing/2014/main" id="{0F3A3C30-2103-4EEE-B769-F33F27F8407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600950" y="1779968"/>
            <a:ext cx="3105150" cy="4295774"/>
          </a:xfrm>
          <a:prstGeom prst="rect">
            <a:avLst/>
          </a:prstGeom>
          <a:noFill/>
        </p:spPr>
      </p:pic>
      <p:pic>
        <p:nvPicPr>
          <p:cNvPr id="12" name="Picture 11">
            <a:extLst>
              <a:ext uri="{FF2B5EF4-FFF2-40B4-BE49-F238E27FC236}">
                <a16:creationId xmlns:a16="http://schemas.microsoft.com/office/drawing/2014/main" id="{FF00C100-FD66-4587-B39E-FF93318165D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90892" y="1847850"/>
            <a:ext cx="3054350" cy="4295774"/>
          </a:xfrm>
          <a:prstGeom prst="rect">
            <a:avLst/>
          </a:prstGeom>
          <a:noFill/>
        </p:spPr>
      </p:pic>
    </p:spTree>
    <p:extLst>
      <p:ext uri="{BB962C8B-B14F-4D97-AF65-F5344CB8AC3E}">
        <p14:creationId xmlns:p14="http://schemas.microsoft.com/office/powerpoint/2010/main" val="3466057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F88A81-71E2-4610-94F0-4648CCD3685D}"/>
              </a:ext>
            </a:extLst>
          </p:cNvPr>
          <p:cNvSpPr>
            <a:spLocks noGrp="1"/>
          </p:cNvSpPr>
          <p:nvPr>
            <p:ph type="title"/>
          </p:nvPr>
        </p:nvSpPr>
        <p:spPr>
          <a:xfrm>
            <a:off x="695325" y="733426"/>
            <a:ext cx="6299835" cy="990600"/>
          </a:xfrm>
        </p:spPr>
        <p:txBody>
          <a:bodyPr/>
          <a:lstStyle/>
          <a:p>
            <a:r>
              <a:rPr lang="en-IN" dirty="0"/>
              <a:t>Screenshots</a:t>
            </a:r>
          </a:p>
        </p:txBody>
      </p:sp>
      <p:sp>
        <p:nvSpPr>
          <p:cNvPr id="6" name="Footer Placeholder 5">
            <a:extLst>
              <a:ext uri="{FF2B5EF4-FFF2-40B4-BE49-F238E27FC236}">
                <a16:creationId xmlns:a16="http://schemas.microsoft.com/office/drawing/2014/main" id="{2E5D30A4-C654-4680-9900-529AE15D981E}"/>
              </a:ext>
            </a:extLst>
          </p:cNvPr>
          <p:cNvSpPr>
            <a:spLocks noGrp="1"/>
          </p:cNvSpPr>
          <p:nvPr>
            <p:ph type="ftr" sz="quarter" idx="11"/>
          </p:nvPr>
        </p:nvSpPr>
        <p:spPr/>
        <p:txBody>
          <a:bodyPr/>
          <a:lstStyle/>
          <a:p>
            <a:endParaRPr lang="en-US" dirty="0"/>
          </a:p>
          <a:p>
            <a:endParaRPr lang="en-US" dirty="0"/>
          </a:p>
          <a:p>
            <a:r>
              <a:rPr lang="en-US" dirty="0"/>
              <a:t>COLLEGE BUS TRACKING SYSTEM</a:t>
            </a:r>
          </a:p>
          <a:p>
            <a:endParaRPr lang="en-US" dirty="0"/>
          </a:p>
          <a:p>
            <a:endParaRPr lang="en-US" dirty="0"/>
          </a:p>
        </p:txBody>
      </p:sp>
      <p:sp>
        <p:nvSpPr>
          <p:cNvPr id="7" name="Slide Number Placeholder 6">
            <a:extLst>
              <a:ext uri="{FF2B5EF4-FFF2-40B4-BE49-F238E27FC236}">
                <a16:creationId xmlns:a16="http://schemas.microsoft.com/office/drawing/2014/main" id="{8D785222-ED16-416E-ADC6-4A06E82DB407}"/>
              </a:ext>
            </a:extLst>
          </p:cNvPr>
          <p:cNvSpPr>
            <a:spLocks noGrp="1"/>
          </p:cNvSpPr>
          <p:nvPr>
            <p:ph type="sldNum" sz="quarter" idx="12"/>
          </p:nvPr>
        </p:nvSpPr>
        <p:spPr/>
        <p:txBody>
          <a:bodyPr/>
          <a:lstStyle/>
          <a:p>
            <a:fld id="{D8DA9DAA-006C-4F4B-980E-E3DF019B24E2}" type="slidenum">
              <a:rPr lang="en-US" smtClean="0"/>
              <a:pPr/>
              <a:t>19</a:t>
            </a:fld>
            <a:endParaRPr lang="en-US" dirty="0"/>
          </a:p>
        </p:txBody>
      </p:sp>
      <p:pic>
        <p:nvPicPr>
          <p:cNvPr id="10" name="Picture 9">
            <a:extLst>
              <a:ext uri="{FF2B5EF4-FFF2-40B4-BE49-F238E27FC236}">
                <a16:creationId xmlns:a16="http://schemas.microsoft.com/office/drawing/2014/main" id="{98E183A9-FB12-44D6-A129-57B86C4FB10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92175" y="1837373"/>
            <a:ext cx="3073400" cy="4364355"/>
          </a:xfrm>
          <a:prstGeom prst="rect">
            <a:avLst/>
          </a:prstGeom>
          <a:noFill/>
        </p:spPr>
      </p:pic>
      <p:pic>
        <p:nvPicPr>
          <p:cNvPr id="12" name="Picture 11">
            <a:extLst>
              <a:ext uri="{FF2B5EF4-FFF2-40B4-BE49-F238E27FC236}">
                <a16:creationId xmlns:a16="http://schemas.microsoft.com/office/drawing/2014/main" id="{F6005642-345C-4ABE-847D-23FA48D3568E}"/>
              </a:ext>
            </a:extLst>
          </p:cNvPr>
          <p:cNvPicPr>
            <a:picLocks noChangeAspect="1"/>
          </p:cNvPicPr>
          <p:nvPr/>
        </p:nvPicPr>
        <p:blipFill>
          <a:blip r:embed="rId3"/>
          <a:stretch>
            <a:fillRect/>
          </a:stretch>
        </p:blipFill>
        <p:spPr>
          <a:xfrm>
            <a:off x="4562475" y="1837373"/>
            <a:ext cx="2651872" cy="4210050"/>
          </a:xfrm>
          <a:prstGeom prst="rect">
            <a:avLst/>
          </a:prstGeom>
          <a:ln>
            <a:solidFill>
              <a:schemeClr val="tx1"/>
            </a:solidFill>
          </a:ln>
        </p:spPr>
      </p:pic>
      <p:pic>
        <p:nvPicPr>
          <p:cNvPr id="13" name="Picture 12">
            <a:extLst>
              <a:ext uri="{FF2B5EF4-FFF2-40B4-BE49-F238E27FC236}">
                <a16:creationId xmlns:a16="http://schemas.microsoft.com/office/drawing/2014/main" id="{A394D56D-CCA2-4345-AD13-BA2BCB33B31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605077" y="1837372"/>
            <a:ext cx="3249295" cy="4210049"/>
          </a:xfrm>
          <a:prstGeom prst="rect">
            <a:avLst/>
          </a:prstGeom>
          <a:noFill/>
        </p:spPr>
      </p:pic>
    </p:spTree>
    <p:extLst>
      <p:ext uri="{BB962C8B-B14F-4D97-AF65-F5344CB8AC3E}">
        <p14:creationId xmlns:p14="http://schemas.microsoft.com/office/powerpoint/2010/main" val="1756739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04672" y="986918"/>
            <a:ext cx="6190488" cy="986262"/>
          </a:xfrm>
        </p:spPr>
        <p:txBody>
          <a:bodyPr/>
          <a:lstStyle/>
          <a:p>
            <a:r>
              <a:rPr lang="en-US" dirty="0"/>
              <a:t>Introduction</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50392" y="2069432"/>
            <a:ext cx="6190488" cy="4188494"/>
          </a:xfrm>
        </p:spPr>
        <p:txBody>
          <a:bodyPr>
            <a:normAutofit/>
          </a:bodyPr>
          <a:lstStyle/>
          <a:p>
            <a:pPr algn="just"/>
            <a:r>
              <a:rPr lang="en-IN" dirty="0">
                <a:effectLst/>
                <a:ea typeface="Calibri" panose="020F0502020204030204" pitchFamily="34" charset="0"/>
                <a:cs typeface="Latha" panose="020B0604020202020204" pitchFamily="34" charset="0"/>
              </a:rPr>
              <a:t>The system includes a Mobile Application to be used by the students and a Hardware setup which shares the location of the bus. The Hardware system uses IOT which includes an Arduino UNO, GSM, GPS modules, etc. The Hardware is setup in the bus such that its location can be accessed. This location information is accessed by the mobile app via Third Party Cloud Services. And hence the students can know the location and make arrangements accordingly. </a:t>
            </a:r>
          </a:p>
          <a:p>
            <a:endParaRPr lang="en-US" sz="1900" dirty="0"/>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COLLEGE BUS TRACKING SYSTEM</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a:t>
            </a:fld>
            <a:endParaRPr lang="en-US" dirty="0"/>
          </a:p>
        </p:txBody>
      </p:sp>
      <p:pic>
        <p:nvPicPr>
          <p:cNvPr id="27" name="Picture Placeholder 26">
            <a:extLst>
              <a:ext uri="{FF2B5EF4-FFF2-40B4-BE49-F238E27FC236}">
                <a16:creationId xmlns:a16="http://schemas.microsoft.com/office/drawing/2014/main" id="{9A5CDA09-ECB5-4E2D-9ECB-C5FC4CF60BC8}"/>
              </a:ext>
            </a:extLst>
          </p:cNvPr>
          <p:cNvPicPr>
            <a:picLocks noGrp="1" noChangeAspect="1"/>
          </p:cNvPicPr>
          <p:nvPr>
            <p:ph type="pic" sz="quarter" idx="13"/>
          </p:nvPr>
        </p:nvPicPr>
        <p:blipFill rotWithShape="1">
          <a:blip r:embed="rId2"/>
          <a:srcRect t="180" b="16129"/>
          <a:stretch/>
        </p:blipFill>
        <p:spPr>
          <a:xfrm>
            <a:off x="7538592" y="986917"/>
            <a:ext cx="4266960" cy="5120641"/>
          </a:xfrm>
        </p:spPr>
      </p:pic>
    </p:spTree>
    <p:extLst>
      <p:ext uri="{BB962C8B-B14F-4D97-AF65-F5344CB8AC3E}">
        <p14:creationId xmlns:p14="http://schemas.microsoft.com/office/powerpoint/2010/main" val="365334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F88A81-71E2-4610-94F0-4648CCD3685D}"/>
              </a:ext>
            </a:extLst>
          </p:cNvPr>
          <p:cNvSpPr>
            <a:spLocks noGrp="1"/>
          </p:cNvSpPr>
          <p:nvPr>
            <p:ph type="title"/>
          </p:nvPr>
        </p:nvSpPr>
        <p:spPr>
          <a:xfrm>
            <a:off x="695325" y="733426"/>
            <a:ext cx="6299835" cy="990600"/>
          </a:xfrm>
        </p:spPr>
        <p:txBody>
          <a:bodyPr/>
          <a:lstStyle/>
          <a:p>
            <a:r>
              <a:rPr lang="en-IN" dirty="0"/>
              <a:t>Screenshots</a:t>
            </a:r>
          </a:p>
        </p:txBody>
      </p:sp>
      <p:sp>
        <p:nvSpPr>
          <p:cNvPr id="6" name="Footer Placeholder 5">
            <a:extLst>
              <a:ext uri="{FF2B5EF4-FFF2-40B4-BE49-F238E27FC236}">
                <a16:creationId xmlns:a16="http://schemas.microsoft.com/office/drawing/2014/main" id="{2E5D30A4-C654-4680-9900-529AE15D981E}"/>
              </a:ext>
            </a:extLst>
          </p:cNvPr>
          <p:cNvSpPr>
            <a:spLocks noGrp="1"/>
          </p:cNvSpPr>
          <p:nvPr>
            <p:ph type="ftr" sz="quarter" idx="11"/>
          </p:nvPr>
        </p:nvSpPr>
        <p:spPr/>
        <p:txBody>
          <a:bodyPr/>
          <a:lstStyle/>
          <a:p>
            <a:endParaRPr lang="en-US" dirty="0"/>
          </a:p>
          <a:p>
            <a:endParaRPr lang="en-US" dirty="0"/>
          </a:p>
          <a:p>
            <a:r>
              <a:rPr lang="en-US" dirty="0"/>
              <a:t>COLLEGE BUS TRACKING SYSTEM</a:t>
            </a:r>
          </a:p>
          <a:p>
            <a:endParaRPr lang="en-US" dirty="0"/>
          </a:p>
          <a:p>
            <a:endParaRPr lang="en-US" dirty="0"/>
          </a:p>
        </p:txBody>
      </p:sp>
      <p:sp>
        <p:nvSpPr>
          <p:cNvPr id="7" name="Slide Number Placeholder 6">
            <a:extLst>
              <a:ext uri="{FF2B5EF4-FFF2-40B4-BE49-F238E27FC236}">
                <a16:creationId xmlns:a16="http://schemas.microsoft.com/office/drawing/2014/main" id="{8D785222-ED16-416E-ADC6-4A06E82DB407}"/>
              </a:ext>
            </a:extLst>
          </p:cNvPr>
          <p:cNvSpPr>
            <a:spLocks noGrp="1"/>
          </p:cNvSpPr>
          <p:nvPr>
            <p:ph type="sldNum" sz="quarter" idx="12"/>
          </p:nvPr>
        </p:nvSpPr>
        <p:spPr/>
        <p:txBody>
          <a:bodyPr/>
          <a:lstStyle/>
          <a:p>
            <a:fld id="{D8DA9DAA-006C-4F4B-980E-E3DF019B24E2}" type="slidenum">
              <a:rPr lang="en-US" smtClean="0"/>
              <a:pPr/>
              <a:t>20</a:t>
            </a:fld>
            <a:endParaRPr lang="en-US" dirty="0"/>
          </a:p>
        </p:txBody>
      </p:sp>
      <p:pic>
        <p:nvPicPr>
          <p:cNvPr id="10" name="Content Placeholder 8">
            <a:extLst>
              <a:ext uri="{FF2B5EF4-FFF2-40B4-BE49-F238E27FC236}">
                <a16:creationId xmlns:a16="http://schemas.microsoft.com/office/drawing/2014/main" id="{95FDC419-8956-4CFF-8A5D-F206367D34F4}"/>
              </a:ext>
            </a:extLst>
          </p:cNvPr>
          <p:cNvPicPr>
            <a:picLocks noGrp="1" noChangeAspect="1"/>
          </p:cNvPicPr>
          <p:nvPr>
            <p:ph idx="1"/>
          </p:nvPr>
        </p:nvPicPr>
        <p:blipFill>
          <a:blip r:embed="rId2"/>
          <a:stretch>
            <a:fillRect/>
          </a:stretch>
        </p:blipFill>
        <p:spPr>
          <a:xfrm>
            <a:off x="6394405" y="1914524"/>
            <a:ext cx="3293745" cy="4210050"/>
          </a:xfrm>
          <a:ln>
            <a:solidFill>
              <a:schemeClr val="tx1"/>
            </a:solidFill>
          </a:ln>
        </p:spPr>
      </p:pic>
      <p:pic>
        <p:nvPicPr>
          <p:cNvPr id="14" name="Picture 13">
            <a:extLst>
              <a:ext uri="{FF2B5EF4-FFF2-40B4-BE49-F238E27FC236}">
                <a16:creationId xmlns:a16="http://schemas.microsoft.com/office/drawing/2014/main" id="{EEB4F714-DBD9-4EA3-967F-5C17C3D4345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10677" y="1914524"/>
            <a:ext cx="3293745" cy="4210050"/>
          </a:xfrm>
          <a:prstGeom prst="rect">
            <a:avLst/>
          </a:prstGeom>
          <a:noFill/>
        </p:spPr>
      </p:pic>
    </p:spTree>
    <p:extLst>
      <p:ext uri="{BB962C8B-B14F-4D97-AF65-F5344CB8AC3E}">
        <p14:creationId xmlns:p14="http://schemas.microsoft.com/office/powerpoint/2010/main" val="1001847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F88A81-71E2-4610-94F0-4648CCD3685D}"/>
              </a:ext>
            </a:extLst>
          </p:cNvPr>
          <p:cNvSpPr>
            <a:spLocks noGrp="1"/>
          </p:cNvSpPr>
          <p:nvPr>
            <p:ph type="title"/>
          </p:nvPr>
        </p:nvSpPr>
        <p:spPr>
          <a:xfrm>
            <a:off x="695325" y="733426"/>
            <a:ext cx="6299835" cy="990600"/>
          </a:xfrm>
        </p:spPr>
        <p:txBody>
          <a:bodyPr/>
          <a:lstStyle/>
          <a:p>
            <a:r>
              <a:rPr lang="en-IN" dirty="0"/>
              <a:t>Screenshots</a:t>
            </a:r>
          </a:p>
        </p:txBody>
      </p:sp>
      <p:sp>
        <p:nvSpPr>
          <p:cNvPr id="6" name="Footer Placeholder 5">
            <a:extLst>
              <a:ext uri="{FF2B5EF4-FFF2-40B4-BE49-F238E27FC236}">
                <a16:creationId xmlns:a16="http://schemas.microsoft.com/office/drawing/2014/main" id="{2E5D30A4-C654-4680-9900-529AE15D981E}"/>
              </a:ext>
            </a:extLst>
          </p:cNvPr>
          <p:cNvSpPr>
            <a:spLocks noGrp="1"/>
          </p:cNvSpPr>
          <p:nvPr>
            <p:ph type="ftr" sz="quarter" idx="11"/>
          </p:nvPr>
        </p:nvSpPr>
        <p:spPr/>
        <p:txBody>
          <a:bodyPr/>
          <a:lstStyle/>
          <a:p>
            <a:endParaRPr lang="en-US" dirty="0"/>
          </a:p>
          <a:p>
            <a:endParaRPr lang="en-US" dirty="0"/>
          </a:p>
          <a:p>
            <a:r>
              <a:rPr lang="en-US" dirty="0"/>
              <a:t>COLLEGE BUS TRACKING SYSTEM</a:t>
            </a:r>
          </a:p>
          <a:p>
            <a:endParaRPr lang="en-US" dirty="0"/>
          </a:p>
          <a:p>
            <a:endParaRPr lang="en-US" dirty="0"/>
          </a:p>
        </p:txBody>
      </p:sp>
      <p:sp>
        <p:nvSpPr>
          <p:cNvPr id="7" name="Slide Number Placeholder 6">
            <a:extLst>
              <a:ext uri="{FF2B5EF4-FFF2-40B4-BE49-F238E27FC236}">
                <a16:creationId xmlns:a16="http://schemas.microsoft.com/office/drawing/2014/main" id="{8D785222-ED16-416E-ADC6-4A06E82DB407}"/>
              </a:ext>
            </a:extLst>
          </p:cNvPr>
          <p:cNvSpPr>
            <a:spLocks noGrp="1"/>
          </p:cNvSpPr>
          <p:nvPr>
            <p:ph type="sldNum" sz="quarter" idx="12"/>
          </p:nvPr>
        </p:nvSpPr>
        <p:spPr/>
        <p:txBody>
          <a:bodyPr/>
          <a:lstStyle/>
          <a:p>
            <a:fld id="{D8DA9DAA-006C-4F4B-980E-E3DF019B24E2}" type="slidenum">
              <a:rPr lang="en-US" smtClean="0"/>
              <a:pPr/>
              <a:t>21</a:t>
            </a:fld>
            <a:endParaRPr lang="en-US" dirty="0"/>
          </a:p>
        </p:txBody>
      </p:sp>
      <p:pic>
        <p:nvPicPr>
          <p:cNvPr id="9" name="Picture 8">
            <a:extLst>
              <a:ext uri="{FF2B5EF4-FFF2-40B4-BE49-F238E27FC236}">
                <a16:creationId xmlns:a16="http://schemas.microsoft.com/office/drawing/2014/main" id="{E27C671F-3D9D-45D3-9365-0214AC7ED99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974724" y="1892299"/>
            <a:ext cx="4264026" cy="4343907"/>
          </a:xfrm>
          <a:prstGeom prst="rect">
            <a:avLst/>
          </a:prstGeom>
        </p:spPr>
      </p:pic>
      <p:pic>
        <p:nvPicPr>
          <p:cNvPr id="11" name="Picture 10">
            <a:extLst>
              <a:ext uri="{FF2B5EF4-FFF2-40B4-BE49-F238E27FC236}">
                <a16:creationId xmlns:a16="http://schemas.microsoft.com/office/drawing/2014/main" id="{4824CF61-18AB-4C4E-9792-78DE331FF5CC}"/>
              </a:ext>
            </a:extLst>
          </p:cNvPr>
          <p:cNvPicPr/>
          <p:nvPr/>
        </p:nvPicPr>
        <p:blipFill rotWithShape="1">
          <a:blip r:embed="rId3" cstate="print">
            <a:extLst>
              <a:ext uri="{28A0092B-C50C-407E-A947-70E740481C1C}">
                <a14:useLocalDpi xmlns:a14="http://schemas.microsoft.com/office/drawing/2010/main" val="0"/>
              </a:ext>
            </a:extLst>
          </a:blip>
          <a:srcRect b="23974"/>
          <a:stretch/>
        </p:blipFill>
        <p:spPr bwMode="auto">
          <a:xfrm>
            <a:off x="5654677" y="1892299"/>
            <a:ext cx="2597150" cy="4343908"/>
          </a:xfrm>
          <a:prstGeom prst="rect">
            <a:avLst/>
          </a:prstGeom>
          <a:ln>
            <a:noFill/>
          </a:ln>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75FA84F7-540C-4C5D-AB41-38E1FE8D469F}"/>
              </a:ext>
            </a:extLst>
          </p:cNvPr>
          <p:cNvPicPr/>
          <p:nvPr/>
        </p:nvPicPr>
        <p:blipFill rotWithShape="1">
          <a:blip r:embed="rId4" cstate="print">
            <a:extLst>
              <a:ext uri="{28A0092B-C50C-407E-A947-70E740481C1C}">
                <a14:useLocalDpi xmlns:a14="http://schemas.microsoft.com/office/drawing/2010/main" val="0"/>
              </a:ext>
            </a:extLst>
          </a:blip>
          <a:srcRect b="22578"/>
          <a:stretch/>
        </p:blipFill>
        <p:spPr bwMode="auto">
          <a:xfrm>
            <a:off x="8435975" y="1892298"/>
            <a:ext cx="2635250" cy="434390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64965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89246E-18FC-4E0C-A893-EABC47D45718}"/>
              </a:ext>
            </a:extLst>
          </p:cNvPr>
          <p:cNvSpPr>
            <a:spLocks noGrp="1"/>
          </p:cNvSpPr>
          <p:nvPr>
            <p:ph type="title"/>
          </p:nvPr>
        </p:nvSpPr>
        <p:spPr>
          <a:xfrm>
            <a:off x="804672" y="847726"/>
            <a:ext cx="6190488" cy="933449"/>
          </a:xfrm>
        </p:spPr>
        <p:txBody>
          <a:bodyPr>
            <a:normAutofit/>
          </a:bodyPr>
          <a:lstStyle/>
          <a:p>
            <a:r>
              <a:rPr lang="en-IN" dirty="0"/>
              <a:t>Conclusion</a:t>
            </a:r>
          </a:p>
        </p:txBody>
      </p:sp>
      <p:sp>
        <p:nvSpPr>
          <p:cNvPr id="4" name="Content Placeholder 3">
            <a:extLst>
              <a:ext uri="{FF2B5EF4-FFF2-40B4-BE49-F238E27FC236}">
                <a16:creationId xmlns:a16="http://schemas.microsoft.com/office/drawing/2014/main" id="{7CCCB405-6E12-41A1-9E26-9E0AE653EC97}"/>
              </a:ext>
            </a:extLst>
          </p:cNvPr>
          <p:cNvSpPr>
            <a:spLocks noGrp="1"/>
          </p:cNvSpPr>
          <p:nvPr>
            <p:ph idx="1"/>
          </p:nvPr>
        </p:nvSpPr>
        <p:spPr>
          <a:xfrm>
            <a:off x="850391" y="1695451"/>
            <a:ext cx="9998583" cy="4772024"/>
          </a:xfrm>
        </p:spPr>
        <p:txBody>
          <a:bodyPr>
            <a:normAutofit fontScale="85000" lnSpcReduction="20000"/>
          </a:bodyPr>
          <a:lstStyle/>
          <a:p>
            <a:pPr marL="342900" indent="-342900" algn="just">
              <a:buFont typeface="Arial" panose="020B0604020202020204" pitchFamily="34" charset="0"/>
              <a:buChar char="•"/>
            </a:pPr>
            <a:r>
              <a:rPr lang="en-US" sz="2200" dirty="0">
                <a:effectLst/>
                <a:ea typeface="Times New Roman" panose="02020603050405020304" pitchFamily="18" charset="0"/>
              </a:rPr>
              <a:t>The conclusions of this study suggest that knowledge of specific domain improves the results. This Project has been implemented on Hybrid platform. Also, different attributes have been added to the project which will prove to be advantageous to the system. The requirements and specifications have been listed above. </a:t>
            </a:r>
          </a:p>
          <a:p>
            <a:pPr marL="342900" indent="-342900" algn="just">
              <a:buFont typeface="Arial" panose="020B0604020202020204" pitchFamily="34" charset="0"/>
              <a:buChar char="•"/>
            </a:pPr>
            <a:r>
              <a:rPr lang="en-US" sz="2200" dirty="0">
                <a:effectLst/>
                <a:ea typeface="Times New Roman" panose="02020603050405020304" pitchFamily="18" charset="0"/>
              </a:rPr>
              <a:t>This project is implemented using Android Studio with Flutter Framework and the Firebase. Using the GPS system, the application will automatically display the maps and routes to the different locations and also track the bus location using client-server technology and forward it to the client device. </a:t>
            </a:r>
          </a:p>
          <a:p>
            <a:pPr marL="342900" indent="-342900" algn="just">
              <a:buFont typeface="Arial" panose="020B0604020202020204" pitchFamily="34" charset="0"/>
              <a:buChar char="•"/>
            </a:pPr>
            <a:r>
              <a:rPr lang="en-US" sz="2200" dirty="0">
                <a:effectLst/>
                <a:ea typeface="Times New Roman" panose="02020603050405020304" pitchFamily="18" charset="0"/>
              </a:rPr>
              <a:t>It uses basic measurements of distance between two locations and provides necessary details of each and every route for people to easily pick up buses or any other conveyance possible on the specified route. </a:t>
            </a:r>
          </a:p>
          <a:p>
            <a:pPr marL="342900" indent="-342900" algn="just">
              <a:buFont typeface="Arial" panose="020B0604020202020204" pitchFamily="34" charset="0"/>
              <a:buChar char="•"/>
            </a:pPr>
            <a:r>
              <a:rPr lang="en-US" sz="2200" dirty="0">
                <a:effectLst/>
                <a:ea typeface="Times New Roman" panose="02020603050405020304" pitchFamily="18" charset="0"/>
              </a:rPr>
              <a:t>Specific location details are provided to the user along with bus number so that the student can identify the bus correctly. It uses remote server as its database. Due to this the records can be easily manipulated on the device itself and the server burden gets reduced.</a:t>
            </a:r>
            <a:endParaRPr lang="en-IN" sz="2200" dirty="0">
              <a:effectLst/>
              <a:ea typeface="Times New Roman" panose="02020603050405020304" pitchFamily="18" charset="0"/>
            </a:endParaRPr>
          </a:p>
          <a:p>
            <a:pPr marL="342900" indent="-342900">
              <a:buFont typeface="Arial" panose="020B0604020202020204" pitchFamily="34" charset="0"/>
              <a:buChar char="•"/>
            </a:pPr>
            <a:endParaRPr lang="en-IN" dirty="0"/>
          </a:p>
        </p:txBody>
      </p:sp>
      <p:sp>
        <p:nvSpPr>
          <p:cNvPr id="6" name="Footer Placeholder 5">
            <a:extLst>
              <a:ext uri="{FF2B5EF4-FFF2-40B4-BE49-F238E27FC236}">
                <a16:creationId xmlns:a16="http://schemas.microsoft.com/office/drawing/2014/main" id="{9C6DAF3B-0147-4B52-9D0F-B09C0558BBC6}"/>
              </a:ext>
            </a:extLst>
          </p:cNvPr>
          <p:cNvSpPr>
            <a:spLocks noGrp="1"/>
          </p:cNvSpPr>
          <p:nvPr>
            <p:ph type="ftr" sz="quarter" idx="11"/>
          </p:nvPr>
        </p:nvSpPr>
        <p:spPr/>
        <p:txBody>
          <a:bodyPr/>
          <a:lstStyle/>
          <a:p>
            <a:endParaRPr lang="en-US" dirty="0"/>
          </a:p>
          <a:p>
            <a:endParaRPr lang="en-US" dirty="0"/>
          </a:p>
          <a:p>
            <a:r>
              <a:rPr lang="en-US" dirty="0"/>
              <a:t>COLLEGE BUS TRACKING SYSTEM</a:t>
            </a:r>
          </a:p>
          <a:p>
            <a:endParaRPr lang="en-US" dirty="0"/>
          </a:p>
          <a:p>
            <a:endParaRPr lang="en-US" dirty="0"/>
          </a:p>
        </p:txBody>
      </p:sp>
      <p:sp>
        <p:nvSpPr>
          <p:cNvPr id="7" name="Slide Number Placeholder 6">
            <a:extLst>
              <a:ext uri="{FF2B5EF4-FFF2-40B4-BE49-F238E27FC236}">
                <a16:creationId xmlns:a16="http://schemas.microsoft.com/office/drawing/2014/main" id="{0B463C06-2854-4839-9FB9-C85E427FAA02}"/>
              </a:ext>
            </a:extLst>
          </p:cNvPr>
          <p:cNvSpPr>
            <a:spLocks noGrp="1"/>
          </p:cNvSpPr>
          <p:nvPr>
            <p:ph type="sldNum" sz="quarter" idx="12"/>
          </p:nvPr>
        </p:nvSpPr>
        <p:spPr/>
        <p:txBody>
          <a:bodyPr/>
          <a:lstStyle/>
          <a:p>
            <a:fld id="{D8DA9DAA-006C-4F4B-980E-E3DF019B24E2}" type="slidenum">
              <a:rPr lang="en-US" smtClean="0"/>
              <a:pPr/>
              <a:t>22</a:t>
            </a:fld>
            <a:endParaRPr lang="en-US" dirty="0"/>
          </a:p>
        </p:txBody>
      </p:sp>
    </p:spTree>
    <p:extLst>
      <p:ext uri="{BB962C8B-B14F-4D97-AF65-F5344CB8AC3E}">
        <p14:creationId xmlns:p14="http://schemas.microsoft.com/office/powerpoint/2010/main" val="214802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89246E-18FC-4E0C-A893-EABC47D45718}"/>
              </a:ext>
            </a:extLst>
          </p:cNvPr>
          <p:cNvSpPr>
            <a:spLocks noGrp="1"/>
          </p:cNvSpPr>
          <p:nvPr>
            <p:ph type="title"/>
          </p:nvPr>
        </p:nvSpPr>
        <p:spPr>
          <a:xfrm>
            <a:off x="804672" y="847726"/>
            <a:ext cx="6190488" cy="933449"/>
          </a:xfrm>
        </p:spPr>
        <p:txBody>
          <a:bodyPr>
            <a:normAutofit/>
          </a:bodyPr>
          <a:lstStyle/>
          <a:p>
            <a:r>
              <a:rPr lang="en-IN" dirty="0"/>
              <a:t>Future Works</a:t>
            </a:r>
          </a:p>
        </p:txBody>
      </p:sp>
      <p:sp>
        <p:nvSpPr>
          <p:cNvPr id="4" name="Content Placeholder 3">
            <a:extLst>
              <a:ext uri="{FF2B5EF4-FFF2-40B4-BE49-F238E27FC236}">
                <a16:creationId xmlns:a16="http://schemas.microsoft.com/office/drawing/2014/main" id="{7CCCB405-6E12-41A1-9E26-9E0AE653EC97}"/>
              </a:ext>
            </a:extLst>
          </p:cNvPr>
          <p:cNvSpPr>
            <a:spLocks noGrp="1"/>
          </p:cNvSpPr>
          <p:nvPr>
            <p:ph idx="1"/>
          </p:nvPr>
        </p:nvSpPr>
        <p:spPr>
          <a:xfrm>
            <a:off x="850391" y="1876425"/>
            <a:ext cx="9998583" cy="4591050"/>
          </a:xfrm>
        </p:spPr>
        <p:txBody>
          <a:bodyPr>
            <a:normAutofit/>
          </a:bodyPr>
          <a:lstStyle/>
          <a:p>
            <a:pPr marL="342900" indent="-342900">
              <a:buFont typeface="Arial" panose="020B0604020202020204" pitchFamily="34" charset="0"/>
              <a:buChar char="•"/>
            </a:pPr>
            <a:r>
              <a:rPr lang="en-US" dirty="0">
                <a:solidFill>
                  <a:srgbClr val="222222"/>
                </a:solidFill>
                <a:effectLst/>
                <a:ea typeface="Times New Roman" panose="02020603050405020304" pitchFamily="18" charset="0"/>
              </a:rPr>
              <a:t>In future there will be an implementation for tracking a student’s location automatically and provide updates if student transfers from one bus to another. It will be very helpful to parents for tracking the student’s exact location. </a:t>
            </a:r>
          </a:p>
          <a:p>
            <a:pPr marL="342900" indent="-342900">
              <a:buFont typeface="Arial" panose="020B0604020202020204" pitchFamily="34" charset="0"/>
              <a:buChar char="•"/>
            </a:pPr>
            <a:r>
              <a:rPr lang="en-US" dirty="0">
                <a:solidFill>
                  <a:srgbClr val="222222"/>
                </a:solidFill>
                <a:effectLst/>
                <a:ea typeface="Times New Roman" panose="02020603050405020304" pitchFamily="18" charset="0"/>
              </a:rPr>
              <a:t>There will be also Estimated Time of Arrival (ETA) of bus which makes the tracking app more precise to get bus location. There will be an individual login for teachers/staffs which will be implemented in future.</a:t>
            </a:r>
            <a:endParaRPr lang="en-IN" dirty="0">
              <a:effectLst/>
              <a:ea typeface="Times New Roman" panose="02020603050405020304" pitchFamily="18" charset="0"/>
            </a:endParaRPr>
          </a:p>
          <a:p>
            <a:pPr marL="342900" indent="-342900">
              <a:buFont typeface="Arial" panose="020B0604020202020204" pitchFamily="34" charset="0"/>
              <a:buChar char="•"/>
            </a:pPr>
            <a:endParaRPr lang="en-IN" dirty="0"/>
          </a:p>
        </p:txBody>
      </p:sp>
      <p:sp>
        <p:nvSpPr>
          <p:cNvPr id="6" name="Footer Placeholder 5">
            <a:extLst>
              <a:ext uri="{FF2B5EF4-FFF2-40B4-BE49-F238E27FC236}">
                <a16:creationId xmlns:a16="http://schemas.microsoft.com/office/drawing/2014/main" id="{9C6DAF3B-0147-4B52-9D0F-B09C0558BBC6}"/>
              </a:ext>
            </a:extLst>
          </p:cNvPr>
          <p:cNvSpPr>
            <a:spLocks noGrp="1"/>
          </p:cNvSpPr>
          <p:nvPr>
            <p:ph type="ftr" sz="quarter" idx="11"/>
          </p:nvPr>
        </p:nvSpPr>
        <p:spPr/>
        <p:txBody>
          <a:bodyPr/>
          <a:lstStyle/>
          <a:p>
            <a:endParaRPr lang="en-US" dirty="0"/>
          </a:p>
          <a:p>
            <a:endParaRPr lang="en-US" dirty="0"/>
          </a:p>
          <a:p>
            <a:r>
              <a:rPr lang="en-US" dirty="0"/>
              <a:t>COLLEGE BUS TRACKING SYSTEM</a:t>
            </a:r>
          </a:p>
          <a:p>
            <a:endParaRPr lang="en-US" dirty="0"/>
          </a:p>
          <a:p>
            <a:endParaRPr lang="en-US" dirty="0"/>
          </a:p>
        </p:txBody>
      </p:sp>
      <p:sp>
        <p:nvSpPr>
          <p:cNvPr id="7" name="Slide Number Placeholder 6">
            <a:extLst>
              <a:ext uri="{FF2B5EF4-FFF2-40B4-BE49-F238E27FC236}">
                <a16:creationId xmlns:a16="http://schemas.microsoft.com/office/drawing/2014/main" id="{0B463C06-2854-4839-9FB9-C85E427FAA02}"/>
              </a:ext>
            </a:extLst>
          </p:cNvPr>
          <p:cNvSpPr>
            <a:spLocks noGrp="1"/>
          </p:cNvSpPr>
          <p:nvPr>
            <p:ph type="sldNum" sz="quarter" idx="12"/>
          </p:nvPr>
        </p:nvSpPr>
        <p:spPr/>
        <p:txBody>
          <a:bodyPr/>
          <a:lstStyle/>
          <a:p>
            <a:fld id="{D8DA9DAA-006C-4F4B-980E-E3DF019B24E2}" type="slidenum">
              <a:rPr lang="en-US" smtClean="0"/>
              <a:pPr/>
              <a:t>23</a:t>
            </a:fld>
            <a:endParaRPr lang="en-US" dirty="0"/>
          </a:p>
        </p:txBody>
      </p:sp>
    </p:spTree>
    <p:extLst>
      <p:ext uri="{BB962C8B-B14F-4D97-AF65-F5344CB8AC3E}">
        <p14:creationId xmlns:p14="http://schemas.microsoft.com/office/powerpoint/2010/main" val="1828720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89246E-18FC-4E0C-A893-EABC47D45718}"/>
              </a:ext>
            </a:extLst>
          </p:cNvPr>
          <p:cNvSpPr>
            <a:spLocks noGrp="1"/>
          </p:cNvSpPr>
          <p:nvPr>
            <p:ph type="title"/>
          </p:nvPr>
        </p:nvSpPr>
        <p:spPr>
          <a:xfrm>
            <a:off x="804672" y="847726"/>
            <a:ext cx="6190488" cy="933449"/>
          </a:xfrm>
        </p:spPr>
        <p:txBody>
          <a:bodyPr>
            <a:normAutofit/>
          </a:bodyPr>
          <a:lstStyle/>
          <a:p>
            <a:r>
              <a:rPr lang="en-IN" dirty="0"/>
              <a:t>References</a:t>
            </a:r>
          </a:p>
        </p:txBody>
      </p:sp>
      <p:sp>
        <p:nvSpPr>
          <p:cNvPr id="4" name="Content Placeholder 3">
            <a:extLst>
              <a:ext uri="{FF2B5EF4-FFF2-40B4-BE49-F238E27FC236}">
                <a16:creationId xmlns:a16="http://schemas.microsoft.com/office/drawing/2014/main" id="{7CCCB405-6E12-41A1-9E26-9E0AE653EC97}"/>
              </a:ext>
            </a:extLst>
          </p:cNvPr>
          <p:cNvSpPr>
            <a:spLocks noGrp="1"/>
          </p:cNvSpPr>
          <p:nvPr>
            <p:ph idx="1"/>
          </p:nvPr>
        </p:nvSpPr>
        <p:spPr>
          <a:xfrm>
            <a:off x="850391" y="1876425"/>
            <a:ext cx="9998583" cy="4591050"/>
          </a:xfrm>
        </p:spPr>
        <p:txBody>
          <a:bodyPr>
            <a:normAutofit fontScale="70000" lnSpcReduction="20000"/>
          </a:bodyPr>
          <a:lstStyle/>
          <a:p>
            <a:pPr marL="342900" indent="-342900" algn="just">
              <a:lnSpc>
                <a:spcPct val="150000"/>
              </a:lnSpc>
              <a:buFont typeface="Arial" panose="020B0604020202020204" pitchFamily="34" charset="0"/>
              <a:buChar char="•"/>
            </a:pPr>
            <a:r>
              <a:rPr lang="en-US" sz="2400" dirty="0">
                <a:effectLst/>
                <a:ea typeface="Times New Roman" panose="02020603050405020304" pitchFamily="18" charset="0"/>
              </a:rPr>
              <a:t>A. Goel </a:t>
            </a:r>
            <a:r>
              <a:rPr lang="en-US" sz="2400" dirty="0" err="1">
                <a:effectLst/>
                <a:ea typeface="Times New Roman" panose="02020603050405020304" pitchFamily="18" charset="0"/>
              </a:rPr>
              <a:t>noV.</a:t>
            </a:r>
            <a:r>
              <a:rPr lang="en-US" sz="2400" dirty="0">
                <a:effectLst/>
                <a:ea typeface="Times New Roman" panose="02020603050405020304" pitchFamily="18" charset="0"/>
              </a:rPr>
              <a:t> </a:t>
            </a:r>
            <a:r>
              <a:rPr lang="en-US" sz="2400" dirty="0" err="1">
                <a:effectLst/>
                <a:ea typeface="Times New Roman" panose="02020603050405020304" pitchFamily="18" charset="0"/>
              </a:rPr>
              <a:t>Gruhn</a:t>
            </a:r>
            <a:r>
              <a:rPr lang="en-US" sz="2400" dirty="0">
                <a:effectLst/>
                <a:ea typeface="Times New Roman" panose="02020603050405020304" pitchFamily="18" charset="0"/>
              </a:rPr>
              <a:t>," Fleet Monitoring System for Advanced Tracking of Economic Vehicles ", Procedures for 2006 IEEE International Conference on Systems, Man, and Cybernetics (SMC 2006), pages 2517-2522, Taipei, Taiwan, 08.10.2006-11.10.2006 .</a:t>
            </a:r>
            <a:endParaRPr lang="en-IN" sz="2400" dirty="0">
              <a:effectLst/>
              <a:ea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effectLst/>
                <a:ea typeface="Times New Roman" panose="02020603050405020304" pitchFamily="18" charset="0"/>
              </a:rPr>
              <a:t>Chia-Hung Lien, Chi-</a:t>
            </a:r>
            <a:r>
              <a:rPr lang="en-US" sz="2400" dirty="0" err="1">
                <a:effectLst/>
                <a:ea typeface="Times New Roman" panose="02020603050405020304" pitchFamily="18" charset="0"/>
              </a:rPr>
              <a:t>Hsiung</a:t>
            </a:r>
            <a:r>
              <a:rPr lang="en-US" sz="2400" dirty="0">
                <a:effectLst/>
                <a:ea typeface="Times New Roman" panose="02020603050405020304" pitchFamily="18" charset="0"/>
              </a:rPr>
              <a:t> Lin, Ying-Wen Bai, Ming-Fong Liu and Ming-Bo Lin, "Home Remote Control System for Home Energy Management," Continued on 2006 IEEE Tenth International Symposium on Consumer Electronics ISCE 2006), </a:t>
            </a:r>
            <a:r>
              <a:rPr lang="en-US" sz="2400" dirty="0" err="1">
                <a:effectLst/>
                <a:ea typeface="Times New Roman" panose="02020603050405020304" pitchFamily="18" charset="0"/>
              </a:rPr>
              <a:t>eSt.</a:t>
            </a:r>
            <a:r>
              <a:rPr lang="en-US" sz="2400" dirty="0">
                <a:effectLst/>
                <a:ea typeface="Times New Roman" panose="02020603050405020304" pitchFamily="18" charset="0"/>
              </a:rPr>
              <a:t> Petersburg, Russia, pages 7-12, June 28 - July 1, 2006.</a:t>
            </a:r>
            <a:endParaRPr lang="en-IN" sz="2400" dirty="0">
              <a:effectLst/>
              <a:ea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effectLst/>
                <a:ea typeface="Times New Roman" panose="02020603050405020304" pitchFamily="18" charset="0"/>
              </a:rPr>
              <a:t>Junaid Ali, </a:t>
            </a:r>
            <a:r>
              <a:rPr lang="en-US" sz="2400" dirty="0" err="1">
                <a:effectLst/>
                <a:ea typeface="Times New Roman" panose="02020603050405020304" pitchFamily="18" charset="0"/>
              </a:rPr>
              <a:t>Shaib</a:t>
            </a:r>
            <a:r>
              <a:rPr lang="en-US" sz="2400" dirty="0">
                <a:effectLst/>
                <a:ea typeface="Times New Roman" panose="02020603050405020304" pitchFamily="18" charset="0"/>
              </a:rPr>
              <a:t> Nasim, Taha Ali, Naveed Ahmed and </a:t>
            </a:r>
            <a:r>
              <a:rPr lang="en-US" sz="2400" dirty="0" err="1">
                <a:effectLst/>
                <a:ea typeface="Times New Roman" panose="02020603050405020304" pitchFamily="18" charset="0"/>
              </a:rPr>
              <a:t>syed</a:t>
            </a:r>
            <a:r>
              <a:rPr lang="en-US" sz="2400" dirty="0">
                <a:effectLst/>
                <a:ea typeface="Times New Roman" panose="02020603050405020304" pitchFamily="18" charset="0"/>
              </a:rPr>
              <a:t> Riaz un Nabi, "GSM implementation based on Commercial Automobile Tracker Using PIC 18F452 and Google Earth Embedded Development" Proceedings 2009 at the 2009 student conference IEEE on Research and development (</a:t>
            </a:r>
            <a:r>
              <a:rPr lang="en-US" sz="2400" dirty="0" err="1">
                <a:effectLst/>
                <a:ea typeface="Times New Roman" panose="02020603050405020304" pitchFamily="18" charset="0"/>
              </a:rPr>
              <a:t>SCOReD</a:t>
            </a:r>
            <a:r>
              <a:rPr lang="en-US" sz="2400" dirty="0">
                <a:effectLst/>
                <a:ea typeface="Times New Roman" panose="02020603050405020304" pitchFamily="18" charset="0"/>
              </a:rPr>
              <a:t> 2009), 16-18 Nov, 2009, UPM Serdang, Malaysia.</a:t>
            </a:r>
            <a:endParaRPr lang="en-IN" sz="2400" dirty="0">
              <a:effectLst/>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endParaRPr lang="en-IN" dirty="0"/>
          </a:p>
        </p:txBody>
      </p:sp>
      <p:sp>
        <p:nvSpPr>
          <p:cNvPr id="6" name="Footer Placeholder 5">
            <a:extLst>
              <a:ext uri="{FF2B5EF4-FFF2-40B4-BE49-F238E27FC236}">
                <a16:creationId xmlns:a16="http://schemas.microsoft.com/office/drawing/2014/main" id="{9C6DAF3B-0147-4B52-9D0F-B09C0558BBC6}"/>
              </a:ext>
            </a:extLst>
          </p:cNvPr>
          <p:cNvSpPr>
            <a:spLocks noGrp="1"/>
          </p:cNvSpPr>
          <p:nvPr>
            <p:ph type="ftr" sz="quarter" idx="11"/>
          </p:nvPr>
        </p:nvSpPr>
        <p:spPr/>
        <p:txBody>
          <a:bodyPr/>
          <a:lstStyle/>
          <a:p>
            <a:endParaRPr lang="en-US" dirty="0"/>
          </a:p>
          <a:p>
            <a:endParaRPr lang="en-US" dirty="0"/>
          </a:p>
          <a:p>
            <a:r>
              <a:rPr lang="en-US" dirty="0"/>
              <a:t>COLLEGE BUS TRACKING SYSTEM</a:t>
            </a:r>
          </a:p>
          <a:p>
            <a:endParaRPr lang="en-US" dirty="0"/>
          </a:p>
          <a:p>
            <a:endParaRPr lang="en-US" dirty="0"/>
          </a:p>
        </p:txBody>
      </p:sp>
      <p:sp>
        <p:nvSpPr>
          <p:cNvPr id="7" name="Slide Number Placeholder 6">
            <a:extLst>
              <a:ext uri="{FF2B5EF4-FFF2-40B4-BE49-F238E27FC236}">
                <a16:creationId xmlns:a16="http://schemas.microsoft.com/office/drawing/2014/main" id="{0B463C06-2854-4839-9FB9-C85E427FAA02}"/>
              </a:ext>
            </a:extLst>
          </p:cNvPr>
          <p:cNvSpPr>
            <a:spLocks noGrp="1"/>
          </p:cNvSpPr>
          <p:nvPr>
            <p:ph type="sldNum" sz="quarter" idx="12"/>
          </p:nvPr>
        </p:nvSpPr>
        <p:spPr/>
        <p:txBody>
          <a:bodyPr/>
          <a:lstStyle/>
          <a:p>
            <a:fld id="{D8DA9DAA-006C-4F4B-980E-E3DF019B24E2}" type="slidenum">
              <a:rPr lang="en-US" smtClean="0"/>
              <a:pPr/>
              <a:t>24</a:t>
            </a:fld>
            <a:endParaRPr lang="en-US" dirty="0"/>
          </a:p>
        </p:txBody>
      </p:sp>
    </p:spTree>
    <p:extLst>
      <p:ext uri="{BB962C8B-B14F-4D97-AF65-F5344CB8AC3E}">
        <p14:creationId xmlns:p14="http://schemas.microsoft.com/office/powerpoint/2010/main" val="309742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89246E-18FC-4E0C-A893-EABC47D45718}"/>
              </a:ext>
            </a:extLst>
          </p:cNvPr>
          <p:cNvSpPr>
            <a:spLocks noGrp="1"/>
          </p:cNvSpPr>
          <p:nvPr>
            <p:ph type="title"/>
          </p:nvPr>
        </p:nvSpPr>
        <p:spPr>
          <a:xfrm>
            <a:off x="804672" y="847726"/>
            <a:ext cx="6190488" cy="933449"/>
          </a:xfrm>
        </p:spPr>
        <p:txBody>
          <a:bodyPr>
            <a:normAutofit/>
          </a:bodyPr>
          <a:lstStyle/>
          <a:p>
            <a:r>
              <a:rPr lang="en-IN" dirty="0"/>
              <a:t>References</a:t>
            </a:r>
          </a:p>
        </p:txBody>
      </p:sp>
      <p:sp>
        <p:nvSpPr>
          <p:cNvPr id="4" name="Content Placeholder 3">
            <a:extLst>
              <a:ext uri="{FF2B5EF4-FFF2-40B4-BE49-F238E27FC236}">
                <a16:creationId xmlns:a16="http://schemas.microsoft.com/office/drawing/2014/main" id="{7CCCB405-6E12-41A1-9E26-9E0AE653EC97}"/>
              </a:ext>
            </a:extLst>
          </p:cNvPr>
          <p:cNvSpPr>
            <a:spLocks noGrp="1"/>
          </p:cNvSpPr>
          <p:nvPr>
            <p:ph idx="1"/>
          </p:nvPr>
        </p:nvSpPr>
        <p:spPr>
          <a:xfrm>
            <a:off x="850391" y="1876425"/>
            <a:ext cx="9998583" cy="4591050"/>
          </a:xfrm>
        </p:spPr>
        <p:txBody>
          <a:bodyPr>
            <a:normAutofit fontScale="40000" lnSpcReduction="20000"/>
          </a:bodyPr>
          <a:lstStyle/>
          <a:p>
            <a:pPr marL="342900" indent="-342900" algn="just">
              <a:lnSpc>
                <a:spcPct val="150000"/>
              </a:lnSpc>
              <a:buFont typeface="Arial" panose="020B0604020202020204" pitchFamily="34" charset="0"/>
              <a:buChar char="•"/>
            </a:pPr>
            <a:r>
              <a:rPr lang="en-US" sz="4200" dirty="0">
                <a:effectLst/>
                <a:ea typeface="Times New Roman" panose="02020603050405020304" pitchFamily="18" charset="0"/>
              </a:rPr>
              <a:t>M. McDonald, H. Keller, J. </a:t>
            </a:r>
            <a:r>
              <a:rPr lang="en-US" sz="4200" dirty="0" err="1">
                <a:effectLst/>
                <a:ea typeface="Times New Roman" panose="02020603050405020304" pitchFamily="18" charset="0"/>
              </a:rPr>
              <a:t>Klijnhout</a:t>
            </a:r>
            <a:r>
              <a:rPr lang="en-US" sz="4200" dirty="0">
                <a:effectLst/>
                <a:ea typeface="Times New Roman" panose="02020603050405020304" pitchFamily="18" charset="0"/>
              </a:rPr>
              <a:t> and V. Mauro, “Intelligent Transport Systems in Europe: Opportunity for future Research” International Science publisher , ISBN 981270082X, 2006.</a:t>
            </a:r>
            <a:endParaRPr lang="en-IN" sz="4200" dirty="0">
              <a:effectLst/>
              <a:ea typeface="Times New Roman" panose="02020603050405020304" pitchFamily="18" charset="0"/>
            </a:endParaRPr>
          </a:p>
          <a:p>
            <a:pPr marL="342900" indent="-342900" algn="just">
              <a:lnSpc>
                <a:spcPct val="150000"/>
              </a:lnSpc>
              <a:buFont typeface="Arial" panose="020B0604020202020204" pitchFamily="34" charset="0"/>
              <a:buChar char="•"/>
            </a:pPr>
            <a:r>
              <a:rPr lang="en-US" sz="4200" dirty="0">
                <a:effectLst/>
                <a:ea typeface="Times New Roman" panose="02020603050405020304" pitchFamily="18" charset="0"/>
              </a:rPr>
              <a:t>Muhammad Ali </a:t>
            </a:r>
            <a:r>
              <a:rPr lang="en-US" sz="4200" dirty="0" err="1">
                <a:effectLst/>
                <a:ea typeface="Times New Roman" panose="02020603050405020304" pitchFamily="18" charset="0"/>
              </a:rPr>
              <a:t>Mazidi</a:t>
            </a:r>
            <a:r>
              <a:rPr lang="en-US" sz="4200" dirty="0">
                <a:effectLst/>
                <a:ea typeface="Times New Roman" panose="02020603050405020304" pitchFamily="18" charset="0"/>
              </a:rPr>
              <a:t>, Janice </a:t>
            </a:r>
            <a:r>
              <a:rPr lang="en-US" sz="4200" dirty="0" err="1">
                <a:effectLst/>
                <a:ea typeface="Times New Roman" panose="02020603050405020304" pitchFamily="18" charset="0"/>
              </a:rPr>
              <a:t>Gillspie</a:t>
            </a:r>
            <a:r>
              <a:rPr lang="en-US" sz="4200" dirty="0">
                <a:effectLst/>
                <a:ea typeface="Times New Roman" panose="02020603050405020304" pitchFamily="18" charset="0"/>
              </a:rPr>
              <a:t>, McKinlay, </a:t>
            </a:r>
            <a:r>
              <a:rPr lang="en-US" sz="4200" dirty="0" err="1">
                <a:effectLst/>
                <a:ea typeface="Times New Roman" panose="02020603050405020304" pitchFamily="18" charset="0"/>
              </a:rPr>
              <a:t>Rolin</a:t>
            </a:r>
            <a:r>
              <a:rPr lang="en-US" sz="4200" dirty="0">
                <a:effectLst/>
                <a:ea typeface="Times New Roman" panose="02020603050405020304" pitchFamily="18" charset="0"/>
              </a:rPr>
              <a:t> D., "The Microcontroller in Embedded System: using Assembly and C," is the second edition published by Pearson Education. Panwar, Meenakshi and Mehra, Pawan. (2011),</a:t>
            </a:r>
            <a:endParaRPr lang="en-IN" sz="4200" dirty="0">
              <a:effectLst/>
              <a:ea typeface="Times New Roman" panose="02020603050405020304" pitchFamily="18" charset="0"/>
            </a:endParaRPr>
          </a:p>
          <a:p>
            <a:pPr marL="342900" indent="-342900" algn="just">
              <a:lnSpc>
                <a:spcPct val="150000"/>
              </a:lnSpc>
              <a:buFont typeface="Arial" panose="020B0604020202020204" pitchFamily="34" charset="0"/>
              <a:buChar char="•"/>
            </a:pPr>
            <a:r>
              <a:rPr lang="en-US" sz="4200" dirty="0">
                <a:effectLst/>
                <a:ea typeface="Times New Roman" panose="02020603050405020304" pitchFamily="18" charset="0"/>
              </a:rPr>
              <a:t>B. Ferris, K. Watkins, and A. </a:t>
            </a:r>
            <a:r>
              <a:rPr lang="en-US" sz="4200" dirty="0" err="1">
                <a:effectLst/>
                <a:ea typeface="Times New Roman" panose="02020603050405020304" pitchFamily="18" charset="0"/>
              </a:rPr>
              <a:t>Borning</a:t>
            </a:r>
            <a:r>
              <a:rPr lang="en-US" sz="4200" dirty="0">
                <a:effectLst/>
                <a:ea typeface="Times New Roman" panose="02020603050405020304" pitchFamily="18" charset="0"/>
              </a:rPr>
              <a:t>, “Local tools to improve public transportation,” IEEE Pervasive </a:t>
            </a:r>
            <a:r>
              <a:rPr lang="en-US" sz="4200" dirty="0" err="1">
                <a:effectLst/>
                <a:ea typeface="Times New Roman" panose="02020603050405020304" pitchFamily="18" charset="0"/>
              </a:rPr>
              <a:t>Comput</a:t>
            </a:r>
            <a:r>
              <a:rPr lang="en-US" sz="4200" dirty="0">
                <a:effectLst/>
                <a:ea typeface="Times New Roman" panose="02020603050405020304" pitchFamily="18" charset="0"/>
              </a:rPr>
              <a:t>., Vol. 9, no. 1, pages. 13–19, January - March 2010.</a:t>
            </a:r>
          </a:p>
          <a:p>
            <a:pPr marL="342900" indent="-342900" algn="just">
              <a:lnSpc>
                <a:spcPct val="150000"/>
              </a:lnSpc>
              <a:buFont typeface="Arial" panose="020B0604020202020204" pitchFamily="34" charset="0"/>
              <a:buChar char="•"/>
            </a:pPr>
            <a:r>
              <a:rPr lang="en-US" sz="4200" dirty="0" err="1">
                <a:effectLst/>
                <a:ea typeface="Times New Roman" panose="02020603050405020304" pitchFamily="18" charset="0"/>
              </a:rPr>
              <a:t>B.aulfield</a:t>
            </a:r>
            <a:r>
              <a:rPr lang="en-US" sz="4200" dirty="0">
                <a:effectLst/>
                <a:ea typeface="Times New Roman" panose="02020603050405020304" pitchFamily="18" charset="0"/>
              </a:rPr>
              <a:t> and </a:t>
            </a:r>
            <a:r>
              <a:rPr lang="en-US" sz="4200" dirty="0" err="1">
                <a:effectLst/>
                <a:ea typeface="Times New Roman" panose="02020603050405020304" pitchFamily="18" charset="0"/>
              </a:rPr>
              <a:t>M.O’Mahony</a:t>
            </a:r>
            <a:r>
              <a:rPr lang="en-US" sz="4200" dirty="0">
                <a:effectLst/>
                <a:ea typeface="Times New Roman" panose="02020603050405020304" pitchFamily="18" charset="0"/>
              </a:rPr>
              <a:t>, “Assessment of users’ public transport information needs, ”IEEE Trans. </a:t>
            </a:r>
            <a:r>
              <a:rPr lang="en-US" sz="4200" dirty="0" err="1">
                <a:effectLst/>
                <a:ea typeface="Times New Roman" panose="02020603050405020304" pitchFamily="18" charset="0"/>
              </a:rPr>
              <a:t>Intell</a:t>
            </a:r>
            <a:r>
              <a:rPr lang="en-US" sz="4200" dirty="0">
                <a:effectLst/>
                <a:ea typeface="Times New Roman" panose="02020603050405020304" pitchFamily="18" charset="0"/>
              </a:rPr>
              <a:t>. Pass. Syst., Vol. 8, no. 1, pages 21-30, March 2007</a:t>
            </a:r>
          </a:p>
          <a:p>
            <a:pPr marL="342900" indent="-342900" algn="just">
              <a:lnSpc>
                <a:spcPct val="150000"/>
              </a:lnSpc>
              <a:buFont typeface="Arial" panose="020B0604020202020204" pitchFamily="34" charset="0"/>
              <a:buChar char="•"/>
            </a:pPr>
            <a:endParaRPr lang="en-IN" sz="4200" dirty="0">
              <a:effectLst/>
              <a:ea typeface="Times New Roman" panose="02020603050405020304" pitchFamily="18" charset="0"/>
            </a:endParaRPr>
          </a:p>
          <a:p>
            <a:pPr marL="342900" indent="-342900" algn="just">
              <a:lnSpc>
                <a:spcPct val="150000"/>
              </a:lnSpc>
              <a:buFont typeface="Arial" panose="020B0604020202020204" pitchFamily="34" charset="0"/>
              <a:buChar char="•"/>
            </a:pPr>
            <a:endParaRPr lang="en-IN" sz="2400" dirty="0">
              <a:effectLst/>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endParaRPr lang="en-IN" dirty="0"/>
          </a:p>
        </p:txBody>
      </p:sp>
      <p:sp>
        <p:nvSpPr>
          <p:cNvPr id="6" name="Footer Placeholder 5">
            <a:extLst>
              <a:ext uri="{FF2B5EF4-FFF2-40B4-BE49-F238E27FC236}">
                <a16:creationId xmlns:a16="http://schemas.microsoft.com/office/drawing/2014/main" id="{9C6DAF3B-0147-4B52-9D0F-B09C0558BBC6}"/>
              </a:ext>
            </a:extLst>
          </p:cNvPr>
          <p:cNvSpPr>
            <a:spLocks noGrp="1"/>
          </p:cNvSpPr>
          <p:nvPr>
            <p:ph type="ftr" sz="quarter" idx="11"/>
          </p:nvPr>
        </p:nvSpPr>
        <p:spPr/>
        <p:txBody>
          <a:bodyPr/>
          <a:lstStyle/>
          <a:p>
            <a:endParaRPr lang="en-US" dirty="0"/>
          </a:p>
          <a:p>
            <a:endParaRPr lang="en-US" dirty="0"/>
          </a:p>
          <a:p>
            <a:r>
              <a:rPr lang="en-US" dirty="0"/>
              <a:t>COLLEGE BUS TRACKING SYSTEM</a:t>
            </a:r>
          </a:p>
          <a:p>
            <a:endParaRPr lang="en-US" dirty="0"/>
          </a:p>
          <a:p>
            <a:endParaRPr lang="en-US" dirty="0"/>
          </a:p>
        </p:txBody>
      </p:sp>
      <p:sp>
        <p:nvSpPr>
          <p:cNvPr id="7" name="Slide Number Placeholder 6">
            <a:extLst>
              <a:ext uri="{FF2B5EF4-FFF2-40B4-BE49-F238E27FC236}">
                <a16:creationId xmlns:a16="http://schemas.microsoft.com/office/drawing/2014/main" id="{0B463C06-2854-4839-9FB9-C85E427FAA02}"/>
              </a:ext>
            </a:extLst>
          </p:cNvPr>
          <p:cNvSpPr>
            <a:spLocks noGrp="1"/>
          </p:cNvSpPr>
          <p:nvPr>
            <p:ph type="sldNum" sz="quarter" idx="12"/>
          </p:nvPr>
        </p:nvSpPr>
        <p:spPr/>
        <p:txBody>
          <a:bodyPr/>
          <a:lstStyle/>
          <a:p>
            <a:fld id="{D8DA9DAA-006C-4F4B-980E-E3DF019B24E2}" type="slidenum">
              <a:rPr lang="en-US" smtClean="0"/>
              <a:pPr/>
              <a:t>25</a:t>
            </a:fld>
            <a:endParaRPr lang="en-US" dirty="0"/>
          </a:p>
        </p:txBody>
      </p:sp>
    </p:spTree>
    <p:extLst>
      <p:ext uri="{BB962C8B-B14F-4D97-AF65-F5344CB8AC3E}">
        <p14:creationId xmlns:p14="http://schemas.microsoft.com/office/powerpoint/2010/main" val="33510652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89246E-18FC-4E0C-A893-EABC47D45718}"/>
              </a:ext>
            </a:extLst>
          </p:cNvPr>
          <p:cNvSpPr>
            <a:spLocks noGrp="1"/>
          </p:cNvSpPr>
          <p:nvPr>
            <p:ph type="title"/>
          </p:nvPr>
        </p:nvSpPr>
        <p:spPr>
          <a:xfrm>
            <a:off x="804672" y="847726"/>
            <a:ext cx="6190488" cy="933449"/>
          </a:xfrm>
        </p:spPr>
        <p:txBody>
          <a:bodyPr>
            <a:normAutofit/>
          </a:bodyPr>
          <a:lstStyle/>
          <a:p>
            <a:r>
              <a:rPr lang="en-IN" dirty="0"/>
              <a:t>References</a:t>
            </a:r>
          </a:p>
        </p:txBody>
      </p:sp>
      <p:sp>
        <p:nvSpPr>
          <p:cNvPr id="4" name="Content Placeholder 3">
            <a:extLst>
              <a:ext uri="{FF2B5EF4-FFF2-40B4-BE49-F238E27FC236}">
                <a16:creationId xmlns:a16="http://schemas.microsoft.com/office/drawing/2014/main" id="{7CCCB405-6E12-41A1-9E26-9E0AE653EC97}"/>
              </a:ext>
            </a:extLst>
          </p:cNvPr>
          <p:cNvSpPr>
            <a:spLocks noGrp="1"/>
          </p:cNvSpPr>
          <p:nvPr>
            <p:ph idx="1"/>
          </p:nvPr>
        </p:nvSpPr>
        <p:spPr>
          <a:xfrm>
            <a:off x="850391" y="1876425"/>
            <a:ext cx="9998583" cy="4591050"/>
          </a:xfrm>
        </p:spPr>
        <p:txBody>
          <a:bodyPr>
            <a:normAutofit fontScale="92500" lnSpcReduction="20000"/>
          </a:bodyPr>
          <a:lstStyle/>
          <a:p>
            <a:pPr marL="285750" indent="-285750" algn="just">
              <a:lnSpc>
                <a:spcPct val="120000"/>
              </a:lnSpc>
              <a:buFont typeface="Arial" panose="020B0604020202020204" pitchFamily="34" charset="0"/>
              <a:buChar char="•"/>
            </a:pPr>
            <a:r>
              <a:rPr lang="en-US" sz="1800" dirty="0" err="1">
                <a:effectLst/>
                <a:ea typeface="Times New Roman" panose="02020603050405020304" pitchFamily="18" charset="0"/>
              </a:rPr>
              <a:t>M.Arikaa</a:t>
            </a:r>
            <a:r>
              <a:rPr lang="en-US" sz="1800" dirty="0">
                <a:effectLst/>
                <a:ea typeface="Times New Roman" panose="02020603050405020304" pitchFamily="18" charset="0"/>
              </a:rPr>
              <a:t>, </a:t>
            </a:r>
            <a:r>
              <a:rPr lang="en-US" sz="1800" dirty="0" err="1">
                <a:effectLst/>
                <a:ea typeface="Times New Roman" panose="02020603050405020304" pitchFamily="18" charset="0"/>
              </a:rPr>
              <a:t>S.Konomi</a:t>
            </a:r>
            <a:r>
              <a:rPr lang="en-US" sz="1800" dirty="0">
                <a:effectLst/>
                <a:ea typeface="Times New Roman" panose="02020603050405020304" pitchFamily="18" charset="0"/>
              </a:rPr>
              <a:t>, and </a:t>
            </a:r>
            <a:r>
              <a:rPr lang="en-US" sz="1800" dirty="0" err="1">
                <a:effectLst/>
                <a:ea typeface="Times New Roman" panose="02020603050405020304" pitchFamily="18" charset="0"/>
              </a:rPr>
              <a:t>K.Ohnishi</a:t>
            </a:r>
            <a:r>
              <a:rPr lang="en-US" sz="1800" dirty="0">
                <a:effectLst/>
                <a:ea typeface="Times New Roman" panose="02020603050405020304" pitchFamily="18" charset="0"/>
              </a:rPr>
              <a:t>, “</a:t>
            </a:r>
            <a:r>
              <a:rPr lang="en-US" sz="1800" dirty="0" err="1">
                <a:effectLst/>
                <a:ea typeface="Times New Roman" panose="02020603050405020304" pitchFamily="18" charset="0"/>
              </a:rPr>
              <a:t>Navitime</a:t>
            </a:r>
            <a:r>
              <a:rPr lang="en-US" sz="1800" dirty="0">
                <a:effectLst/>
                <a:ea typeface="Times New Roman" panose="02020603050405020304" pitchFamily="18" charset="0"/>
              </a:rPr>
              <a:t>: Supporting pedestrian walk in the real world,” IEEE Pervasive </a:t>
            </a:r>
            <a:r>
              <a:rPr lang="en-US" sz="1800" dirty="0" err="1">
                <a:effectLst/>
                <a:ea typeface="Times New Roman" panose="02020603050405020304" pitchFamily="18" charset="0"/>
              </a:rPr>
              <a:t>Comput</a:t>
            </a:r>
            <a:r>
              <a:rPr lang="en-US" sz="1800" dirty="0">
                <a:effectLst/>
                <a:ea typeface="Times New Roman" panose="02020603050405020304" pitchFamily="18" charset="0"/>
              </a:rPr>
              <a:t>., Vol. 6, no. 3, pages 21–29, Jul. - Sep. 2007. </a:t>
            </a:r>
            <a:endParaRPr lang="en-IN" sz="1800" dirty="0">
              <a:effectLst/>
              <a:ea typeface="Times New Roman" panose="02020603050405020304" pitchFamily="18" charset="0"/>
            </a:endParaRPr>
          </a:p>
          <a:p>
            <a:pPr marL="285750" indent="-285750" algn="just">
              <a:lnSpc>
                <a:spcPct val="120000"/>
              </a:lnSpc>
              <a:buFont typeface="Arial" panose="020B0604020202020204" pitchFamily="34" charset="0"/>
              <a:buChar char="•"/>
            </a:pPr>
            <a:r>
              <a:rPr lang="en-US" sz="1800" dirty="0" err="1">
                <a:effectLst/>
                <a:ea typeface="Times New Roman" panose="02020603050405020304" pitchFamily="18" charset="0"/>
              </a:rPr>
              <a:t>K.Rehrl</a:t>
            </a:r>
            <a:r>
              <a:rPr lang="en-US" sz="1800" dirty="0">
                <a:effectLst/>
                <a:ea typeface="Times New Roman" panose="02020603050405020304" pitchFamily="18" charset="0"/>
              </a:rPr>
              <a:t>, S. </a:t>
            </a:r>
            <a:r>
              <a:rPr lang="en-US" sz="1800" dirty="0" err="1">
                <a:effectLst/>
                <a:ea typeface="Times New Roman" panose="02020603050405020304" pitchFamily="18" charset="0"/>
              </a:rPr>
              <a:t>Bruntsch</a:t>
            </a:r>
            <a:r>
              <a:rPr lang="en-US" sz="1800" dirty="0">
                <a:effectLst/>
                <a:ea typeface="Times New Roman" panose="02020603050405020304" pitchFamily="18" charset="0"/>
              </a:rPr>
              <a:t>, and H-</a:t>
            </a:r>
            <a:r>
              <a:rPr lang="en-US" sz="1800" dirty="0" err="1">
                <a:effectLst/>
                <a:ea typeface="Times New Roman" panose="02020603050405020304" pitchFamily="18" charset="0"/>
              </a:rPr>
              <a:t>J.Mentz</a:t>
            </a:r>
            <a:r>
              <a:rPr lang="en-US" sz="1800" dirty="0">
                <a:effectLst/>
                <a:ea typeface="Times New Roman" panose="02020603050405020304" pitchFamily="18" charset="0"/>
              </a:rPr>
              <a:t>, “Assisting Travelers: Development and Modeling of Private Travel,” IEEE Trans.. in Intelligent Transportation Systems, vol. 8, no. 1, pages 31-42, Mar 2007.</a:t>
            </a:r>
            <a:endParaRPr lang="en-IN" sz="1800" dirty="0">
              <a:effectLst/>
              <a:ea typeface="Times New Roman" panose="02020603050405020304" pitchFamily="18" charset="0"/>
            </a:endParaRPr>
          </a:p>
          <a:p>
            <a:pPr marL="285750" indent="-285750" algn="just">
              <a:lnSpc>
                <a:spcPct val="120000"/>
              </a:lnSpc>
              <a:buFont typeface="Arial" panose="020B0604020202020204" pitchFamily="34" charset="0"/>
              <a:buChar char="•"/>
            </a:pPr>
            <a:r>
              <a:rPr lang="en-US" sz="1800" dirty="0">
                <a:effectLst/>
                <a:ea typeface="Times New Roman" panose="02020603050405020304" pitchFamily="18" charset="0"/>
              </a:rPr>
              <a:t>A. </a:t>
            </a:r>
            <a:r>
              <a:rPr lang="en-US" sz="1800" dirty="0" err="1">
                <a:effectLst/>
                <a:ea typeface="Times New Roman" panose="02020603050405020304" pitchFamily="18" charset="0"/>
              </a:rPr>
              <a:t>Repenning</a:t>
            </a:r>
            <a:r>
              <a:rPr lang="en-US" sz="1800" dirty="0">
                <a:effectLst/>
                <a:ea typeface="Times New Roman" panose="02020603050405020304" pitchFamily="18" charset="0"/>
              </a:rPr>
              <a:t> and A. </a:t>
            </a:r>
            <a:r>
              <a:rPr lang="en-US" sz="1800" dirty="0" err="1">
                <a:effectLst/>
                <a:ea typeface="Times New Roman" panose="02020603050405020304" pitchFamily="18" charset="0"/>
              </a:rPr>
              <a:t>Ioannidou</a:t>
            </a:r>
            <a:r>
              <a:rPr lang="en-US" sz="1800" dirty="0">
                <a:effectLst/>
                <a:ea typeface="Times New Roman" panose="02020603050405020304" pitchFamily="18" charset="0"/>
              </a:rPr>
              <a:t>, "Agents </a:t>
            </a:r>
            <a:r>
              <a:rPr lang="en-US" sz="1800" dirty="0" err="1">
                <a:effectLst/>
                <a:ea typeface="Times New Roman" panose="02020603050405020304" pitchFamily="18" charset="0"/>
              </a:rPr>
              <a:t>Agents</a:t>
            </a:r>
            <a:r>
              <a:rPr lang="en-US" sz="1800" dirty="0">
                <a:effectLst/>
                <a:ea typeface="Times New Roman" panose="02020603050405020304" pitchFamily="18" charset="0"/>
              </a:rPr>
              <a:t>: Guiding and Tracking Public Transportation Users," Proc. Working Conf. Advanced Visual Interfaces, ACM Press, 2006, pages 127-134.</a:t>
            </a:r>
            <a:endParaRPr lang="en-IN" sz="1800" dirty="0">
              <a:solidFill>
                <a:srgbClr val="000000"/>
              </a:solidFill>
              <a:effectLst/>
              <a:ea typeface="Times New Roman" panose="02020603050405020304" pitchFamily="18" charset="0"/>
            </a:endParaRPr>
          </a:p>
          <a:p>
            <a:pPr marL="285750" indent="-285750" algn="just">
              <a:lnSpc>
                <a:spcPct val="150000"/>
              </a:lnSpc>
              <a:buFont typeface="Arial" panose="020B0604020202020204" pitchFamily="34" charset="0"/>
              <a:buChar char="•"/>
            </a:pPr>
            <a:r>
              <a:rPr lang="en-IN" sz="1800" dirty="0">
                <a:solidFill>
                  <a:srgbClr val="000000"/>
                </a:solidFill>
                <a:effectLst/>
                <a:ea typeface="Times New Roman" panose="02020603050405020304" pitchFamily="18" charset="0"/>
              </a:rPr>
              <a:t>Development of Mobile Applications for </a:t>
            </a:r>
            <a:r>
              <a:rPr lang="en-IN" sz="1800" dirty="0" err="1">
                <a:solidFill>
                  <a:srgbClr val="000000"/>
                </a:solidFill>
                <a:effectLst/>
                <a:ea typeface="Times New Roman" panose="02020603050405020304" pitchFamily="18" charset="0"/>
              </a:rPr>
              <a:t>Posyandu</a:t>
            </a:r>
            <a:r>
              <a:rPr lang="en-IN" sz="1800" dirty="0">
                <a:solidFill>
                  <a:srgbClr val="000000"/>
                </a:solidFill>
                <a:effectLst/>
                <a:ea typeface="Times New Roman" panose="02020603050405020304" pitchFamily="18" charset="0"/>
              </a:rPr>
              <a:t> Administration Services Using Google Maps API Geolocation Tagging published in 2018 International Conference on Sustainable Information Engineering and Technology (SIET).</a:t>
            </a:r>
          </a:p>
          <a:p>
            <a:pPr marL="285750" indent="-285750" algn="just">
              <a:lnSpc>
                <a:spcPct val="150000"/>
              </a:lnSpc>
              <a:buFont typeface="Arial" panose="020B0604020202020204" pitchFamily="34" charset="0"/>
              <a:buChar char="•"/>
            </a:pPr>
            <a:r>
              <a:rPr lang="en-US" sz="1800" dirty="0">
                <a:effectLst/>
                <a:ea typeface="Times New Roman" panose="02020603050405020304" pitchFamily="18" charset="0"/>
              </a:rPr>
              <a:t>Arduino Based Smart Energy Meter using GSM published in 2019 4th International Conference on Internet of Things: Smart Innovation and Usages (IoT-SIU).</a:t>
            </a:r>
            <a:endParaRPr lang="en-IN" sz="1800" dirty="0">
              <a:effectLst/>
              <a:ea typeface="Times New Roman" panose="02020603050405020304" pitchFamily="18" charset="0"/>
            </a:endParaRPr>
          </a:p>
          <a:p>
            <a:pPr marL="285750" indent="-285750">
              <a:lnSpc>
                <a:spcPct val="150000"/>
              </a:lnSpc>
              <a:buFont typeface="Arial" panose="020B0604020202020204" pitchFamily="34" charset="0"/>
              <a:buChar char="•"/>
            </a:pPr>
            <a:r>
              <a:rPr lang="en-IN" sz="1800" dirty="0">
                <a:effectLst/>
                <a:ea typeface="Times New Roman" panose="02020603050405020304" pitchFamily="18" charset="0"/>
              </a:rPr>
              <a:t>Dart and Flutter Packages, </a:t>
            </a:r>
            <a:r>
              <a:rPr lang="en-IN" sz="1800" u="sng" dirty="0">
                <a:solidFill>
                  <a:srgbClr val="0000FF"/>
                </a:solidFill>
                <a:effectLst/>
                <a:ea typeface="Times New Roman" panose="02020603050405020304" pitchFamily="18" charset="0"/>
                <a:hlinkClick r:id="rId2"/>
              </a:rPr>
              <a:t>https://pub.dev/</a:t>
            </a:r>
            <a:endParaRPr lang="en-IN" sz="1800" dirty="0">
              <a:effectLst/>
              <a:ea typeface="Times New Roman" panose="02020603050405020304" pitchFamily="18" charset="0"/>
            </a:endParaRPr>
          </a:p>
          <a:p>
            <a:pPr marL="342900" indent="-342900">
              <a:buFont typeface="Arial" panose="020B0604020202020204" pitchFamily="34" charset="0"/>
              <a:buChar char="•"/>
            </a:pPr>
            <a:endParaRPr lang="en-IN" dirty="0"/>
          </a:p>
        </p:txBody>
      </p:sp>
      <p:sp>
        <p:nvSpPr>
          <p:cNvPr id="6" name="Footer Placeholder 5">
            <a:extLst>
              <a:ext uri="{FF2B5EF4-FFF2-40B4-BE49-F238E27FC236}">
                <a16:creationId xmlns:a16="http://schemas.microsoft.com/office/drawing/2014/main" id="{9C6DAF3B-0147-4B52-9D0F-B09C0558BBC6}"/>
              </a:ext>
            </a:extLst>
          </p:cNvPr>
          <p:cNvSpPr>
            <a:spLocks noGrp="1"/>
          </p:cNvSpPr>
          <p:nvPr>
            <p:ph type="ftr" sz="quarter" idx="11"/>
          </p:nvPr>
        </p:nvSpPr>
        <p:spPr/>
        <p:txBody>
          <a:bodyPr/>
          <a:lstStyle/>
          <a:p>
            <a:endParaRPr lang="en-US" dirty="0"/>
          </a:p>
          <a:p>
            <a:endParaRPr lang="en-US" dirty="0"/>
          </a:p>
          <a:p>
            <a:r>
              <a:rPr lang="en-US" dirty="0"/>
              <a:t>COLLEGE BUS TRACKING SYSTEM</a:t>
            </a:r>
          </a:p>
          <a:p>
            <a:endParaRPr lang="en-US" dirty="0"/>
          </a:p>
          <a:p>
            <a:endParaRPr lang="en-US" dirty="0"/>
          </a:p>
        </p:txBody>
      </p:sp>
      <p:sp>
        <p:nvSpPr>
          <p:cNvPr id="7" name="Slide Number Placeholder 6">
            <a:extLst>
              <a:ext uri="{FF2B5EF4-FFF2-40B4-BE49-F238E27FC236}">
                <a16:creationId xmlns:a16="http://schemas.microsoft.com/office/drawing/2014/main" id="{0B463C06-2854-4839-9FB9-C85E427FAA02}"/>
              </a:ext>
            </a:extLst>
          </p:cNvPr>
          <p:cNvSpPr>
            <a:spLocks noGrp="1"/>
          </p:cNvSpPr>
          <p:nvPr>
            <p:ph type="sldNum" sz="quarter" idx="12"/>
          </p:nvPr>
        </p:nvSpPr>
        <p:spPr/>
        <p:txBody>
          <a:bodyPr/>
          <a:lstStyle/>
          <a:p>
            <a:fld id="{D8DA9DAA-006C-4F4B-980E-E3DF019B24E2}" type="slidenum">
              <a:rPr lang="en-US" smtClean="0"/>
              <a:pPr/>
              <a:t>26</a:t>
            </a:fld>
            <a:endParaRPr lang="en-US" dirty="0"/>
          </a:p>
        </p:txBody>
      </p:sp>
    </p:spTree>
    <p:extLst>
      <p:ext uri="{BB962C8B-B14F-4D97-AF65-F5344CB8AC3E}">
        <p14:creationId xmlns:p14="http://schemas.microsoft.com/office/powerpoint/2010/main" val="7092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pic>
        <p:nvPicPr>
          <p:cNvPr id="30" name="Picture Placeholder 29">
            <a:extLst>
              <a:ext uri="{FF2B5EF4-FFF2-40B4-BE49-F238E27FC236}">
                <a16:creationId xmlns:a16="http://schemas.microsoft.com/office/drawing/2014/main" id="{5DD4DD69-92B5-4332-AC90-EFDE1411EC96}"/>
              </a:ext>
            </a:extLst>
          </p:cNvPr>
          <p:cNvPicPr>
            <a:picLocks noGrp="1" noChangeAspect="1"/>
          </p:cNvPicPr>
          <p:nvPr>
            <p:ph type="pic" sz="quarter" idx="15"/>
          </p:nvPr>
        </p:nvPicPr>
        <p:blipFill rotWithShape="1">
          <a:blip r:embed="rId2"/>
          <a:srcRect t="2985" b="9006"/>
          <a:stretch/>
        </p:blipFill>
        <p:spPr>
          <a:xfrm>
            <a:off x="6523456" y="827772"/>
            <a:ext cx="4640112" cy="4042611"/>
          </a:xfrm>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a:xfrm>
            <a:off x="1276953" y="1700303"/>
            <a:ext cx="4640112" cy="1514534"/>
          </a:xfrm>
        </p:spPr>
        <p:txBody>
          <a:bodyPr/>
          <a:lstStyle/>
          <a:p>
            <a:pPr algn="l"/>
            <a:r>
              <a:rPr lang="en-US" dirty="0"/>
              <a:t>Thank you</a:t>
            </a:r>
          </a:p>
        </p:txBody>
      </p:sp>
    </p:spTree>
    <p:extLst>
      <p:ext uri="{BB962C8B-B14F-4D97-AF65-F5344CB8AC3E}">
        <p14:creationId xmlns:p14="http://schemas.microsoft.com/office/powerpoint/2010/main" val="92731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CF7687-F198-4EBE-B56E-072610F8E955}"/>
              </a:ext>
            </a:extLst>
          </p:cNvPr>
          <p:cNvSpPr>
            <a:spLocks noGrp="1"/>
          </p:cNvSpPr>
          <p:nvPr>
            <p:ph type="title"/>
          </p:nvPr>
        </p:nvSpPr>
        <p:spPr>
          <a:xfrm>
            <a:off x="804672" y="986917"/>
            <a:ext cx="6190488" cy="803783"/>
          </a:xfrm>
        </p:spPr>
        <p:txBody>
          <a:bodyPr>
            <a:normAutofit fontScale="90000"/>
          </a:bodyPr>
          <a:lstStyle/>
          <a:p>
            <a:r>
              <a:rPr lang="en-IN" dirty="0"/>
              <a:t>Literature Survey</a:t>
            </a:r>
          </a:p>
        </p:txBody>
      </p:sp>
      <p:graphicFrame>
        <p:nvGraphicFramePr>
          <p:cNvPr id="2" name="Table 4">
            <a:extLst>
              <a:ext uri="{FF2B5EF4-FFF2-40B4-BE49-F238E27FC236}">
                <a16:creationId xmlns:a16="http://schemas.microsoft.com/office/drawing/2014/main" id="{E06F100E-EBCD-40BD-B8ED-B4A27DC9B700}"/>
              </a:ext>
            </a:extLst>
          </p:cNvPr>
          <p:cNvGraphicFramePr>
            <a:graphicFrameLocks noGrp="1"/>
          </p:cNvGraphicFramePr>
          <p:nvPr>
            <p:ph idx="1"/>
            <p:extLst>
              <p:ext uri="{D42A27DB-BD31-4B8C-83A1-F6EECF244321}">
                <p14:modId xmlns:p14="http://schemas.microsoft.com/office/powerpoint/2010/main" val="2366345239"/>
              </p:ext>
            </p:extLst>
          </p:nvPr>
        </p:nvGraphicFramePr>
        <p:xfrm>
          <a:off x="844550" y="1850821"/>
          <a:ext cx="10502901" cy="4365194"/>
        </p:xfrm>
        <a:graphic>
          <a:graphicData uri="http://schemas.openxmlformats.org/drawingml/2006/table">
            <a:tbl>
              <a:tblPr firstRow="1" bandRow="1">
                <a:tableStyleId>{5C22544A-7EE6-4342-B048-85BDC9FD1C3A}</a:tableStyleId>
              </a:tblPr>
              <a:tblGrid>
                <a:gridCol w="3117850">
                  <a:extLst>
                    <a:ext uri="{9D8B030D-6E8A-4147-A177-3AD203B41FA5}">
                      <a16:colId xmlns:a16="http://schemas.microsoft.com/office/drawing/2014/main" val="4068114447"/>
                    </a:ext>
                  </a:extLst>
                </a:gridCol>
                <a:gridCol w="2295525">
                  <a:extLst>
                    <a:ext uri="{9D8B030D-6E8A-4147-A177-3AD203B41FA5}">
                      <a16:colId xmlns:a16="http://schemas.microsoft.com/office/drawing/2014/main" val="2586115176"/>
                    </a:ext>
                  </a:extLst>
                </a:gridCol>
                <a:gridCol w="5089526">
                  <a:extLst>
                    <a:ext uri="{9D8B030D-6E8A-4147-A177-3AD203B41FA5}">
                      <a16:colId xmlns:a16="http://schemas.microsoft.com/office/drawing/2014/main" val="3654396384"/>
                    </a:ext>
                  </a:extLst>
                </a:gridCol>
              </a:tblGrid>
              <a:tr h="616154">
                <a:tc>
                  <a:txBody>
                    <a:bodyPr/>
                    <a:lstStyle/>
                    <a:p>
                      <a:pPr algn="ctr"/>
                      <a:r>
                        <a:rPr lang="en-IN" sz="3200" dirty="0"/>
                        <a:t>TITLE</a:t>
                      </a:r>
                    </a:p>
                  </a:txBody>
                  <a:tcPr/>
                </a:tc>
                <a:tc>
                  <a:txBody>
                    <a:bodyPr/>
                    <a:lstStyle/>
                    <a:p>
                      <a:pPr algn="ctr"/>
                      <a:r>
                        <a:rPr lang="en-IN" sz="3200" dirty="0"/>
                        <a:t>AUTHORS</a:t>
                      </a:r>
                    </a:p>
                  </a:txBody>
                  <a:tcPr/>
                </a:tc>
                <a:tc>
                  <a:txBody>
                    <a:bodyPr/>
                    <a:lstStyle/>
                    <a:p>
                      <a:pPr algn="ctr"/>
                      <a:r>
                        <a:rPr lang="en-IN" sz="3200" dirty="0"/>
                        <a:t>OBJECTIVE</a:t>
                      </a:r>
                    </a:p>
                  </a:txBody>
                  <a:tcPr/>
                </a:tc>
                <a:extLst>
                  <a:ext uri="{0D108BD9-81ED-4DB2-BD59-A6C34878D82A}">
                    <a16:rowId xmlns:a16="http://schemas.microsoft.com/office/drawing/2014/main" val="1677266495"/>
                  </a:ext>
                </a:extLst>
              </a:tr>
              <a:tr h="1699158">
                <a:tc>
                  <a:txBody>
                    <a:bodyPr/>
                    <a:lstStyle/>
                    <a:p>
                      <a:r>
                        <a:rPr lang="en-US" sz="1800" kern="1200" dirty="0">
                          <a:solidFill>
                            <a:schemeClr val="dk1"/>
                          </a:solidFill>
                          <a:effectLst/>
                          <a:latin typeface="+mn-lt"/>
                          <a:ea typeface="+mn-ea"/>
                          <a:cs typeface="+mn-cs"/>
                        </a:rPr>
                        <a:t>Location based alarm system depending on longitude and latitude</a:t>
                      </a:r>
                      <a:endParaRPr lang="en-IN" dirty="0"/>
                    </a:p>
                  </a:txBody>
                  <a:tcPr/>
                </a:tc>
                <a:tc>
                  <a:txBody>
                    <a:bodyPr/>
                    <a:lstStyle/>
                    <a:p>
                      <a:r>
                        <a:rPr lang="en-US" sz="1800" kern="1200" dirty="0">
                          <a:solidFill>
                            <a:schemeClr val="dk1"/>
                          </a:solidFill>
                          <a:effectLst/>
                          <a:latin typeface="+mn-lt"/>
                          <a:ea typeface="+mn-ea"/>
                          <a:cs typeface="+mn-cs"/>
                        </a:rPr>
                        <a:t>G. V. M. Vasuki</a:t>
                      </a:r>
                      <a:endParaRPr lang="en-IN" dirty="0"/>
                    </a:p>
                  </a:txBody>
                  <a:tcPr/>
                </a:tc>
                <a:tc>
                  <a:txBody>
                    <a:bodyPr/>
                    <a:lstStyle/>
                    <a:p>
                      <a:pPr algn="just"/>
                      <a:r>
                        <a:rPr lang="en-US" sz="1800" kern="1200" dirty="0">
                          <a:solidFill>
                            <a:schemeClr val="dk1"/>
                          </a:solidFill>
                          <a:effectLst/>
                          <a:latin typeface="+mn-lt"/>
                          <a:ea typeface="+mn-ea"/>
                          <a:cs typeface="+mn-cs"/>
                        </a:rPr>
                        <a:t>Location Based alarm using GPS is an attempt to add an alarm facility for mobiles, based on the location of the device and to find the nearest places from the current location of the mobile device. The location-based alarm will give you alert when you reach your desired destination.</a:t>
                      </a:r>
                      <a:endParaRPr lang="en-IN" dirty="0"/>
                    </a:p>
                  </a:txBody>
                  <a:tcPr/>
                </a:tc>
                <a:extLst>
                  <a:ext uri="{0D108BD9-81ED-4DB2-BD59-A6C34878D82A}">
                    <a16:rowId xmlns:a16="http://schemas.microsoft.com/office/drawing/2014/main" val="1308062308"/>
                  </a:ext>
                </a:extLst>
              </a:tr>
              <a:tr h="1467454">
                <a:tc>
                  <a:txBody>
                    <a:bodyPr/>
                    <a:lstStyle/>
                    <a:p>
                      <a:r>
                        <a:rPr lang="en-US" sz="1800" kern="1200" dirty="0">
                          <a:solidFill>
                            <a:schemeClr val="dk1"/>
                          </a:solidFill>
                          <a:effectLst/>
                          <a:latin typeface="+mn-lt"/>
                          <a:ea typeface="+mn-ea"/>
                          <a:cs typeface="+mn-cs"/>
                        </a:rPr>
                        <a:t>Smart Vehicle Monitoring System using IOT</a:t>
                      </a:r>
                      <a:endParaRPr lang="en-IN" dirty="0"/>
                    </a:p>
                  </a:txBody>
                  <a:tcPr/>
                </a:tc>
                <a:tc>
                  <a:txBody>
                    <a:bodyPr/>
                    <a:lstStyle/>
                    <a:p>
                      <a:r>
                        <a:rPr lang="en-IN" dirty="0" err="1"/>
                        <a:t>N.Upendra</a:t>
                      </a:r>
                      <a:r>
                        <a:rPr lang="en-IN" dirty="0"/>
                        <a:t> Yadav and Professor </a:t>
                      </a:r>
                      <a:r>
                        <a:rPr lang="en-IN" dirty="0" err="1"/>
                        <a:t>Kamalakannan</a:t>
                      </a:r>
                      <a:endParaRPr lang="en-IN" dirty="0"/>
                    </a:p>
                  </a:txBody>
                  <a:tcPr/>
                </a:tc>
                <a:tc>
                  <a:txBody>
                    <a:bodyPr/>
                    <a:lstStyle/>
                    <a:p>
                      <a:pPr algn="just"/>
                      <a:r>
                        <a:rPr lang="en-US" sz="1800" kern="1200" dirty="0">
                          <a:solidFill>
                            <a:schemeClr val="dk1"/>
                          </a:solidFill>
                          <a:effectLst/>
                          <a:latin typeface="+mn-lt"/>
                          <a:ea typeface="+mn-ea"/>
                          <a:cs typeface="+mn-cs"/>
                        </a:rPr>
                        <a:t>This project uses accelerometer sensor which can detect the unevenness of vehicle and vibrations when an accident is occurred. This sends a signal to microcontroller. Message notifications are sent to the mobile number which is prescribed.</a:t>
                      </a:r>
                      <a:endParaRPr lang="en-IN" dirty="0"/>
                    </a:p>
                  </a:txBody>
                  <a:tcPr/>
                </a:tc>
                <a:extLst>
                  <a:ext uri="{0D108BD9-81ED-4DB2-BD59-A6C34878D82A}">
                    <a16:rowId xmlns:a16="http://schemas.microsoft.com/office/drawing/2014/main" val="2945241341"/>
                  </a:ext>
                </a:extLst>
              </a:tr>
            </a:tbl>
          </a:graphicData>
        </a:graphic>
      </p:graphicFrame>
      <p:sp>
        <p:nvSpPr>
          <p:cNvPr id="6" name="Footer Placeholder 5">
            <a:extLst>
              <a:ext uri="{FF2B5EF4-FFF2-40B4-BE49-F238E27FC236}">
                <a16:creationId xmlns:a16="http://schemas.microsoft.com/office/drawing/2014/main" id="{E70D4B84-4384-4D59-ABD5-A080C8C8DF1E}"/>
              </a:ext>
            </a:extLst>
          </p:cNvPr>
          <p:cNvSpPr>
            <a:spLocks noGrp="1"/>
          </p:cNvSpPr>
          <p:nvPr>
            <p:ph type="ftr" sz="quarter" idx="11"/>
          </p:nvPr>
        </p:nvSpPr>
        <p:spPr/>
        <p:txBody>
          <a:bodyPr/>
          <a:lstStyle/>
          <a:p>
            <a:endParaRPr lang="en-US" dirty="0"/>
          </a:p>
          <a:p>
            <a:r>
              <a:rPr lang="en-US" dirty="0"/>
              <a:t>COLLEGE BUS TRACKING SYSTEM</a:t>
            </a:r>
          </a:p>
          <a:p>
            <a:endParaRPr lang="en-US" dirty="0"/>
          </a:p>
        </p:txBody>
      </p:sp>
      <p:sp>
        <p:nvSpPr>
          <p:cNvPr id="7" name="Slide Number Placeholder 6">
            <a:extLst>
              <a:ext uri="{FF2B5EF4-FFF2-40B4-BE49-F238E27FC236}">
                <a16:creationId xmlns:a16="http://schemas.microsoft.com/office/drawing/2014/main" id="{1FC3CC68-8AE3-4C8D-AF4D-16AC6F4286BD}"/>
              </a:ext>
            </a:extLst>
          </p:cNvPr>
          <p:cNvSpPr>
            <a:spLocks noGrp="1"/>
          </p:cNvSpPr>
          <p:nvPr>
            <p:ph type="sldNum" sz="quarter" idx="12"/>
          </p:nvPr>
        </p:nvSpPr>
        <p:spPr/>
        <p:txBody>
          <a:bodyPr/>
          <a:lstStyle/>
          <a:p>
            <a:fld id="{D8DA9DAA-006C-4F4B-980E-E3DF019B24E2}" type="slidenum">
              <a:rPr lang="en-US" smtClean="0"/>
              <a:pPr/>
              <a:t>3</a:t>
            </a:fld>
            <a:endParaRPr lang="en-US" dirty="0"/>
          </a:p>
        </p:txBody>
      </p:sp>
    </p:spTree>
    <p:extLst>
      <p:ext uri="{BB962C8B-B14F-4D97-AF65-F5344CB8AC3E}">
        <p14:creationId xmlns:p14="http://schemas.microsoft.com/office/powerpoint/2010/main" val="1779868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CF7687-F198-4EBE-B56E-072610F8E955}"/>
              </a:ext>
            </a:extLst>
          </p:cNvPr>
          <p:cNvSpPr>
            <a:spLocks noGrp="1"/>
          </p:cNvSpPr>
          <p:nvPr>
            <p:ph type="title"/>
          </p:nvPr>
        </p:nvSpPr>
        <p:spPr>
          <a:xfrm>
            <a:off x="804672" y="986917"/>
            <a:ext cx="6190488" cy="803783"/>
          </a:xfrm>
        </p:spPr>
        <p:txBody>
          <a:bodyPr>
            <a:normAutofit fontScale="90000"/>
          </a:bodyPr>
          <a:lstStyle/>
          <a:p>
            <a:r>
              <a:rPr lang="en-IN" dirty="0"/>
              <a:t>Literature Survey</a:t>
            </a:r>
          </a:p>
        </p:txBody>
      </p:sp>
      <p:graphicFrame>
        <p:nvGraphicFramePr>
          <p:cNvPr id="2" name="Table 4">
            <a:extLst>
              <a:ext uri="{FF2B5EF4-FFF2-40B4-BE49-F238E27FC236}">
                <a16:creationId xmlns:a16="http://schemas.microsoft.com/office/drawing/2014/main" id="{E06F100E-EBCD-40BD-B8ED-B4A27DC9B700}"/>
              </a:ext>
            </a:extLst>
          </p:cNvPr>
          <p:cNvGraphicFramePr>
            <a:graphicFrameLocks noGrp="1"/>
          </p:cNvGraphicFramePr>
          <p:nvPr>
            <p:ph idx="1"/>
            <p:extLst>
              <p:ext uri="{D42A27DB-BD31-4B8C-83A1-F6EECF244321}">
                <p14:modId xmlns:p14="http://schemas.microsoft.com/office/powerpoint/2010/main" val="3694653566"/>
              </p:ext>
            </p:extLst>
          </p:nvPr>
        </p:nvGraphicFramePr>
        <p:xfrm>
          <a:off x="844550" y="1850820"/>
          <a:ext cx="10502901" cy="4188293"/>
        </p:xfrm>
        <a:graphic>
          <a:graphicData uri="http://schemas.openxmlformats.org/drawingml/2006/table">
            <a:tbl>
              <a:tblPr firstRow="1" bandRow="1">
                <a:tableStyleId>{5C22544A-7EE6-4342-B048-85BDC9FD1C3A}</a:tableStyleId>
              </a:tblPr>
              <a:tblGrid>
                <a:gridCol w="3089275">
                  <a:extLst>
                    <a:ext uri="{9D8B030D-6E8A-4147-A177-3AD203B41FA5}">
                      <a16:colId xmlns:a16="http://schemas.microsoft.com/office/drawing/2014/main" val="4068114447"/>
                    </a:ext>
                  </a:extLst>
                </a:gridCol>
                <a:gridCol w="2562225">
                  <a:extLst>
                    <a:ext uri="{9D8B030D-6E8A-4147-A177-3AD203B41FA5}">
                      <a16:colId xmlns:a16="http://schemas.microsoft.com/office/drawing/2014/main" val="2700189991"/>
                    </a:ext>
                  </a:extLst>
                </a:gridCol>
                <a:gridCol w="4851401">
                  <a:extLst>
                    <a:ext uri="{9D8B030D-6E8A-4147-A177-3AD203B41FA5}">
                      <a16:colId xmlns:a16="http://schemas.microsoft.com/office/drawing/2014/main" val="3654396384"/>
                    </a:ext>
                  </a:extLst>
                </a:gridCol>
              </a:tblGrid>
              <a:tr h="615090">
                <a:tc>
                  <a:txBody>
                    <a:bodyPr/>
                    <a:lstStyle/>
                    <a:p>
                      <a:pPr algn="ctr"/>
                      <a:r>
                        <a:rPr lang="en-IN" sz="3200" dirty="0"/>
                        <a:t>TITLE</a:t>
                      </a:r>
                    </a:p>
                  </a:txBody>
                  <a:tcPr/>
                </a:tc>
                <a:tc>
                  <a:txBody>
                    <a:bodyPr/>
                    <a:lstStyle/>
                    <a:p>
                      <a:pPr algn="ctr"/>
                      <a:r>
                        <a:rPr lang="en-IN" sz="3200" dirty="0"/>
                        <a:t>AUTHORS</a:t>
                      </a:r>
                    </a:p>
                  </a:txBody>
                  <a:tcPr/>
                </a:tc>
                <a:tc>
                  <a:txBody>
                    <a:bodyPr/>
                    <a:lstStyle/>
                    <a:p>
                      <a:pPr algn="ctr"/>
                      <a:r>
                        <a:rPr lang="en-IN" sz="3200" dirty="0"/>
                        <a:t>OBJECTIVE</a:t>
                      </a:r>
                    </a:p>
                  </a:txBody>
                  <a:tcPr/>
                </a:tc>
                <a:extLst>
                  <a:ext uri="{0D108BD9-81ED-4DB2-BD59-A6C34878D82A}">
                    <a16:rowId xmlns:a16="http://schemas.microsoft.com/office/drawing/2014/main" val="1677266495"/>
                  </a:ext>
                </a:extLst>
              </a:tr>
              <a:tr h="1937067">
                <a:tc>
                  <a:txBody>
                    <a:bodyPr/>
                    <a:lstStyle/>
                    <a:p>
                      <a:r>
                        <a:rPr lang="en-US" sz="1800" kern="1200" dirty="0">
                          <a:solidFill>
                            <a:schemeClr val="dk1"/>
                          </a:solidFill>
                          <a:effectLst/>
                          <a:latin typeface="+mn-lt"/>
                          <a:ea typeface="+mn-ea"/>
                          <a:cs typeface="+mn-cs"/>
                        </a:rPr>
                        <a:t>To determine precise location of object</a:t>
                      </a:r>
                      <a:endParaRPr lang="en-IN" dirty="0"/>
                    </a:p>
                  </a:txBody>
                  <a:tcPr/>
                </a:tc>
                <a:tc>
                  <a:txBody>
                    <a:bodyPr/>
                    <a:lstStyle/>
                    <a:p>
                      <a:r>
                        <a:rPr lang="en-US" sz="1800" kern="1200" dirty="0">
                          <a:solidFill>
                            <a:schemeClr val="dk1"/>
                          </a:solidFill>
                          <a:effectLst/>
                          <a:latin typeface="+mn-lt"/>
                          <a:ea typeface="+mn-ea"/>
                          <a:cs typeface="+mn-cs"/>
                        </a:rPr>
                        <a:t>Abid khan and Ravi Mishra</a:t>
                      </a:r>
                      <a:endParaRPr lang="en-IN" dirty="0"/>
                    </a:p>
                  </a:txBody>
                  <a:tcPr/>
                </a:tc>
                <a:tc>
                  <a:txBody>
                    <a:bodyPr/>
                    <a:lstStyle/>
                    <a:p>
                      <a:pPr algn="just"/>
                      <a:r>
                        <a:rPr lang="en-US" sz="1800" kern="1200" dirty="0">
                          <a:solidFill>
                            <a:schemeClr val="dk1"/>
                          </a:solidFill>
                          <a:effectLst/>
                          <a:latin typeface="+mn-lt"/>
                          <a:ea typeface="+mn-ea"/>
                          <a:cs typeface="+mn-cs"/>
                        </a:rPr>
                        <a:t>They have proposed tracking unit which it is attached and using GSM modem this information can be transmit to remote user. Real time control is provided by SMS system. You can monitor the location from anywhere using this system.</a:t>
                      </a:r>
                      <a:endParaRPr lang="en-IN" dirty="0"/>
                    </a:p>
                  </a:txBody>
                  <a:tcPr/>
                </a:tc>
                <a:extLst>
                  <a:ext uri="{0D108BD9-81ED-4DB2-BD59-A6C34878D82A}">
                    <a16:rowId xmlns:a16="http://schemas.microsoft.com/office/drawing/2014/main" val="1308062308"/>
                  </a:ext>
                </a:extLst>
              </a:tr>
              <a:tr h="1636136">
                <a:tc>
                  <a:txBody>
                    <a:bodyPr/>
                    <a:lstStyle/>
                    <a:p>
                      <a:r>
                        <a:rPr lang="en-US" sz="1800" kern="1200" dirty="0">
                          <a:solidFill>
                            <a:schemeClr val="dk1"/>
                          </a:solidFill>
                          <a:effectLst/>
                          <a:latin typeface="+mn-lt"/>
                          <a:ea typeface="+mn-ea"/>
                          <a:cs typeface="+mn-cs"/>
                        </a:rPr>
                        <a:t>Hybrid Mobile Application Based on Ionic Framework Technologies</a:t>
                      </a:r>
                      <a:endParaRPr lang="en-IN" dirty="0"/>
                    </a:p>
                  </a:txBody>
                  <a:tcPr/>
                </a:tc>
                <a:tc>
                  <a:txBody>
                    <a:bodyPr/>
                    <a:lstStyle/>
                    <a:p>
                      <a:pPr algn="l"/>
                      <a:r>
                        <a:rPr lang="en-US" sz="1800" kern="1200" dirty="0" err="1">
                          <a:solidFill>
                            <a:schemeClr val="dk1"/>
                          </a:solidFill>
                          <a:effectLst/>
                          <a:latin typeface="+mn-lt"/>
                          <a:ea typeface="+mn-ea"/>
                          <a:cs typeface="+mn-cs"/>
                        </a:rPr>
                        <a:t>Dunka</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Bakwa</a:t>
                      </a:r>
                      <a:r>
                        <a:rPr lang="en-US" sz="1800" kern="1200" dirty="0">
                          <a:solidFill>
                            <a:schemeClr val="dk1"/>
                          </a:solidFill>
                          <a:effectLst/>
                          <a:latin typeface="+mn-lt"/>
                          <a:ea typeface="+mn-ea"/>
                          <a:cs typeface="+mn-cs"/>
                        </a:rPr>
                        <a:t>, Emmanuel, </a:t>
                      </a:r>
                      <a:r>
                        <a:rPr lang="en-US" sz="1800" kern="1200" dirty="0" err="1">
                          <a:solidFill>
                            <a:schemeClr val="dk1"/>
                          </a:solidFill>
                          <a:effectLst/>
                          <a:latin typeface="+mn-lt"/>
                          <a:ea typeface="+mn-ea"/>
                          <a:cs typeface="+mn-cs"/>
                        </a:rPr>
                        <a:t>Edim</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Oyerinde</a:t>
                      </a:r>
                      <a:r>
                        <a:rPr lang="en-US" sz="1800" kern="1200" dirty="0">
                          <a:solidFill>
                            <a:schemeClr val="dk1"/>
                          </a:solidFill>
                          <a:effectLst/>
                          <a:latin typeface="+mn-lt"/>
                          <a:ea typeface="+mn-ea"/>
                          <a:cs typeface="+mn-cs"/>
                        </a:rPr>
                        <a:t> and Yinka</a:t>
                      </a:r>
                      <a:endParaRPr lang="en-IN" dirty="0"/>
                    </a:p>
                  </a:txBody>
                  <a:tcPr/>
                </a:tc>
                <a:tc>
                  <a:txBody>
                    <a:bodyPr/>
                    <a:lstStyle/>
                    <a:p>
                      <a:pPr algn="just"/>
                      <a:r>
                        <a:rPr lang="en-US" sz="1800" kern="1200" dirty="0">
                          <a:solidFill>
                            <a:schemeClr val="dk1"/>
                          </a:solidFill>
                          <a:effectLst/>
                          <a:latin typeface="+mn-lt"/>
                          <a:ea typeface="+mn-ea"/>
                          <a:cs typeface="+mn-cs"/>
                        </a:rPr>
                        <a:t>The objectives of this research article were to analyze native, web and hybrid mobile approaches to apps development and also to demonstrate how hybrid mobile apps can be built using Ionic framework.</a:t>
                      </a:r>
                      <a:endParaRPr lang="en-IN" dirty="0"/>
                    </a:p>
                  </a:txBody>
                  <a:tcPr/>
                </a:tc>
                <a:extLst>
                  <a:ext uri="{0D108BD9-81ED-4DB2-BD59-A6C34878D82A}">
                    <a16:rowId xmlns:a16="http://schemas.microsoft.com/office/drawing/2014/main" val="2945241341"/>
                  </a:ext>
                </a:extLst>
              </a:tr>
            </a:tbl>
          </a:graphicData>
        </a:graphic>
      </p:graphicFrame>
      <p:sp>
        <p:nvSpPr>
          <p:cNvPr id="6" name="Footer Placeholder 5">
            <a:extLst>
              <a:ext uri="{FF2B5EF4-FFF2-40B4-BE49-F238E27FC236}">
                <a16:creationId xmlns:a16="http://schemas.microsoft.com/office/drawing/2014/main" id="{E70D4B84-4384-4D59-ABD5-A080C8C8DF1E}"/>
              </a:ext>
            </a:extLst>
          </p:cNvPr>
          <p:cNvSpPr>
            <a:spLocks noGrp="1"/>
          </p:cNvSpPr>
          <p:nvPr>
            <p:ph type="ftr" sz="quarter" idx="11"/>
          </p:nvPr>
        </p:nvSpPr>
        <p:spPr/>
        <p:txBody>
          <a:bodyPr/>
          <a:lstStyle/>
          <a:p>
            <a:endParaRPr lang="en-US" dirty="0"/>
          </a:p>
          <a:p>
            <a:r>
              <a:rPr lang="en-US" dirty="0"/>
              <a:t>COLLEGE BUS TRACKING SYSTEM</a:t>
            </a:r>
          </a:p>
          <a:p>
            <a:endParaRPr lang="en-US" dirty="0"/>
          </a:p>
        </p:txBody>
      </p:sp>
      <p:sp>
        <p:nvSpPr>
          <p:cNvPr id="7" name="Slide Number Placeholder 6">
            <a:extLst>
              <a:ext uri="{FF2B5EF4-FFF2-40B4-BE49-F238E27FC236}">
                <a16:creationId xmlns:a16="http://schemas.microsoft.com/office/drawing/2014/main" id="{1FC3CC68-8AE3-4C8D-AF4D-16AC6F4286BD}"/>
              </a:ext>
            </a:extLst>
          </p:cNvPr>
          <p:cNvSpPr>
            <a:spLocks noGrp="1"/>
          </p:cNvSpPr>
          <p:nvPr>
            <p:ph type="sldNum" sz="quarter" idx="12"/>
          </p:nvPr>
        </p:nvSpPr>
        <p:spPr/>
        <p:txBody>
          <a:bodyPr/>
          <a:lstStyle/>
          <a:p>
            <a:fld id="{D8DA9DAA-006C-4F4B-980E-E3DF019B24E2}" type="slidenum">
              <a:rPr lang="en-US" smtClean="0"/>
              <a:pPr/>
              <a:t>4</a:t>
            </a:fld>
            <a:endParaRPr lang="en-US" dirty="0"/>
          </a:p>
        </p:txBody>
      </p:sp>
    </p:spTree>
    <p:extLst>
      <p:ext uri="{BB962C8B-B14F-4D97-AF65-F5344CB8AC3E}">
        <p14:creationId xmlns:p14="http://schemas.microsoft.com/office/powerpoint/2010/main" val="4230676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CF7687-F198-4EBE-B56E-072610F8E955}"/>
              </a:ext>
            </a:extLst>
          </p:cNvPr>
          <p:cNvSpPr>
            <a:spLocks noGrp="1"/>
          </p:cNvSpPr>
          <p:nvPr>
            <p:ph type="title"/>
          </p:nvPr>
        </p:nvSpPr>
        <p:spPr>
          <a:xfrm>
            <a:off x="804672" y="986917"/>
            <a:ext cx="6190488" cy="890009"/>
          </a:xfrm>
        </p:spPr>
        <p:txBody>
          <a:bodyPr>
            <a:normAutofit fontScale="90000"/>
          </a:bodyPr>
          <a:lstStyle/>
          <a:p>
            <a:r>
              <a:rPr lang="en-IN" dirty="0"/>
              <a:t>Problem Statement</a:t>
            </a:r>
          </a:p>
        </p:txBody>
      </p:sp>
      <p:sp>
        <p:nvSpPr>
          <p:cNvPr id="4" name="Content Placeholder 3">
            <a:extLst>
              <a:ext uri="{FF2B5EF4-FFF2-40B4-BE49-F238E27FC236}">
                <a16:creationId xmlns:a16="http://schemas.microsoft.com/office/drawing/2014/main" id="{4D2554A0-E185-4D88-8C3F-8AC2B63B52DB}"/>
              </a:ext>
            </a:extLst>
          </p:cNvPr>
          <p:cNvSpPr>
            <a:spLocks noGrp="1"/>
          </p:cNvSpPr>
          <p:nvPr>
            <p:ph idx="1"/>
          </p:nvPr>
        </p:nvSpPr>
        <p:spPr>
          <a:xfrm>
            <a:off x="850392" y="1973179"/>
            <a:ext cx="10420791" cy="4199021"/>
          </a:xfrm>
        </p:spPr>
        <p:txBody>
          <a:bodyPr>
            <a:normAutofit/>
          </a:bodyPr>
          <a:lstStyle/>
          <a:p>
            <a:pPr algn="just"/>
            <a:r>
              <a:rPr lang="en-US" dirty="0">
                <a:effectLst/>
                <a:ea typeface="Times New Roman" panose="02020603050405020304" pitchFamily="18" charset="0"/>
              </a:rPr>
              <a:t>Nowadays many colleges are still using the traditional way of using paper and files to keep record of the bus route and schedule as well as provides information through notices which is not effective. So, there is need of a systematic way of keeping records as well as providing information as per the need. Also, students even don’t know about the proper timing of the bus. Some students wait for the bus being unaware of that the bus had already </a:t>
            </a:r>
            <a:r>
              <a:rPr lang="en-US">
                <a:effectLst/>
                <a:ea typeface="Times New Roman" panose="02020603050405020304" pitchFamily="18" charset="0"/>
              </a:rPr>
              <a:t>been missed </a:t>
            </a:r>
            <a:r>
              <a:rPr lang="en-US" dirty="0">
                <a:effectLst/>
                <a:ea typeface="Times New Roman" panose="02020603050405020304" pitchFamily="18" charset="0"/>
              </a:rPr>
              <a:t>and they are late for the class. Therefore, the smart system is necessary which provides real time information of bus to remote user. So, we proposed a new system which overcome the drawback of college transportation system.</a:t>
            </a:r>
            <a:endParaRPr lang="en-IN" dirty="0">
              <a:effectLst/>
              <a:ea typeface="Times New Roman" panose="02020603050405020304" pitchFamily="18" charset="0"/>
            </a:endParaRPr>
          </a:p>
          <a:p>
            <a:r>
              <a:rPr lang="en-IN" sz="2400" dirty="0"/>
              <a:t>		</a:t>
            </a:r>
          </a:p>
        </p:txBody>
      </p:sp>
      <p:sp>
        <p:nvSpPr>
          <p:cNvPr id="6" name="Footer Placeholder 5">
            <a:extLst>
              <a:ext uri="{FF2B5EF4-FFF2-40B4-BE49-F238E27FC236}">
                <a16:creationId xmlns:a16="http://schemas.microsoft.com/office/drawing/2014/main" id="{E70D4B84-4384-4D59-ABD5-A080C8C8DF1E}"/>
              </a:ext>
            </a:extLst>
          </p:cNvPr>
          <p:cNvSpPr>
            <a:spLocks noGrp="1"/>
          </p:cNvSpPr>
          <p:nvPr>
            <p:ph type="ftr" sz="quarter" idx="11"/>
          </p:nvPr>
        </p:nvSpPr>
        <p:spPr/>
        <p:txBody>
          <a:bodyPr/>
          <a:lstStyle/>
          <a:p>
            <a:endParaRPr lang="en-US" dirty="0"/>
          </a:p>
          <a:p>
            <a:r>
              <a:rPr lang="en-US" dirty="0"/>
              <a:t>COLLEGE BUS TRACKING SYSTEM</a:t>
            </a:r>
          </a:p>
          <a:p>
            <a:endParaRPr lang="en-US" dirty="0"/>
          </a:p>
        </p:txBody>
      </p:sp>
      <p:sp>
        <p:nvSpPr>
          <p:cNvPr id="7" name="Slide Number Placeholder 6">
            <a:extLst>
              <a:ext uri="{FF2B5EF4-FFF2-40B4-BE49-F238E27FC236}">
                <a16:creationId xmlns:a16="http://schemas.microsoft.com/office/drawing/2014/main" id="{1FC3CC68-8AE3-4C8D-AF4D-16AC6F4286BD}"/>
              </a:ext>
            </a:extLst>
          </p:cNvPr>
          <p:cNvSpPr>
            <a:spLocks noGrp="1"/>
          </p:cNvSpPr>
          <p:nvPr>
            <p:ph type="sldNum" sz="quarter" idx="12"/>
          </p:nvPr>
        </p:nvSpPr>
        <p:spPr/>
        <p:txBody>
          <a:bodyPr/>
          <a:lstStyle/>
          <a:p>
            <a:fld id="{D8DA9DAA-006C-4F4B-980E-E3DF019B24E2}" type="slidenum">
              <a:rPr lang="en-US" smtClean="0"/>
              <a:pPr/>
              <a:t>5</a:t>
            </a:fld>
            <a:endParaRPr lang="en-US" dirty="0"/>
          </a:p>
        </p:txBody>
      </p:sp>
    </p:spTree>
    <p:extLst>
      <p:ext uri="{BB962C8B-B14F-4D97-AF65-F5344CB8AC3E}">
        <p14:creationId xmlns:p14="http://schemas.microsoft.com/office/powerpoint/2010/main" val="168571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CF7687-F198-4EBE-B56E-072610F8E955}"/>
              </a:ext>
            </a:extLst>
          </p:cNvPr>
          <p:cNvSpPr>
            <a:spLocks noGrp="1"/>
          </p:cNvSpPr>
          <p:nvPr>
            <p:ph type="title"/>
          </p:nvPr>
        </p:nvSpPr>
        <p:spPr>
          <a:xfrm>
            <a:off x="804671" y="986917"/>
            <a:ext cx="9682354" cy="890009"/>
          </a:xfrm>
        </p:spPr>
        <p:txBody>
          <a:bodyPr>
            <a:noAutofit/>
          </a:bodyPr>
          <a:lstStyle/>
          <a:p>
            <a:r>
              <a:rPr lang="en-IN" sz="4900" dirty="0"/>
              <a:t>Development Environment</a:t>
            </a:r>
          </a:p>
        </p:txBody>
      </p:sp>
      <p:sp>
        <p:nvSpPr>
          <p:cNvPr id="4" name="Content Placeholder 3">
            <a:extLst>
              <a:ext uri="{FF2B5EF4-FFF2-40B4-BE49-F238E27FC236}">
                <a16:creationId xmlns:a16="http://schemas.microsoft.com/office/drawing/2014/main" id="{4D2554A0-E185-4D88-8C3F-8AC2B63B52DB}"/>
              </a:ext>
            </a:extLst>
          </p:cNvPr>
          <p:cNvSpPr>
            <a:spLocks noGrp="1"/>
          </p:cNvSpPr>
          <p:nvPr>
            <p:ph idx="1"/>
          </p:nvPr>
        </p:nvSpPr>
        <p:spPr>
          <a:xfrm>
            <a:off x="850392" y="1973179"/>
            <a:ext cx="10420791" cy="4383171"/>
          </a:xfrm>
        </p:spPr>
        <p:txBody>
          <a:bodyPr>
            <a:normAutofit lnSpcReduction="10000"/>
          </a:bodyPr>
          <a:lstStyle/>
          <a:p>
            <a:pPr marL="342900" indent="-342900" algn="just">
              <a:buFont typeface="Arial" panose="020B0604020202020204" pitchFamily="34" charset="0"/>
              <a:buChar char="•"/>
            </a:pPr>
            <a:r>
              <a:rPr lang="en-IN" sz="3200" dirty="0"/>
              <a:t>Hardware</a:t>
            </a:r>
          </a:p>
          <a:p>
            <a:pPr marL="914400" lvl="2" indent="-457200" algn="just">
              <a:buFont typeface="Wingdings" panose="05000000000000000000" pitchFamily="2" charset="2"/>
              <a:buChar char="Ø"/>
            </a:pPr>
            <a:r>
              <a:rPr lang="en-IN" sz="2400" dirty="0"/>
              <a:t>Arduino Uno</a:t>
            </a:r>
          </a:p>
          <a:p>
            <a:pPr marL="914400" lvl="2" indent="-457200" algn="just">
              <a:buFont typeface="Wingdings" panose="05000000000000000000" pitchFamily="2" charset="2"/>
              <a:buChar char="Ø"/>
            </a:pPr>
            <a:r>
              <a:rPr lang="en-IN" sz="2400" dirty="0"/>
              <a:t>GPS</a:t>
            </a:r>
          </a:p>
          <a:p>
            <a:pPr marL="914400" lvl="2" indent="-457200" algn="just">
              <a:buFont typeface="Wingdings" panose="05000000000000000000" pitchFamily="2" charset="2"/>
              <a:buChar char="Ø"/>
            </a:pPr>
            <a:r>
              <a:rPr lang="en-IN" sz="2400" dirty="0"/>
              <a:t>GSM</a:t>
            </a:r>
          </a:p>
          <a:p>
            <a:pPr marL="914400" lvl="2" indent="-457200" algn="just">
              <a:buFont typeface="Wingdings" panose="05000000000000000000" pitchFamily="2" charset="2"/>
              <a:buChar char="Ø"/>
            </a:pPr>
            <a:r>
              <a:rPr lang="en-IN" sz="2400" dirty="0"/>
              <a:t>LCD Display </a:t>
            </a:r>
          </a:p>
          <a:p>
            <a:pPr marL="914400" lvl="2" indent="-457200" algn="just">
              <a:buFont typeface="Wingdings" panose="05000000000000000000" pitchFamily="2" charset="2"/>
              <a:buChar char="Ø"/>
            </a:pPr>
            <a:r>
              <a:rPr lang="en-IN" sz="2400" dirty="0"/>
              <a:t>Keypad		</a:t>
            </a:r>
          </a:p>
          <a:p>
            <a:pPr marL="342900" indent="-342900" algn="just">
              <a:buFont typeface="Arial" panose="020B0604020202020204" pitchFamily="34" charset="0"/>
              <a:buChar char="•"/>
            </a:pPr>
            <a:r>
              <a:rPr lang="en-IN" sz="3200" dirty="0"/>
              <a:t>Software</a:t>
            </a:r>
          </a:p>
          <a:p>
            <a:pPr marL="971550" lvl="2" indent="-514350" algn="just">
              <a:buFont typeface="Wingdings" panose="05000000000000000000" pitchFamily="2" charset="2"/>
              <a:buChar char="Ø"/>
            </a:pPr>
            <a:r>
              <a:rPr lang="en-IN" sz="2400" dirty="0"/>
              <a:t>Android Studio with Flutter Framework</a:t>
            </a:r>
          </a:p>
          <a:p>
            <a:pPr marL="971550" lvl="2" indent="-514350" algn="just">
              <a:buFont typeface="Wingdings" panose="05000000000000000000" pitchFamily="2" charset="2"/>
              <a:buChar char="Ø"/>
            </a:pPr>
            <a:r>
              <a:rPr lang="en-IN" sz="2400" dirty="0"/>
              <a:t>Firebase</a:t>
            </a:r>
          </a:p>
          <a:p>
            <a:pPr marL="971550" lvl="2" indent="-514350" algn="just">
              <a:buFont typeface="Wingdings" panose="05000000000000000000" pitchFamily="2" charset="2"/>
              <a:buChar char="Ø"/>
            </a:pPr>
            <a:r>
              <a:rPr lang="en-IN" sz="2400" dirty="0"/>
              <a:t>Arduino IDE		</a:t>
            </a:r>
          </a:p>
        </p:txBody>
      </p:sp>
      <p:sp>
        <p:nvSpPr>
          <p:cNvPr id="6" name="Footer Placeholder 5">
            <a:extLst>
              <a:ext uri="{FF2B5EF4-FFF2-40B4-BE49-F238E27FC236}">
                <a16:creationId xmlns:a16="http://schemas.microsoft.com/office/drawing/2014/main" id="{E70D4B84-4384-4D59-ABD5-A080C8C8DF1E}"/>
              </a:ext>
            </a:extLst>
          </p:cNvPr>
          <p:cNvSpPr>
            <a:spLocks noGrp="1"/>
          </p:cNvSpPr>
          <p:nvPr>
            <p:ph type="ftr" sz="quarter" idx="11"/>
          </p:nvPr>
        </p:nvSpPr>
        <p:spPr/>
        <p:txBody>
          <a:bodyPr/>
          <a:lstStyle/>
          <a:p>
            <a:endParaRPr lang="en-US" dirty="0"/>
          </a:p>
          <a:p>
            <a:r>
              <a:rPr lang="en-US" dirty="0"/>
              <a:t>COLLEGE BUS TRACKING SYSTEM</a:t>
            </a:r>
          </a:p>
          <a:p>
            <a:endParaRPr lang="en-US" dirty="0"/>
          </a:p>
        </p:txBody>
      </p:sp>
      <p:sp>
        <p:nvSpPr>
          <p:cNvPr id="7" name="Slide Number Placeholder 6">
            <a:extLst>
              <a:ext uri="{FF2B5EF4-FFF2-40B4-BE49-F238E27FC236}">
                <a16:creationId xmlns:a16="http://schemas.microsoft.com/office/drawing/2014/main" id="{1FC3CC68-8AE3-4C8D-AF4D-16AC6F4286BD}"/>
              </a:ext>
            </a:extLst>
          </p:cNvPr>
          <p:cNvSpPr>
            <a:spLocks noGrp="1"/>
          </p:cNvSpPr>
          <p:nvPr>
            <p:ph type="sldNum" sz="quarter" idx="12"/>
          </p:nvPr>
        </p:nvSpPr>
        <p:spPr/>
        <p:txBody>
          <a:bodyPr/>
          <a:lstStyle/>
          <a:p>
            <a:fld id="{D8DA9DAA-006C-4F4B-980E-E3DF019B24E2}" type="slidenum">
              <a:rPr lang="en-US" smtClean="0"/>
              <a:pPr/>
              <a:t>6</a:t>
            </a:fld>
            <a:endParaRPr lang="en-US" dirty="0"/>
          </a:p>
        </p:txBody>
      </p:sp>
    </p:spTree>
    <p:extLst>
      <p:ext uri="{BB962C8B-B14F-4D97-AF65-F5344CB8AC3E}">
        <p14:creationId xmlns:p14="http://schemas.microsoft.com/office/powerpoint/2010/main" val="1254113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10E281-0E7C-419E-807E-918220732CDD}"/>
              </a:ext>
            </a:extLst>
          </p:cNvPr>
          <p:cNvSpPr>
            <a:spLocks noGrp="1"/>
          </p:cNvSpPr>
          <p:nvPr>
            <p:ph type="title"/>
          </p:nvPr>
        </p:nvSpPr>
        <p:spPr>
          <a:xfrm>
            <a:off x="804672" y="986916"/>
            <a:ext cx="6190488" cy="518034"/>
          </a:xfrm>
        </p:spPr>
        <p:txBody>
          <a:bodyPr>
            <a:normAutofit fontScale="90000"/>
          </a:bodyPr>
          <a:lstStyle/>
          <a:p>
            <a:r>
              <a:rPr lang="en-IN" dirty="0"/>
              <a:t>System Architecture</a:t>
            </a:r>
          </a:p>
        </p:txBody>
      </p:sp>
      <p:sp>
        <p:nvSpPr>
          <p:cNvPr id="6" name="Footer Placeholder 5">
            <a:extLst>
              <a:ext uri="{FF2B5EF4-FFF2-40B4-BE49-F238E27FC236}">
                <a16:creationId xmlns:a16="http://schemas.microsoft.com/office/drawing/2014/main" id="{F05DD876-B624-4955-9728-50775F22B498}"/>
              </a:ext>
            </a:extLst>
          </p:cNvPr>
          <p:cNvSpPr>
            <a:spLocks noGrp="1"/>
          </p:cNvSpPr>
          <p:nvPr>
            <p:ph type="ftr" sz="quarter" idx="11"/>
          </p:nvPr>
        </p:nvSpPr>
        <p:spPr/>
        <p:txBody>
          <a:bodyPr/>
          <a:lstStyle/>
          <a:p>
            <a:r>
              <a:rPr lang="en-US" dirty="0"/>
              <a:t>COLLEGE BUS TRACKING SYSTEM</a:t>
            </a:r>
          </a:p>
        </p:txBody>
      </p:sp>
      <p:sp>
        <p:nvSpPr>
          <p:cNvPr id="7" name="Slide Number Placeholder 6">
            <a:extLst>
              <a:ext uri="{FF2B5EF4-FFF2-40B4-BE49-F238E27FC236}">
                <a16:creationId xmlns:a16="http://schemas.microsoft.com/office/drawing/2014/main" id="{F99E4FA1-5A63-4EB4-AB58-643261E6D215}"/>
              </a:ext>
            </a:extLst>
          </p:cNvPr>
          <p:cNvSpPr>
            <a:spLocks noGrp="1"/>
          </p:cNvSpPr>
          <p:nvPr>
            <p:ph type="sldNum" sz="quarter" idx="12"/>
          </p:nvPr>
        </p:nvSpPr>
        <p:spPr/>
        <p:txBody>
          <a:bodyPr/>
          <a:lstStyle/>
          <a:p>
            <a:fld id="{D8DA9DAA-006C-4F4B-980E-E3DF019B24E2}" type="slidenum">
              <a:rPr lang="en-US" smtClean="0"/>
              <a:pPr/>
              <a:t>7</a:t>
            </a:fld>
            <a:endParaRPr lang="en-US" dirty="0"/>
          </a:p>
        </p:txBody>
      </p:sp>
      <p:pic>
        <p:nvPicPr>
          <p:cNvPr id="8" name="Picture 7">
            <a:extLst>
              <a:ext uri="{FF2B5EF4-FFF2-40B4-BE49-F238E27FC236}">
                <a16:creationId xmlns:a16="http://schemas.microsoft.com/office/drawing/2014/main" id="{AED89CE0-11DF-444E-830B-25E57A9C301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28700" y="1414462"/>
            <a:ext cx="9972675" cy="5124450"/>
          </a:xfrm>
          <a:prstGeom prst="rect">
            <a:avLst/>
          </a:prstGeom>
          <a:noFill/>
        </p:spPr>
      </p:pic>
    </p:spTree>
    <p:extLst>
      <p:ext uri="{BB962C8B-B14F-4D97-AF65-F5344CB8AC3E}">
        <p14:creationId xmlns:p14="http://schemas.microsoft.com/office/powerpoint/2010/main" val="3115870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412F49F-81FE-4226-991A-DCA35A754A8E}"/>
              </a:ext>
            </a:extLst>
          </p:cNvPr>
          <p:cNvSpPr>
            <a:spLocks noGrp="1"/>
          </p:cNvSpPr>
          <p:nvPr>
            <p:ph type="title"/>
          </p:nvPr>
        </p:nvSpPr>
        <p:spPr>
          <a:xfrm>
            <a:off x="804671" y="1076326"/>
            <a:ext cx="9310879" cy="781050"/>
          </a:xfrm>
        </p:spPr>
        <p:txBody>
          <a:bodyPr>
            <a:normAutofit/>
          </a:bodyPr>
          <a:lstStyle/>
          <a:p>
            <a:r>
              <a:rPr lang="en-IN" sz="4400" dirty="0"/>
              <a:t>System Design – ER Diagram</a:t>
            </a:r>
          </a:p>
        </p:txBody>
      </p:sp>
      <p:sp>
        <p:nvSpPr>
          <p:cNvPr id="6" name="Footer Placeholder 5">
            <a:extLst>
              <a:ext uri="{FF2B5EF4-FFF2-40B4-BE49-F238E27FC236}">
                <a16:creationId xmlns:a16="http://schemas.microsoft.com/office/drawing/2014/main" id="{0F708DDF-DE58-4188-A78B-1D0D6E83B3B4}"/>
              </a:ext>
            </a:extLst>
          </p:cNvPr>
          <p:cNvSpPr>
            <a:spLocks noGrp="1"/>
          </p:cNvSpPr>
          <p:nvPr>
            <p:ph type="ftr" sz="quarter" idx="11"/>
          </p:nvPr>
        </p:nvSpPr>
        <p:spPr/>
        <p:txBody>
          <a:bodyPr/>
          <a:lstStyle/>
          <a:p>
            <a:r>
              <a:rPr lang="en-US" dirty="0"/>
              <a:t>COLLEGE BUS TRACKING SYSTEM</a:t>
            </a:r>
          </a:p>
        </p:txBody>
      </p:sp>
      <p:sp>
        <p:nvSpPr>
          <p:cNvPr id="7" name="Slide Number Placeholder 6">
            <a:extLst>
              <a:ext uri="{FF2B5EF4-FFF2-40B4-BE49-F238E27FC236}">
                <a16:creationId xmlns:a16="http://schemas.microsoft.com/office/drawing/2014/main" id="{EBC2BDC3-56AC-4D6C-A0AF-B15ADDA248A4}"/>
              </a:ext>
            </a:extLst>
          </p:cNvPr>
          <p:cNvSpPr>
            <a:spLocks noGrp="1"/>
          </p:cNvSpPr>
          <p:nvPr>
            <p:ph type="sldNum" sz="quarter" idx="12"/>
          </p:nvPr>
        </p:nvSpPr>
        <p:spPr/>
        <p:txBody>
          <a:bodyPr/>
          <a:lstStyle/>
          <a:p>
            <a:fld id="{D8DA9DAA-006C-4F4B-980E-E3DF019B24E2}" type="slidenum">
              <a:rPr lang="en-US" smtClean="0"/>
              <a:pPr/>
              <a:t>8</a:t>
            </a:fld>
            <a:endParaRPr lang="en-US" dirty="0"/>
          </a:p>
        </p:txBody>
      </p:sp>
      <p:pic>
        <p:nvPicPr>
          <p:cNvPr id="4" name="Picture 3">
            <a:extLst>
              <a:ext uri="{FF2B5EF4-FFF2-40B4-BE49-F238E27FC236}">
                <a16:creationId xmlns:a16="http://schemas.microsoft.com/office/drawing/2014/main" id="{6103526C-C0F2-42F5-90B4-D380925FFF14}"/>
              </a:ext>
            </a:extLst>
          </p:cNvPr>
          <p:cNvPicPr>
            <a:picLocks noChangeAspect="1"/>
          </p:cNvPicPr>
          <p:nvPr/>
        </p:nvPicPr>
        <p:blipFill>
          <a:blip r:embed="rId2"/>
          <a:stretch>
            <a:fillRect/>
          </a:stretch>
        </p:blipFill>
        <p:spPr>
          <a:xfrm>
            <a:off x="957262" y="1863726"/>
            <a:ext cx="10277475" cy="4486275"/>
          </a:xfrm>
          <a:prstGeom prst="rect">
            <a:avLst/>
          </a:prstGeom>
        </p:spPr>
      </p:pic>
    </p:spTree>
    <p:extLst>
      <p:ext uri="{BB962C8B-B14F-4D97-AF65-F5344CB8AC3E}">
        <p14:creationId xmlns:p14="http://schemas.microsoft.com/office/powerpoint/2010/main" val="892700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A30493E-6BF4-447E-A28E-C3D02F19BF7F}"/>
              </a:ext>
            </a:extLst>
          </p:cNvPr>
          <p:cNvSpPr>
            <a:spLocks noGrp="1"/>
          </p:cNvSpPr>
          <p:nvPr>
            <p:ph type="title"/>
          </p:nvPr>
        </p:nvSpPr>
        <p:spPr>
          <a:xfrm>
            <a:off x="804671" y="986917"/>
            <a:ext cx="9396603" cy="899033"/>
          </a:xfrm>
        </p:spPr>
        <p:txBody>
          <a:bodyPr>
            <a:normAutofit/>
          </a:bodyPr>
          <a:lstStyle/>
          <a:p>
            <a:r>
              <a:rPr lang="en-IN" sz="4000" dirty="0"/>
              <a:t>System Design – Use Case Diagram </a:t>
            </a:r>
          </a:p>
        </p:txBody>
      </p:sp>
      <p:sp>
        <p:nvSpPr>
          <p:cNvPr id="6" name="Footer Placeholder 5">
            <a:extLst>
              <a:ext uri="{FF2B5EF4-FFF2-40B4-BE49-F238E27FC236}">
                <a16:creationId xmlns:a16="http://schemas.microsoft.com/office/drawing/2014/main" id="{2EBA3726-E6D9-4C9C-8C5A-5F5AD509AA00}"/>
              </a:ext>
            </a:extLst>
          </p:cNvPr>
          <p:cNvSpPr>
            <a:spLocks noGrp="1"/>
          </p:cNvSpPr>
          <p:nvPr>
            <p:ph type="ftr" sz="quarter" idx="11"/>
          </p:nvPr>
        </p:nvSpPr>
        <p:spPr/>
        <p:txBody>
          <a:bodyPr/>
          <a:lstStyle/>
          <a:p>
            <a:r>
              <a:rPr lang="en-US" dirty="0"/>
              <a:t>COLLEGE BUS TRACKING SYSTEM</a:t>
            </a:r>
          </a:p>
        </p:txBody>
      </p:sp>
      <p:sp>
        <p:nvSpPr>
          <p:cNvPr id="7" name="Slide Number Placeholder 6">
            <a:extLst>
              <a:ext uri="{FF2B5EF4-FFF2-40B4-BE49-F238E27FC236}">
                <a16:creationId xmlns:a16="http://schemas.microsoft.com/office/drawing/2014/main" id="{7DDA78DE-1998-4BF0-B335-A2EE50D00921}"/>
              </a:ext>
            </a:extLst>
          </p:cNvPr>
          <p:cNvSpPr>
            <a:spLocks noGrp="1"/>
          </p:cNvSpPr>
          <p:nvPr>
            <p:ph type="sldNum" sz="quarter" idx="12"/>
          </p:nvPr>
        </p:nvSpPr>
        <p:spPr/>
        <p:txBody>
          <a:bodyPr/>
          <a:lstStyle/>
          <a:p>
            <a:fld id="{D8DA9DAA-006C-4F4B-980E-E3DF019B24E2}" type="slidenum">
              <a:rPr lang="en-US" smtClean="0"/>
              <a:pPr/>
              <a:t>9</a:t>
            </a:fld>
            <a:endParaRPr lang="en-US" dirty="0"/>
          </a:p>
        </p:txBody>
      </p:sp>
      <p:pic>
        <p:nvPicPr>
          <p:cNvPr id="4" name="Picture 3">
            <a:extLst>
              <a:ext uri="{FF2B5EF4-FFF2-40B4-BE49-F238E27FC236}">
                <a16:creationId xmlns:a16="http://schemas.microsoft.com/office/drawing/2014/main" id="{F05F01F7-1094-43ED-91F8-1D895BA59077}"/>
              </a:ext>
            </a:extLst>
          </p:cNvPr>
          <p:cNvPicPr>
            <a:picLocks noChangeAspect="1"/>
          </p:cNvPicPr>
          <p:nvPr/>
        </p:nvPicPr>
        <p:blipFill>
          <a:blip r:embed="rId2"/>
          <a:stretch>
            <a:fillRect/>
          </a:stretch>
        </p:blipFill>
        <p:spPr>
          <a:xfrm>
            <a:off x="1095375" y="2047621"/>
            <a:ext cx="10191749" cy="4115054"/>
          </a:xfrm>
          <a:prstGeom prst="rect">
            <a:avLst/>
          </a:prstGeom>
        </p:spPr>
      </p:pic>
    </p:spTree>
    <p:extLst>
      <p:ext uri="{BB962C8B-B14F-4D97-AF65-F5344CB8AC3E}">
        <p14:creationId xmlns:p14="http://schemas.microsoft.com/office/powerpoint/2010/main" val="712688483"/>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8E00D1-8EA3-4E42-801D-0253E1EAFC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Galaxy presentation</Template>
  <TotalTime>855</TotalTime>
  <Words>2098</Words>
  <Application>Microsoft Office PowerPoint</Application>
  <PresentationFormat>Widescreen</PresentationFormat>
  <Paragraphs>257</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Times New Roman</vt:lpstr>
      <vt:lpstr>Univers</vt:lpstr>
      <vt:lpstr>Wingdings</vt:lpstr>
      <vt:lpstr>GradientUnivers</vt:lpstr>
      <vt:lpstr>COLLEGE BUS TRACKING HYBRID APP USING ADVANCED GOOGLE CLOUD SERVICES AND IOT</vt:lpstr>
      <vt:lpstr>Introduction</vt:lpstr>
      <vt:lpstr>Literature Survey</vt:lpstr>
      <vt:lpstr>Literature Survey</vt:lpstr>
      <vt:lpstr>Problem Statement</vt:lpstr>
      <vt:lpstr>Development Environment</vt:lpstr>
      <vt:lpstr>System Architecture</vt:lpstr>
      <vt:lpstr>System Design – ER Diagram</vt:lpstr>
      <vt:lpstr>System Design – Use Case Diagram </vt:lpstr>
      <vt:lpstr>System Design – Activity Diagram</vt:lpstr>
      <vt:lpstr>Module Description</vt:lpstr>
      <vt:lpstr>Modules - Admin</vt:lpstr>
      <vt:lpstr>Modules – Student / Parent</vt:lpstr>
      <vt:lpstr>Modules – Firebase</vt:lpstr>
      <vt:lpstr>Modules - Hardware</vt:lpstr>
      <vt:lpstr>Testing</vt:lpstr>
      <vt:lpstr>Testing</vt:lpstr>
      <vt:lpstr>Screenshots</vt:lpstr>
      <vt:lpstr>Screenshots</vt:lpstr>
      <vt:lpstr>Screenshots</vt:lpstr>
      <vt:lpstr>Screenshots</vt:lpstr>
      <vt:lpstr>Conclusion</vt:lpstr>
      <vt:lpstr>Future Works</vt:lpstr>
      <vt:lpstr>References</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BUS TRACKING SYSTEM</dc:title>
  <dc:creator>Naresh Dhilip</dc:creator>
  <cp:lastModifiedBy>Naresh Dhilip</cp:lastModifiedBy>
  <cp:revision>87</cp:revision>
  <dcterms:created xsi:type="dcterms:W3CDTF">2020-11-23T06:37:59Z</dcterms:created>
  <dcterms:modified xsi:type="dcterms:W3CDTF">2021-06-11T14:58:08Z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