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D94E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D94E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D9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2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restcountries.eu/" TargetMode="External"/><Relationship Id="rId4" Type="http://schemas.openxmlformats.org/officeDocument/2006/relationships/hyperlink" Target="https://restcountries.eu/rest/v2/all" TargetMode="External"/><Relationship Id="rId5" Type="http://schemas.openxmlformats.org/officeDocument/2006/relationships/hyperlink" Target="https://restcountries.eu/rest/v2/capital/tallinn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tcountries.eu/rest/v2/all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@reach2arunprakash/guvi-zen-code-sprint-javascript-practice-problems-in-json-objects-and-list-49ac3356a8a5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@reach2arunprakash/guvi-zen-class-javascript-warm-up-programming-problems-15973c74b87f" TargetMode="Externa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7" name="Rectangle 7"/>
          <p:cNvGrpSpPr/>
          <p:nvPr/>
        </p:nvGrpSpPr>
        <p:grpSpPr>
          <a:xfrm>
            <a:off x="1524000" y="3207221"/>
            <a:ext cx="9144000" cy="2994670"/>
            <a:chOff x="0" y="0"/>
            <a:chExt cx="9144000" cy="2994668"/>
          </a:xfrm>
        </p:grpSpPr>
        <p:sp>
          <p:nvSpPr>
            <p:cNvPr id="95" name="Rectangle"/>
            <p:cNvSpPr/>
            <p:nvPr/>
          </p:nvSpPr>
          <p:spPr>
            <a:xfrm>
              <a:off x="0" y="-1"/>
              <a:ext cx="9144000" cy="2994669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96" name="Datatypes in Javascript"/>
            <p:cNvSpPr txBox="1"/>
            <p:nvPr/>
          </p:nvSpPr>
          <p:spPr>
            <a:xfrm>
              <a:off x="45718" y="1023409"/>
              <a:ext cx="9052563" cy="947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Datatypes in Javascript</a:t>
              </a:r>
            </a:p>
          </p:txBody>
        </p:sp>
      </p:grpSp>
      <p:grpSp>
        <p:nvGrpSpPr>
          <p:cNvPr id="100" name="Rectangle 4"/>
          <p:cNvGrpSpPr/>
          <p:nvPr/>
        </p:nvGrpSpPr>
        <p:grpSpPr>
          <a:xfrm>
            <a:off x="4133850" y="2740923"/>
            <a:ext cx="3924300" cy="947843"/>
            <a:chOff x="0" y="0"/>
            <a:chExt cx="3924300" cy="947842"/>
          </a:xfrm>
        </p:grpSpPr>
        <p:sp>
          <p:nvSpPr>
            <p:cNvPr id="98" name="Rectangle"/>
            <p:cNvSpPr/>
            <p:nvPr/>
          </p:nvSpPr>
          <p:spPr>
            <a:xfrm>
              <a:off x="0" y="108955"/>
              <a:ext cx="3924300" cy="729937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S dev 101"/>
            <p:cNvSpPr txBox="1"/>
            <p:nvPr/>
          </p:nvSpPr>
          <p:spPr>
            <a:xfrm>
              <a:off x="45718" y="0"/>
              <a:ext cx="3832863" cy="947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103" name="Rectangle 9"/>
          <p:cNvGrpSpPr/>
          <p:nvPr/>
        </p:nvGrpSpPr>
        <p:grpSpPr>
          <a:xfrm>
            <a:off x="4526731" y="-313991"/>
            <a:ext cx="3572769" cy="3139438"/>
            <a:chOff x="0" y="0"/>
            <a:chExt cx="3572767" cy="3139436"/>
          </a:xfrm>
        </p:grpSpPr>
        <p:sp>
          <p:nvSpPr>
            <p:cNvPr id="101" name="Rectangle"/>
            <p:cNvSpPr/>
            <p:nvPr/>
          </p:nvSpPr>
          <p:spPr>
            <a:xfrm>
              <a:off x="0" y="1125825"/>
              <a:ext cx="3572769" cy="887788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JS"/>
            <p:cNvSpPr txBox="1"/>
            <p:nvPr/>
          </p:nvSpPr>
          <p:spPr>
            <a:xfrm>
              <a:off x="55606" y="0"/>
              <a:ext cx="3461556" cy="313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905255">
              <a:defRPr sz="4300"/>
            </a:lvl1pPr>
          </a:lstStyle>
          <a:p>
            <a:pPr/>
            <a:r>
              <a:t>Object Internals – Array is also an JSON object 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Everything is JSON object except primitives</a:t>
            </a:r>
          </a:p>
          <a:p>
            <a:pPr/>
            <a:r>
              <a:t>A Javascript Array is exclusively numerically indexed</a:t>
            </a:r>
          </a:p>
          <a:p>
            <a:pPr/>
            <a:r>
              <a:t>Javascript arrays cannot have "string indexes“</a:t>
            </a:r>
          </a:p>
          <a:p>
            <a:pPr/>
            <a:r>
              <a:t>When you set a "string index", you're setting a property of the object</a:t>
            </a:r>
          </a:p>
          <a:p>
            <a:pPr/>
            <a:r>
              <a:t>Those properties are not part of the "data storage" of the array.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105" y="250984"/>
            <a:ext cx="6966586" cy="6356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Key : Value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JSON / Objects</a:t>
            </a:r>
          </a:p>
        </p:txBody>
      </p:sp>
      <p:sp>
        <p:nvSpPr>
          <p:cNvPr id="17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t>a = {</a:t>
            </a:r>
          </a:p>
          <a:p>
            <a:pPr marL="0" indent="0">
              <a:buSzTx/>
              <a:buNone/>
              <a:defRPr sz="6600"/>
            </a:pPr>
            <a:r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t>}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Iterate thro the Object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Iterate thro the Object array</a:t>
            </a:r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var jsonData = [{"person":"me","age":"30"},{"person":"you","age":"25"}];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for(var i in jsonData){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var key = i;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var val = jsonData[i];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for(var j in val){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    var sub_key = j;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    var sub_val = val[j];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    console.log(sub_key);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}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547" y="264257"/>
            <a:ext cx="5899454" cy="2330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219" y="2695693"/>
            <a:ext cx="6813816" cy="394216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Box 7"/>
          <p:cNvSpPr txBox="1"/>
          <p:nvPr/>
        </p:nvSpPr>
        <p:spPr>
          <a:xfrm>
            <a:off x="8008753" y="4434840"/>
            <a:ext cx="3977641" cy="1740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length is a property which has the element counts but it is not counted ( since it’s a property) </a:t>
            </a:r>
          </a:p>
        </p:txBody>
      </p:sp>
      <p:sp>
        <p:nvSpPr>
          <p:cNvPr id="184" name="TextBox 8"/>
          <p:cNvSpPr txBox="1"/>
          <p:nvPr/>
        </p:nvSpPr>
        <p:spPr>
          <a:xfrm>
            <a:off x="6823840" y="872014"/>
            <a:ext cx="3977643" cy="876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Creates an empty slot and fills it with undefined</a:t>
            </a:r>
          </a:p>
        </p:txBody>
      </p:sp>
      <p:sp>
        <p:nvSpPr>
          <p:cNvPr id="185" name="TextBox 9"/>
          <p:cNvSpPr txBox="1"/>
          <p:nvPr/>
        </p:nvSpPr>
        <p:spPr>
          <a:xfrm>
            <a:off x="8648700" y="3167389"/>
            <a:ext cx="2529840" cy="444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Key: value pair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5"/>
      <p:bldP build="whole" bldLvl="1" animBg="1" rev="0" advAuto="0" spid="184" grpId="2"/>
      <p:bldP build="whole" bldLvl="1" animBg="1" rev="0" advAuto="0" spid="182" grpId="3"/>
      <p:bldP build="whole" bldLvl="1" animBg="1" rev="0" advAuto="0" spid="185" grpId="4"/>
      <p:bldP build="whole" bldLvl="1" animBg="1" rev="0" advAuto="0" spid="18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7"/>
          <p:cNvSpPr txBox="1"/>
          <p:nvPr/>
        </p:nvSpPr>
        <p:spPr>
          <a:xfrm>
            <a:off x="6332411" y="4210765"/>
            <a:ext cx="5608194" cy="87655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Since it’s a property it wont be counted in length</a:t>
            </a:r>
          </a:p>
        </p:txBody>
      </p:sp>
      <p:sp>
        <p:nvSpPr>
          <p:cNvPr id="188" name="TextBox 8"/>
          <p:cNvSpPr txBox="1"/>
          <p:nvPr/>
        </p:nvSpPr>
        <p:spPr>
          <a:xfrm>
            <a:off x="6206423" y="2171905"/>
            <a:ext cx="6732139" cy="44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Can I have decimal or string as index???</a:t>
            </a:r>
          </a:p>
        </p:txBody>
      </p:sp>
      <p:sp>
        <p:nvSpPr>
          <p:cNvPr id="189" name="TextBox 9"/>
          <p:cNvSpPr txBox="1"/>
          <p:nvPr/>
        </p:nvSpPr>
        <p:spPr>
          <a:xfrm>
            <a:off x="6332416" y="3056711"/>
            <a:ext cx="5608191" cy="8765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Yes . The decimal are converted to strings and treated like properties</a:t>
            </a:r>
          </a:p>
        </p:txBody>
      </p:sp>
      <p:pic>
        <p:nvPicPr>
          <p:cNvPr id="19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6149"/>
            <a:ext cx="6160705" cy="584314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 12"/>
          <p:cNvSpPr/>
          <p:nvPr/>
        </p:nvSpPr>
        <p:spPr>
          <a:xfrm>
            <a:off x="6753466" y="5621585"/>
            <a:ext cx="4030967" cy="5493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Object.keys(a).length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3"/>
      <p:bldP build="whole" bldLvl="1" animBg="1" rev="0" advAuto="0" spid="191" grpId="5"/>
      <p:bldP build="whole" bldLvl="1" animBg="1" rev="0" advAuto="0" spid="188" grpId="2"/>
      <p:bldP build="whole" bldLvl="1" animBg="1" rev="0" advAuto="0" spid="187" grpId="4"/>
      <p:bldP build="whole" bldLvl="1" animBg="1" rev="0" advAuto="0" spid="19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lass 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task</a:t>
            </a:r>
          </a:p>
        </p:txBody>
      </p:sp>
      <p:sp>
        <p:nvSpPr>
          <p:cNvPr id="194" name="var obj =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var obj = {</a:t>
            </a:r>
          </a:p>
          <a:p>
            <a:pPr marL="0" indent="0">
              <a:buSzTx/>
              <a:buFontTx/>
              <a:buNone/>
            </a:pPr>
            <a:r>
              <a:t>0: 1,</a:t>
            </a:r>
          </a:p>
          <a:p>
            <a:pPr marL="0" indent="0">
              <a:buSzTx/>
              <a:buFontTx/>
              <a:buNone/>
            </a:pPr>
            <a:r>
              <a:t>1: 2,</a:t>
            </a:r>
          </a:p>
          <a:p>
            <a:pPr marL="0" indent="0">
              <a:buSzTx/>
              <a:buFontTx/>
              <a:buNone/>
            </a:pPr>
            <a:r>
              <a:t>'cat': 'meaow', </a:t>
            </a:r>
          </a:p>
          <a:p>
            <a:pPr marL="0" indent="0">
              <a:buSzTx/>
              <a:buFontTx/>
              <a:buNone/>
            </a:pPr>
            <a:r>
              <a:t>'': 'empty string'</a:t>
            </a:r>
          </a:p>
          <a:p>
            <a:pPr marL="0" indent="0">
              <a:buSzTx/>
              <a:buFontTx/>
              <a:buNone/>
            </a:pPr>
            <a:r>
              <a:t>};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console.log(obj[0], obj[1], obj['cat'], obj['']);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What are APIs? &amp; JSON Objects</a:t>
            </a:r>
          </a:p>
        </p:txBody>
      </p:sp>
      <p:sp>
        <p:nvSpPr>
          <p:cNvPr id="197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9987" y="3577456"/>
            <a:ext cx="2713644" cy="182977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ontent Placeholder 2"/>
          <p:cNvSpPr txBox="1"/>
          <p:nvPr/>
        </p:nvSpPr>
        <p:spPr>
          <a:xfrm>
            <a:off x="883916" y="4067404"/>
            <a:ext cx="10424167" cy="175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https://restcountries.eu/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https://restcountries.eu/rest/v2/all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5" invalidUrl="" action="" tgtFrame="" tooltip="" history="1" highlightClick="0" endSnd="0"/>
              </a:rPr>
              <a:t>https://restcountries.eu/rest/v2/capital/tallinn</a:t>
            </a:r>
          </a:p>
        </p:txBody>
      </p:sp>
      <p:sp>
        <p:nvSpPr>
          <p:cNvPr id="200" name="Title 1"/>
          <p:cNvSpPr txBox="1"/>
          <p:nvPr/>
        </p:nvSpPr>
        <p:spPr>
          <a:xfrm>
            <a:off x="424092" y="304821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Sample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Getting Data - index.html </a:t>
            </a:r>
          </a:p>
        </p:txBody>
      </p:sp>
      <p:sp>
        <p:nvSpPr>
          <p:cNvPr id="20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&lt;!DOCTYPE html&gt;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&lt;html lang="en"&gt;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&lt;head&gt;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&lt;title&gt;GUVI App&lt;/title&gt;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&lt;/head&gt;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&lt;body&gt;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&lt;div id="root"&gt;&lt;/div&gt;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&lt;script src="scripts.js"&gt;&lt;/script&gt;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&lt;/body&gt;</a:t>
            </a:r>
          </a:p>
          <a:p>
            <a:pPr marL="0" indent="0" defTabSz="886966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ntent Placeholder 5"/>
          <p:cNvSpPr txBox="1"/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t>// Create a request variable and assign a new XMLHttpRequest object to it.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var request = new XMLHttpRequest()</a:t>
            </a:r>
            <a:endParaRPr sz="2500"/>
          </a:p>
          <a:p>
            <a:pPr marL="0" indent="0">
              <a:buSzTx/>
              <a:buNone/>
              <a:defRPr sz="4000"/>
            </a:pPr>
          </a:p>
          <a:p>
            <a:pPr marL="0" indent="0">
              <a:buSzTx/>
              <a:buNone/>
              <a:defRPr sz="3700"/>
            </a:pPr>
            <a:r>
              <a:t>// Open a new connection, using the GET request on the URL endpoint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request.open('GET', '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https://restcountries.eu/rest/v2/all</a:t>
            </a:r>
            <a:r>
              <a:t>', true)</a:t>
            </a:r>
          </a:p>
        </p:txBody>
      </p:sp>
      <p:sp>
        <p:nvSpPr>
          <p:cNvPr id="206" name="Titl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scripts.js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scripts.js</a:t>
            </a:r>
          </a:p>
        </p:txBody>
      </p:sp>
      <p:sp>
        <p:nvSpPr>
          <p:cNvPr id="209" name="Rectangle 7"/>
          <p:cNvSpPr txBox="1"/>
          <p:nvPr/>
        </p:nvSpPr>
        <p:spPr>
          <a:xfrm>
            <a:off x="1172390" y="2012851"/>
            <a:ext cx="10135691" cy="446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</a:t>
            </a:r>
          </a:p>
        </p:txBody>
      </p:sp>
      <p:sp>
        <p:nvSpPr>
          <p:cNvPr id="21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What is the difference between window, screen, and document in Javascript?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Declare an array which has all the datatypes in it and print it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var myalltype = [1,1.1,’1’,………..] 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JSON task 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def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https://medium.com/@reach2arunprakash/guvi-zen-code-sprint-javascript-practice-problems-in-json-objects-and-list-49ac3356a8a5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Whatss the output and explain why ?</a:t>
            </a:r>
          </a:p>
          <a:p>
            <a:pPr lvl="1" marL="0" indent="402336" defTabSz="804672">
              <a:lnSpc>
                <a:spcPct val="81000"/>
              </a:lnSpc>
              <a:spcBef>
                <a:spcPts val="400"/>
              </a:spcBef>
              <a:buSzTx/>
              <a:buNone/>
              <a:defRPr sz="1900"/>
            </a:pPr>
            <a:r>
              <a:t>a = [0,1,2,,4,5];</a:t>
            </a:r>
          </a:p>
          <a:p>
            <a:pPr lvl="1" marL="0" indent="402336" defTabSz="804672">
              <a:lnSpc>
                <a:spcPct val="81000"/>
              </a:lnSpc>
              <a:spcBef>
                <a:spcPts val="400"/>
              </a:spcBef>
              <a:buSzTx/>
              <a:buNone/>
              <a:defRPr sz="1900"/>
            </a:pPr>
            <a:r>
              <a:t>console.log(a[3]);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Try the restcounties example 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defRPr sz="1900"/>
            </a:pPr>
            <a:r>
              <a:t>Extract and print the flag for every country in console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17" name="Rectangle 7"/>
          <p:cNvGrpSpPr/>
          <p:nvPr/>
        </p:nvGrpSpPr>
        <p:grpSpPr>
          <a:xfrm>
            <a:off x="1524000" y="3207221"/>
            <a:ext cx="9144000" cy="2994670"/>
            <a:chOff x="0" y="0"/>
            <a:chExt cx="9144000" cy="2994668"/>
          </a:xfrm>
        </p:grpSpPr>
        <p:sp>
          <p:nvSpPr>
            <p:cNvPr id="215" name="Rectangle"/>
            <p:cNvSpPr/>
            <p:nvPr/>
          </p:nvSpPr>
          <p:spPr>
            <a:xfrm>
              <a:off x="0" y="-1"/>
              <a:ext cx="9144000" cy="2994669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216" name="Hoisting in Javascript"/>
            <p:cNvSpPr txBox="1"/>
            <p:nvPr/>
          </p:nvSpPr>
          <p:spPr>
            <a:xfrm>
              <a:off x="45718" y="1023409"/>
              <a:ext cx="9052563" cy="947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Hoisting in Javascript</a:t>
              </a:r>
            </a:p>
          </p:txBody>
        </p:sp>
      </p:grpSp>
      <p:grpSp>
        <p:nvGrpSpPr>
          <p:cNvPr id="220" name="Rectangle 4"/>
          <p:cNvGrpSpPr/>
          <p:nvPr/>
        </p:nvGrpSpPr>
        <p:grpSpPr>
          <a:xfrm>
            <a:off x="4133850" y="2740923"/>
            <a:ext cx="3924300" cy="947843"/>
            <a:chOff x="0" y="0"/>
            <a:chExt cx="3924300" cy="947842"/>
          </a:xfrm>
        </p:grpSpPr>
        <p:sp>
          <p:nvSpPr>
            <p:cNvPr id="218" name="Rectangle"/>
            <p:cNvSpPr/>
            <p:nvPr/>
          </p:nvSpPr>
          <p:spPr>
            <a:xfrm>
              <a:off x="0" y="108955"/>
              <a:ext cx="3924300" cy="729937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FS dev 101"/>
            <p:cNvSpPr txBox="1"/>
            <p:nvPr/>
          </p:nvSpPr>
          <p:spPr>
            <a:xfrm>
              <a:off x="45718" y="0"/>
              <a:ext cx="3832863" cy="947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223" name="Rectangle 9"/>
          <p:cNvGrpSpPr/>
          <p:nvPr/>
        </p:nvGrpSpPr>
        <p:grpSpPr>
          <a:xfrm>
            <a:off x="4469129" y="1175862"/>
            <a:ext cx="2937517" cy="729940"/>
            <a:chOff x="0" y="0"/>
            <a:chExt cx="2937516" cy="729939"/>
          </a:xfrm>
        </p:grpSpPr>
        <p:sp>
          <p:nvSpPr>
            <p:cNvPr id="221" name="Rectangle"/>
            <p:cNvSpPr/>
            <p:nvPr/>
          </p:nvSpPr>
          <p:spPr>
            <a:xfrm>
              <a:off x="0" y="0"/>
              <a:ext cx="2937517" cy="729940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JS"/>
            <p:cNvSpPr/>
            <p:nvPr/>
          </p:nvSpPr>
          <p:spPr>
            <a:xfrm>
              <a:off x="45717" y="364968"/>
              <a:ext cx="28460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tent Placeholder 2"/>
          <p:cNvSpPr txBox="1"/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 defTabSz="859536">
              <a:lnSpc>
                <a:spcPct val="81000"/>
              </a:lnSpc>
              <a:spcBef>
                <a:spcPts val="900"/>
              </a:spcBef>
              <a:buSzTx/>
              <a:buNone/>
              <a:defRPr b="1" sz="2700">
                <a:latin typeface="+mj-lt"/>
                <a:ea typeface="+mj-ea"/>
                <a:cs typeface="+mj-cs"/>
                <a:sym typeface="Helvetica"/>
              </a:defRPr>
            </a:pPr>
            <a:r>
              <a:t>Only “Variables” 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and “</a:t>
            </a:r>
            <a:r>
              <a:t>function” 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declarations are moved to the top of their scope before code execution.</a:t>
            </a:r>
            <a:endParaRPr sz="2300"/>
          </a:p>
          <a:p>
            <a:pPr marL="0" indent="0" algn="ctr" defTabSz="859536">
              <a:lnSpc>
                <a:spcPct val="81000"/>
              </a:lnSpc>
              <a:spcBef>
                <a:spcPts val="900"/>
              </a:spcBef>
              <a:buSzTx/>
              <a:buNone/>
              <a:defRPr sz="3000"/>
            </a:pPr>
          </a:p>
          <a:p>
            <a:pPr marL="0" indent="0" algn="ctr" defTabSz="859536">
              <a:lnSpc>
                <a:spcPct val="81000"/>
              </a:lnSpc>
              <a:spcBef>
                <a:spcPts val="900"/>
              </a:spcBef>
              <a:buSzTx/>
              <a:buNone/>
              <a:defRPr b="1" sz="27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Properties </a:t>
            </a:r>
            <a:r>
              <a: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are not hoisted</a:t>
            </a:r>
            <a:endParaRPr sz="2300"/>
          </a:p>
          <a:p>
            <a:pPr marL="0" indent="0" algn="ctr" defTabSz="859536">
              <a:lnSpc>
                <a:spcPct val="81000"/>
              </a:lnSpc>
              <a:spcBef>
                <a:spcPts val="900"/>
              </a:spcBef>
              <a:buSzTx/>
              <a:buNone/>
              <a:defRPr b="1" sz="2700">
                <a:latin typeface="+mj-lt"/>
                <a:ea typeface="+mj-ea"/>
                <a:cs typeface="+mj-cs"/>
                <a:sym typeface="Helvetica"/>
              </a:defRPr>
            </a:pPr>
            <a:r>
              <a:t>Variables are hosted and not their values</a:t>
            </a:r>
          </a:p>
        </p:txBody>
      </p:sp>
      <p:sp>
        <p:nvSpPr>
          <p:cNvPr id="226" name="Rectangle 7"/>
          <p:cNvSpPr txBox="1"/>
          <p:nvPr/>
        </p:nvSpPr>
        <p:spPr>
          <a:xfrm>
            <a:off x="265459" y="4392374"/>
            <a:ext cx="5008646" cy="202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27" name="Rectangle 8"/>
          <p:cNvSpPr txBox="1"/>
          <p:nvPr/>
        </p:nvSpPr>
        <p:spPr>
          <a:xfrm>
            <a:off x="7137634" y="3924777"/>
            <a:ext cx="5008646" cy="2711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28" name="Arrow: Right 9"/>
          <p:cNvSpPr/>
          <p:nvPr/>
        </p:nvSpPr>
        <p:spPr>
          <a:xfrm>
            <a:off x="4224670" y="5175467"/>
            <a:ext cx="2190309" cy="48825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Title 1"/>
          <p:cNvSpPr txBox="1"/>
          <p:nvPr/>
        </p:nvSpPr>
        <p:spPr>
          <a:xfrm>
            <a:off x="1046861" y="-279230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Hoisting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4"/>
      <p:bldP build="whole" bldLvl="1" animBg="1" rev="0" advAuto="0" spid="226" grpId="2"/>
      <p:bldP build="p" bldLvl="5" animBg="1" rev="0" advAuto="0" spid="225" grpId="1"/>
      <p:bldP build="whole" bldLvl="1" animBg="1" rev="0" advAuto="0" spid="228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3"/>
          <p:cNvSpPr txBox="1"/>
          <p:nvPr/>
        </p:nvSpPr>
        <p:spPr>
          <a:xfrm>
            <a:off x="767078" y="1116645"/>
            <a:ext cx="6004563" cy="2973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32" name="Rectangle 4"/>
          <p:cNvSpPr txBox="1"/>
          <p:nvPr/>
        </p:nvSpPr>
        <p:spPr>
          <a:xfrm>
            <a:off x="4276090" y="4344846"/>
            <a:ext cx="6004564" cy="217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/>
            </a:pPr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33" name="Title 1"/>
          <p:cNvSpPr txBox="1"/>
          <p:nvPr/>
        </p:nvSpPr>
        <p:spPr>
          <a:xfrm>
            <a:off x="1046861" y="-279230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Hoisting twisted</a:t>
            </a:r>
          </a:p>
        </p:txBody>
      </p:sp>
      <p:sp>
        <p:nvSpPr>
          <p:cNvPr id="234" name="Rectangle 8"/>
          <p:cNvSpPr txBox="1"/>
          <p:nvPr/>
        </p:nvSpPr>
        <p:spPr>
          <a:xfrm>
            <a:off x="6863077" y="900616"/>
            <a:ext cx="6004565" cy="346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35" name="Arrow: Right 9"/>
          <p:cNvSpPr/>
          <p:nvPr/>
        </p:nvSpPr>
        <p:spPr>
          <a:xfrm>
            <a:off x="4487560" y="2144832"/>
            <a:ext cx="2190311" cy="48825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3"/>
      <p:bldP build="whole" bldLvl="1" animBg="1" rev="0" advAuto="0" spid="232" grpId="4"/>
      <p:bldP build="whole" bldLvl="1" animBg="1" rev="0" advAuto="0" spid="235" grpId="2"/>
      <p:bldP build="whole" bldLvl="1" animBg="1" rev="0" advAuto="0" spid="23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3"/>
          <p:cNvSpPr txBox="1"/>
          <p:nvPr/>
        </p:nvSpPr>
        <p:spPr>
          <a:xfrm>
            <a:off x="767078" y="1116645"/>
            <a:ext cx="6004563" cy="2973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38" name="Rectangle 4"/>
          <p:cNvSpPr txBox="1"/>
          <p:nvPr/>
        </p:nvSpPr>
        <p:spPr>
          <a:xfrm>
            <a:off x="767078" y="3731576"/>
            <a:ext cx="6004563" cy="2171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/>
            </a:pPr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39" name="Rectangle 5"/>
          <p:cNvSpPr/>
          <p:nvPr/>
        </p:nvSpPr>
        <p:spPr>
          <a:xfrm>
            <a:off x="4531359" y="1116645"/>
            <a:ext cx="7660642" cy="2068073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/>
            </a:pPr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40" name="Rectangle 6"/>
          <p:cNvSpPr/>
          <p:nvPr/>
        </p:nvSpPr>
        <p:spPr>
          <a:xfrm>
            <a:off x="4663440" y="3992653"/>
            <a:ext cx="7660642" cy="1982943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/>
            </a:pPr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41" name="Title 1"/>
          <p:cNvSpPr txBox="1"/>
          <p:nvPr/>
        </p:nvSpPr>
        <p:spPr>
          <a:xfrm>
            <a:off x="1046861" y="-279230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Hoisting twisted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2"/>
      <p:bldP build="whole" bldLvl="1" animBg="1" rev="0" advAuto="0" spid="240" grpId="4"/>
      <p:bldP build="whole" bldLvl="1" animBg="1" rev="0" advAuto="0" spid="239" grpId="3"/>
      <p:bldP build="whole" bldLvl="1" animBg="1" rev="0" advAuto="0" spid="23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Strict Mode</a:t>
            </a:r>
          </a:p>
        </p:txBody>
      </p:sp>
      <p:sp>
        <p:nvSpPr>
          <p:cNvPr id="24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pPr/>
            <a:r>
              <a:t>"use strict";</a:t>
            </a:r>
          </a:p>
        </p:txBody>
      </p:sp>
      <p:sp>
        <p:nvSpPr>
          <p:cNvPr id="245" name="Rectangle 4"/>
          <p:cNvSpPr txBox="1"/>
          <p:nvPr/>
        </p:nvSpPr>
        <p:spPr>
          <a:xfrm>
            <a:off x="4140229" y="2575004"/>
            <a:ext cx="5008646" cy="2711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46" name="Rectangle 5"/>
          <p:cNvSpPr txBox="1"/>
          <p:nvPr/>
        </p:nvSpPr>
        <p:spPr>
          <a:xfrm>
            <a:off x="1286123" y="5685332"/>
            <a:ext cx="10053298" cy="70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/>
            </a:lvl1pPr>
          </a:lstStyle>
          <a:p>
            <a:pPr/>
            <a:r>
              <a:t>Output: ReferenceError: b is not 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2"/>
      <p:bldP build="whole" bldLvl="1" animBg="1" rev="0" advAuto="0" spid="246" grpId="3"/>
      <p:bldP build="p" bldLvl="5" animBg="1" rev="0" advAuto="0" spid="24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ES6  - let &amp; const</a:t>
            </a:r>
          </a:p>
        </p:txBody>
      </p:sp>
      <p:sp>
        <p:nvSpPr>
          <p:cNvPr id="249" name="Content Placeholder 2"/>
          <p:cNvSpPr txBox="1"/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Let &amp; const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00"/>
            </a:pPr>
            <a:r>
              <a:t>const is immutable </a:t>
            </a:r>
          </a:p>
        </p:txBody>
      </p:sp>
      <p:sp>
        <p:nvSpPr>
          <p:cNvPr id="250" name="Rectangle 3"/>
          <p:cNvSpPr txBox="1"/>
          <p:nvPr/>
        </p:nvSpPr>
        <p:spPr>
          <a:xfrm>
            <a:off x="4140229" y="2895043"/>
            <a:ext cx="5008646" cy="271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trike="dblStrike" sz="4400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51" name="Rectangle 4"/>
          <p:cNvSpPr txBox="1"/>
          <p:nvPr/>
        </p:nvSpPr>
        <p:spPr>
          <a:xfrm>
            <a:off x="1286123" y="5685332"/>
            <a:ext cx="10053298" cy="70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/>
            </a:lvl1pPr>
          </a:lstStyle>
          <a:p>
            <a:pPr/>
            <a:r>
              <a:t>Output: ReferenceError: b is not 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2"/>
      <p:bldP build="p" bldLvl="5" animBg="1" rev="0" advAuto="0" spid="249" grpId="1"/>
      <p:bldP build="whole" bldLvl="1" animBg="1" rev="0" advAuto="0" spid="251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56" name="Rectangle 7"/>
          <p:cNvGrpSpPr/>
          <p:nvPr/>
        </p:nvGrpSpPr>
        <p:grpSpPr>
          <a:xfrm>
            <a:off x="1524000" y="3207221"/>
            <a:ext cx="9144000" cy="2994670"/>
            <a:chOff x="0" y="0"/>
            <a:chExt cx="9144000" cy="2994668"/>
          </a:xfrm>
        </p:grpSpPr>
        <p:sp>
          <p:nvSpPr>
            <p:cNvPr id="254" name="Rectangle"/>
            <p:cNvSpPr/>
            <p:nvPr/>
          </p:nvSpPr>
          <p:spPr>
            <a:xfrm>
              <a:off x="0" y="-1"/>
              <a:ext cx="9144000" cy="2994669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255" name="Object Comparison in Javascript"/>
            <p:cNvSpPr txBox="1"/>
            <p:nvPr/>
          </p:nvSpPr>
          <p:spPr>
            <a:xfrm>
              <a:off x="45718" y="502709"/>
              <a:ext cx="9052563" cy="1989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Object Comparison in Javascript</a:t>
              </a:r>
            </a:p>
          </p:txBody>
        </p:sp>
      </p:grpSp>
      <p:grpSp>
        <p:nvGrpSpPr>
          <p:cNvPr id="259" name="Rectangle 4"/>
          <p:cNvGrpSpPr/>
          <p:nvPr/>
        </p:nvGrpSpPr>
        <p:grpSpPr>
          <a:xfrm>
            <a:off x="4133850" y="2740923"/>
            <a:ext cx="3924300" cy="947843"/>
            <a:chOff x="0" y="0"/>
            <a:chExt cx="3924300" cy="947842"/>
          </a:xfrm>
        </p:grpSpPr>
        <p:sp>
          <p:nvSpPr>
            <p:cNvPr id="257" name="Rectangle"/>
            <p:cNvSpPr/>
            <p:nvPr/>
          </p:nvSpPr>
          <p:spPr>
            <a:xfrm>
              <a:off x="0" y="108955"/>
              <a:ext cx="3924300" cy="729937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FS dev 101"/>
            <p:cNvSpPr txBox="1"/>
            <p:nvPr/>
          </p:nvSpPr>
          <p:spPr>
            <a:xfrm>
              <a:off x="45718" y="0"/>
              <a:ext cx="3832863" cy="947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262" name="Rectangle 9"/>
          <p:cNvGrpSpPr/>
          <p:nvPr/>
        </p:nvGrpSpPr>
        <p:grpSpPr>
          <a:xfrm>
            <a:off x="4469129" y="1175862"/>
            <a:ext cx="2937517" cy="729940"/>
            <a:chOff x="0" y="0"/>
            <a:chExt cx="2937516" cy="729939"/>
          </a:xfrm>
        </p:grpSpPr>
        <p:sp>
          <p:nvSpPr>
            <p:cNvPr id="260" name="Rectangle"/>
            <p:cNvSpPr/>
            <p:nvPr/>
          </p:nvSpPr>
          <p:spPr>
            <a:xfrm>
              <a:off x="0" y="0"/>
              <a:ext cx="2937517" cy="729940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JS"/>
            <p:cNvSpPr/>
            <p:nvPr/>
          </p:nvSpPr>
          <p:spPr>
            <a:xfrm>
              <a:off x="45717" y="364968"/>
              <a:ext cx="28460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09" name="Content Placeholder 2"/>
          <p:cNvSpPr txBox="1"/>
          <p:nvPr>
            <p:ph type="body" sz="quarter" idx="1"/>
          </p:nvPr>
        </p:nvSpPr>
        <p:spPr>
          <a:xfrm>
            <a:off x="838199" y="1825625"/>
            <a:ext cx="296655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0" name="Content Placeholder 2"/>
          <p:cNvSpPr txBox="1"/>
          <p:nvPr/>
        </p:nvSpPr>
        <p:spPr>
          <a:xfrm>
            <a:off x="4431160" y="1578631"/>
            <a:ext cx="2875109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1" name="Content Placeholder 2"/>
          <p:cNvSpPr txBox="1"/>
          <p:nvPr/>
        </p:nvSpPr>
        <p:spPr>
          <a:xfrm>
            <a:off x="7915339" y="1394701"/>
            <a:ext cx="2875109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Comparision </a:t>
            </a:r>
          </a:p>
        </p:txBody>
      </p:sp>
      <p:sp>
        <p:nvSpPr>
          <p:cNvPr id="265" name="Content Placeholder 2"/>
          <p:cNvSpPr txBox="1"/>
          <p:nvPr>
            <p:ph type="body" sz="half" idx="1"/>
          </p:nvPr>
        </p:nvSpPr>
        <p:spPr>
          <a:xfrm>
            <a:off x="392430" y="1448435"/>
            <a:ext cx="6899910" cy="4351338"/>
          </a:xfrm>
          <a:prstGeom prst="rect">
            <a:avLst/>
          </a:prstGeom>
        </p:spPr>
        <p:txBody>
          <a:bodyPr/>
          <a:lstStyle/>
          <a:p>
            <a:pPr/>
            <a:r>
              <a:t>== vs ===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pPr/>
            <a:r>
              <a:t>Comparing objects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can’t</a:t>
            </a:r>
            <a:r>
              <a:t> compare objects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2450" y="5306038"/>
            <a:ext cx="10367100" cy="1551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5" grpId="1"/>
      <p:bldP build="whole" bldLvl="1" animBg="1" rev="0" advAuto="0" spid="266" grpId="2"/>
      <p:bldP build="whole" bldLvl="1" animBg="1" rev="0" advAuto="0" spid="267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7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How to compare two JSON have the same properties without order?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pPr/>
            <a:r>
              <a:t>Why Objects are copied &amp; compared by reference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75" name="Rectangle 7"/>
          <p:cNvGrpSpPr/>
          <p:nvPr/>
        </p:nvGrpSpPr>
        <p:grpSpPr>
          <a:xfrm>
            <a:off x="1524000" y="3207221"/>
            <a:ext cx="9144000" cy="2994670"/>
            <a:chOff x="0" y="0"/>
            <a:chExt cx="9144000" cy="2994668"/>
          </a:xfrm>
        </p:grpSpPr>
        <p:sp>
          <p:nvSpPr>
            <p:cNvPr id="273" name="Rectangle"/>
            <p:cNvSpPr/>
            <p:nvPr/>
          </p:nvSpPr>
          <p:spPr>
            <a:xfrm>
              <a:off x="0" y="-1"/>
              <a:ext cx="9144000" cy="2994669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274" name="functions in Javascript"/>
            <p:cNvSpPr txBox="1"/>
            <p:nvPr/>
          </p:nvSpPr>
          <p:spPr>
            <a:xfrm>
              <a:off x="45718" y="1023409"/>
              <a:ext cx="9052563" cy="947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functions in Javascript</a:t>
              </a:r>
            </a:p>
          </p:txBody>
        </p:sp>
      </p:grpSp>
      <p:grpSp>
        <p:nvGrpSpPr>
          <p:cNvPr id="278" name="Rectangle 4"/>
          <p:cNvGrpSpPr/>
          <p:nvPr/>
        </p:nvGrpSpPr>
        <p:grpSpPr>
          <a:xfrm>
            <a:off x="4133850" y="2740923"/>
            <a:ext cx="3924300" cy="947843"/>
            <a:chOff x="0" y="0"/>
            <a:chExt cx="3924300" cy="947842"/>
          </a:xfrm>
        </p:grpSpPr>
        <p:sp>
          <p:nvSpPr>
            <p:cNvPr id="276" name="Rectangle"/>
            <p:cNvSpPr/>
            <p:nvPr/>
          </p:nvSpPr>
          <p:spPr>
            <a:xfrm>
              <a:off x="0" y="108955"/>
              <a:ext cx="3924300" cy="729937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FS dev 101"/>
            <p:cNvSpPr txBox="1"/>
            <p:nvPr/>
          </p:nvSpPr>
          <p:spPr>
            <a:xfrm>
              <a:off x="45718" y="0"/>
              <a:ext cx="3832863" cy="947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281" name="Rectangle 9"/>
          <p:cNvGrpSpPr/>
          <p:nvPr/>
        </p:nvGrpSpPr>
        <p:grpSpPr>
          <a:xfrm>
            <a:off x="4469129" y="1175862"/>
            <a:ext cx="2937517" cy="729940"/>
            <a:chOff x="0" y="0"/>
            <a:chExt cx="2937516" cy="729939"/>
          </a:xfrm>
        </p:grpSpPr>
        <p:sp>
          <p:nvSpPr>
            <p:cNvPr id="279" name="Rectangle"/>
            <p:cNvSpPr/>
            <p:nvPr/>
          </p:nvSpPr>
          <p:spPr>
            <a:xfrm>
              <a:off x="0" y="0"/>
              <a:ext cx="2937517" cy="729940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JS"/>
            <p:cNvSpPr/>
            <p:nvPr/>
          </p:nvSpPr>
          <p:spPr>
            <a:xfrm>
              <a:off x="45717" y="364968"/>
              <a:ext cx="28460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7"/>
          <p:cNvSpPr txBox="1"/>
          <p:nvPr/>
        </p:nvSpPr>
        <p:spPr>
          <a:xfrm>
            <a:off x="716277" y="1902379"/>
            <a:ext cx="3615695" cy="4330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284" name="TextBox 8"/>
          <p:cNvSpPr txBox="1"/>
          <p:nvPr/>
        </p:nvSpPr>
        <p:spPr>
          <a:xfrm>
            <a:off x="6743699" y="2640327"/>
            <a:ext cx="5189297" cy="706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/>
            </a:lvl1pPr>
          </a:lstStyle>
          <a:p>
            <a:pPr/>
            <a:r>
              <a:t>What's the output??</a:t>
            </a:r>
          </a:p>
        </p:txBody>
      </p:sp>
      <p:sp>
        <p:nvSpPr>
          <p:cNvPr id="28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Basics - recap</a:t>
            </a:r>
          </a:p>
        </p:txBody>
      </p:sp>
      <p:sp>
        <p:nvSpPr>
          <p:cNvPr id="286" name="Rectangle 10"/>
          <p:cNvSpPr txBox="1"/>
          <p:nvPr/>
        </p:nvSpPr>
        <p:spPr>
          <a:xfrm>
            <a:off x="6743699" y="3090116"/>
            <a:ext cx="6004565" cy="2973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/>
            </a:pPr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3"/>
      <p:bldP build="whole" bldLvl="1" animBg="1" rev="0" advAuto="0" spid="284" grpId="2"/>
      <p:bldP build="whole" bldLvl="1" animBg="1" rev="0" advAuto="0" spid="28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ontent Placeholder 2"/>
          <p:cNvSpPr txBox="1"/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6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var m1 = 10;</a:t>
            </a:r>
          </a:p>
          <a:p>
            <a:pPr marL="0" indent="0" defTabSz="886966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m1 = 20;</a:t>
            </a:r>
          </a:p>
          <a:p>
            <a:pPr marL="0" indent="0" defTabSz="886966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function f1(m1)</a:t>
            </a:r>
          </a:p>
          <a:p>
            <a:pPr marL="0" indent="0" defTabSz="886966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{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If(m1 == 10)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{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  m1 = 20;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   return 30;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}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If(m1 == 11)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{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  return;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}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return 30;</a:t>
            </a:r>
          </a:p>
          <a:p>
            <a:pPr lvl="1" marL="0" indent="443483" defTabSz="886966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console.log(m1);</a:t>
            </a:r>
          </a:p>
          <a:p>
            <a:pPr marL="0" indent="0" defTabSz="886966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}</a:t>
            </a:r>
          </a:p>
        </p:txBody>
      </p:sp>
      <p:sp>
        <p:nvSpPr>
          <p:cNvPr id="289" name="Rectangle 3"/>
          <p:cNvSpPr txBox="1"/>
          <p:nvPr/>
        </p:nvSpPr>
        <p:spPr>
          <a:xfrm>
            <a:off x="7329388" y="2311350"/>
            <a:ext cx="3679150" cy="2225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extBox 5"/>
          <p:cNvSpPr txBox="1"/>
          <p:nvPr/>
        </p:nvSpPr>
        <p:spPr>
          <a:xfrm>
            <a:off x="6583473" y="1997835"/>
            <a:ext cx="5007527" cy="8765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293" name="TextBox 6"/>
          <p:cNvSpPr txBox="1"/>
          <p:nvPr/>
        </p:nvSpPr>
        <p:spPr>
          <a:xfrm>
            <a:off x="6404888" y="3634740"/>
            <a:ext cx="5242286" cy="13868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Because of this functions overloading is not possible in JS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2"/>
      <p:bldP build="whole" bldLvl="1" animBg="1" rev="0" advAuto="0" spid="293" grpId="3"/>
      <p:bldP build="whole" bldLvl="1" animBg="1" rev="0" advAuto="0" spid="29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52" y="1121327"/>
            <a:ext cx="7091089" cy="4993724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extBox 5"/>
          <p:cNvSpPr txBox="1"/>
          <p:nvPr/>
        </p:nvSpPr>
        <p:spPr>
          <a:xfrm>
            <a:off x="8515350" y="3203903"/>
            <a:ext cx="2240280" cy="4447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Default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  <p:bldP build="whole" bldLvl="1" animBg="1" rev="0" advAuto="0" spid="296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unctions inside an 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inside an object</a:t>
            </a:r>
          </a:p>
        </p:txBody>
      </p:sp>
      <p:sp>
        <p:nvSpPr>
          <p:cNvPr id="301" name="var myObj =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var myObj = {</a:t>
            </a:r>
          </a:p>
          <a:p>
            <a:pPr marL="0" indent="0">
              <a:buSzTx/>
              <a:buFontTx/>
              <a:buNone/>
            </a:pPr>
            <a:r>
              <a:t>   name: "John",</a:t>
            </a:r>
          </a:p>
          <a:p>
            <a:pPr marL="0" indent="0">
              <a:buSzTx/>
              <a:buFontTx/>
              <a:buNone/>
            </a:pPr>
            <a:r>
              <a:t>   sayName: function(name) {</a:t>
            </a:r>
          </a:p>
          <a:p>
            <a:pPr marL="0" indent="0">
              <a:buSzTx/>
              <a:buFontTx/>
              <a:buNone/>
            </a:pPr>
            <a:r>
              <a:t>       console.log("Hi, " + this.name); // 'this' points to myObj in this case </a:t>
            </a:r>
          </a:p>
          <a:p>
            <a:pPr marL="0" indent="0">
              <a:buSzTx/>
              <a:buFontTx/>
              <a:buNone/>
            </a:pPr>
            <a:r>
              <a:t>   }</a:t>
            </a:r>
          </a:p>
          <a:p>
            <a:pPr marL="0" indent="0">
              <a:buSzTx/>
              <a:buFontTx/>
              <a:buNone/>
            </a:pPr>
            <a:r>
              <a:t>};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myObj.sayName();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905255">
              <a:defRPr sz="4300"/>
            </a:lvl1pPr>
          </a:lstStyle>
          <a:p>
            <a:pPr/>
            <a:r>
              <a:t>Anonymous functions or Function Expressions </a:t>
            </a:r>
          </a:p>
        </p:txBody>
      </p:sp>
      <p:sp>
        <p:nvSpPr>
          <p:cNvPr id="304" name="Rectangle 4"/>
          <p:cNvSpPr txBox="1"/>
          <p:nvPr/>
        </p:nvSpPr>
        <p:spPr>
          <a:xfrm>
            <a:off x="883918" y="1987032"/>
            <a:ext cx="9819637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var square = function(number) { return number * number }</a:t>
            </a:r>
          </a:p>
        </p:txBody>
      </p:sp>
      <p:sp>
        <p:nvSpPr>
          <p:cNvPr id="305" name="Rectangle 5"/>
          <p:cNvSpPr txBox="1"/>
          <p:nvPr/>
        </p:nvSpPr>
        <p:spPr>
          <a:xfrm>
            <a:off x="4099559" y="2844225"/>
            <a:ext cx="1784505" cy="49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square(4);</a:t>
            </a:r>
          </a:p>
        </p:txBody>
      </p:sp>
      <p:sp>
        <p:nvSpPr>
          <p:cNvPr id="306" name="Rectangle 6"/>
          <p:cNvSpPr txBox="1"/>
          <p:nvPr/>
        </p:nvSpPr>
        <p:spPr>
          <a:xfrm>
            <a:off x="3348473" y="3701419"/>
            <a:ext cx="3964937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Why anonymous??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3"/>
      <p:bldP build="whole" bldLvl="1" animBg="1" rev="0" advAuto="0" spid="305" grpId="2"/>
      <p:bldP build="whole" bldLvl="1" animBg="1" rev="0" advAuto="0" spid="30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Hoisting and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Hoisting and Functions</a:t>
            </a:r>
          </a:p>
        </p:txBody>
      </p:sp>
      <p:sp>
        <p:nvSpPr>
          <p:cNvPr id="309" name="Rectangle 4"/>
          <p:cNvSpPr txBox="1"/>
          <p:nvPr/>
        </p:nvSpPr>
        <p:spPr>
          <a:xfrm>
            <a:off x="883919" y="1987032"/>
            <a:ext cx="9819637" cy="99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/>
            </a:pPr>
            <a:r>
              <a:t>square(4);</a:t>
            </a:r>
          </a:p>
          <a:p>
            <a:pPr>
              <a:defRPr sz="3200"/>
            </a:pPr>
            <a:r>
              <a:t>var square = function(number) { return number * number }</a:t>
            </a:r>
          </a:p>
        </p:txBody>
      </p:sp>
      <p:sp>
        <p:nvSpPr>
          <p:cNvPr id="310" name="Rectangle 5"/>
          <p:cNvSpPr txBox="1"/>
          <p:nvPr/>
        </p:nvSpPr>
        <p:spPr>
          <a:xfrm>
            <a:off x="3959859" y="3180478"/>
            <a:ext cx="1498358" cy="49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Result??</a:t>
            </a:r>
          </a:p>
        </p:txBody>
      </p:sp>
      <p:sp>
        <p:nvSpPr>
          <p:cNvPr id="311" name="Rectangle 4"/>
          <p:cNvSpPr txBox="1"/>
          <p:nvPr/>
        </p:nvSpPr>
        <p:spPr>
          <a:xfrm>
            <a:off x="769619" y="4730232"/>
            <a:ext cx="9033626" cy="99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/>
            </a:pPr>
            <a:r>
              <a:t>square1(4);</a:t>
            </a:r>
          </a:p>
          <a:p>
            <a:pPr>
              <a:defRPr sz="3200"/>
            </a:pPr>
            <a:r>
              <a:t>functionsquare1(number) { return number * number }</a:t>
            </a:r>
          </a:p>
        </p:txBody>
      </p:sp>
      <p:sp>
        <p:nvSpPr>
          <p:cNvPr id="312" name="Rectangle 5"/>
          <p:cNvSpPr txBox="1"/>
          <p:nvPr/>
        </p:nvSpPr>
        <p:spPr>
          <a:xfrm>
            <a:off x="4175759" y="5993826"/>
            <a:ext cx="1498358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Result??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3"/>
      <p:bldP build="whole" bldLvl="1" animBg="1" rev="0" advAuto="0" spid="309" grpId="1"/>
      <p:bldP build="whole" bldLvl="1" animBg="1" rev="0" advAuto="0" spid="310" grpId="2"/>
      <p:bldP build="whole" bldLvl="1" animBg="1" rev="0" advAuto="0" spid="312" grpId="4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IIFE</a:t>
            </a:r>
          </a:p>
        </p:txBody>
      </p:sp>
      <p:sp>
        <p:nvSpPr>
          <p:cNvPr id="315" name="Rectangle 4"/>
          <p:cNvSpPr txBox="1"/>
          <p:nvPr/>
        </p:nvSpPr>
        <p:spPr>
          <a:xfrm>
            <a:off x="883918" y="1910189"/>
            <a:ext cx="10483162" cy="601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/>
            </a:lvl1pPr>
          </a:lstStyle>
          <a:p>
            <a:pPr/>
            <a:r>
              <a:t>(function(number) { return number * number })(4)</a:t>
            </a:r>
          </a:p>
        </p:txBody>
      </p:sp>
      <p:sp>
        <p:nvSpPr>
          <p:cNvPr id="316" name="Rectangle 6"/>
          <p:cNvSpPr txBox="1"/>
          <p:nvPr/>
        </p:nvSpPr>
        <p:spPr>
          <a:xfrm>
            <a:off x="5169337" y="3545463"/>
            <a:ext cx="213673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Only Once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1"/>
      <p:bldP build="whole" bldLvl="1" animBg="1" rev="0" advAuto="0" spid="316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Passing function to another function</a:t>
            </a:r>
          </a:p>
        </p:txBody>
      </p:sp>
      <p:sp>
        <p:nvSpPr>
          <p:cNvPr id="319" name="Rectangle 4"/>
          <p:cNvSpPr txBox="1"/>
          <p:nvPr/>
        </p:nvSpPr>
        <p:spPr>
          <a:xfrm>
            <a:off x="203501" y="1768381"/>
            <a:ext cx="12051087" cy="2473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var square = function(number) { return number * number }</a:t>
            </a:r>
          </a:p>
          <a:p>
            <a:pPr>
              <a:defRPr sz="2000"/>
            </a:pPr>
            <a:r>
              <a:t>function square1(number) { return number * number }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function newf(a,b){</a:t>
            </a:r>
          </a:p>
          <a:p>
            <a:pPr>
              <a:defRPr sz="2000"/>
            </a:pPr>
            <a:r>
              <a:t>var four_square = a(4);</a:t>
            </a:r>
          </a:p>
          <a:p>
            <a:pPr>
              <a:defRPr sz="2000"/>
            </a:pPr>
            <a:r>
              <a:t>var five_square = b(5);</a:t>
            </a:r>
          </a:p>
          <a:p>
            <a:pPr>
              <a:defRPr sz="2000"/>
            </a:pPr>
            <a:r>
              <a:t>console.log(four_square,five_square);</a:t>
            </a:r>
          </a:p>
          <a:p>
            <a:pPr>
              <a:defRPr sz="2000"/>
            </a:pPr>
            <a:r>
              <a:t>}</a:t>
            </a:r>
          </a:p>
        </p:txBody>
      </p:sp>
      <p:sp>
        <p:nvSpPr>
          <p:cNvPr id="320" name="Rectangle 5"/>
          <p:cNvSpPr txBox="1"/>
          <p:nvPr/>
        </p:nvSpPr>
        <p:spPr>
          <a:xfrm>
            <a:off x="3857578" y="4597594"/>
            <a:ext cx="401831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newf(square , square1);</a:t>
            </a:r>
          </a:p>
        </p:txBody>
      </p:sp>
      <p:sp>
        <p:nvSpPr>
          <p:cNvPr id="321" name="A callback function is a function passed into another function as an argument, which is then invoked inside the outer function to complete some kind of routine or action."/>
          <p:cNvSpPr txBox="1"/>
          <p:nvPr/>
        </p:nvSpPr>
        <p:spPr>
          <a:xfrm>
            <a:off x="1070262" y="5812697"/>
            <a:ext cx="10051476" cy="113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2200"/>
            </a:pPr>
            <a:r>
              <a:t>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callback</a:t>
            </a:r>
            <a:r>
              <a:t> function is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function passed into another function</a:t>
            </a:r>
            <a:r>
              <a:t> as an argument, which is then invoked inside the outer function to complete some kind of routine or action.</a:t>
            </a:r>
          </a:p>
        </p:txBody>
      </p:sp>
      <p:sp>
        <p:nvSpPr>
          <p:cNvPr id="322" name="//   —&gt; callbackFunction"/>
          <p:cNvSpPr txBox="1"/>
          <p:nvPr/>
        </p:nvSpPr>
        <p:spPr>
          <a:xfrm>
            <a:off x="2869106" y="3139981"/>
            <a:ext cx="2609782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FF2600"/>
                </a:solidFill>
              </a:defRPr>
            </a:lvl1pPr>
          </a:lstStyle>
          <a:p>
            <a:pPr/>
            <a:r>
              <a:t>//   —&gt; callbackFunction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lass task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Class task</a:t>
            </a:r>
          </a:p>
        </p:txBody>
      </p:sp>
      <p:sp>
        <p:nvSpPr>
          <p:cNvPr id="325" name="Write a function that takes 2 params and prints them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spcBef>
                <a:spcPts val="900"/>
              </a:spcBef>
              <a:defRPr sz="2500"/>
            </a:pPr>
            <a:r>
              <a:t>Write a function that takes 2 params and prints them</a:t>
            </a:r>
          </a:p>
          <a:p>
            <a:pPr marL="210311" indent="-210311" defTabSz="841247">
              <a:spcBef>
                <a:spcPts val="900"/>
              </a:spcBef>
              <a:defRPr sz="2500"/>
            </a:pPr>
            <a:r>
              <a:t>Write a function that prints the type of the params passed </a:t>
            </a:r>
          </a:p>
          <a:p>
            <a:pPr marL="210311" indent="-210311" defTabSz="841247">
              <a:spcBef>
                <a:spcPts val="900"/>
              </a:spcBef>
              <a:defRPr sz="2500"/>
            </a:pPr>
            <a:r>
              <a:t>Write a function that add the 2 params.</a:t>
            </a:r>
          </a:p>
          <a:p>
            <a:pPr marL="210311" indent="-210311" defTabSz="841247">
              <a:spcBef>
                <a:spcPts val="900"/>
              </a:spcBef>
              <a:defRPr sz="2500"/>
            </a:pPr>
            <a:r>
              <a:t>Write a function which takes 2 params and calls the other two functions </a:t>
            </a:r>
          </a:p>
          <a:p>
            <a:pPr lvl="1" marL="630936" indent="-210311" defTabSz="841247">
              <a:spcBef>
                <a:spcPts val="900"/>
              </a:spcBef>
              <a:defRPr sz="2500"/>
            </a:pPr>
            <a:r>
              <a:t>prints the types of those params inside and </a:t>
            </a:r>
          </a:p>
          <a:p>
            <a:pPr lvl="1" marL="630936" indent="-210311" defTabSz="841247">
              <a:spcBef>
                <a:spcPts val="900"/>
              </a:spcBef>
              <a:defRPr sz="2500"/>
            </a:pPr>
            <a:r>
              <a:t>then adds two parameters if the type are same</a:t>
            </a:r>
          </a:p>
          <a:p>
            <a:pPr marL="210311" indent="-210311" defTabSz="841247">
              <a:spcBef>
                <a:spcPts val="900"/>
              </a:spcBef>
              <a:defRPr sz="2500"/>
            </a:pPr>
            <a:r>
              <a:t>Convert the function into 2 functions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pass them also as a params </a:t>
            </a:r>
          </a:p>
          <a:p>
            <a:pPr lvl="1" marL="630936" indent="-210311" defTabSz="841247">
              <a:spcBef>
                <a:spcPts val="900"/>
              </a:spcBef>
              <a:defRPr sz="2500"/>
            </a:pPr>
            <a:r>
              <a:t>one finds the type </a:t>
            </a:r>
          </a:p>
          <a:p>
            <a:pPr lvl="1" marL="630936" indent="-210311" defTabSz="841247">
              <a:spcBef>
                <a:spcPts val="900"/>
              </a:spcBef>
              <a:defRPr sz="2500"/>
            </a:pPr>
            <a:r>
              <a:t>another add/concats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Mandatory Tasks - Zen tasks </a:t>
            </a:r>
          </a:p>
        </p:txBody>
      </p:sp>
      <p:sp>
        <p:nvSpPr>
          <p:cNvPr id="32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Upload to git </a:t>
            </a:r>
          </a:p>
          <a:p>
            <a:pPr/>
            <a:r>
              <a:t>Warmup tasks</a:t>
            </a:r>
          </a:p>
          <a:p>
            <a:pPr lvl="1" marL="685800" indent="-228600">
              <a:spcBef>
                <a:spcPts val="5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Mandatory Tasks </a:t>
            </a:r>
          </a:p>
        </p:txBody>
      </p:sp>
      <p:sp>
        <p:nvSpPr>
          <p:cNvPr id="33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55447" indent="-155447" defTabSz="621791">
              <a:lnSpc>
                <a:spcPct val="81000"/>
              </a:lnSpc>
              <a:spcBef>
                <a:spcPts val="600"/>
              </a:spcBef>
              <a:defRPr sz="2400"/>
            </a:pPr>
            <a:r>
              <a:t>Do the below programs in anonymous function &amp; IIFE</a:t>
            </a:r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Print odd numbers in an array 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Convert all the strings to title caps in a string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Sum of all numbers in an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Return all the prime numbers in an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Return all the palindromes in an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Return median of two sorted arrays of same size 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Remove duplicates from an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Rotate an array by k times and return the rotated array</a:t>
            </a:r>
          </a:p>
          <a:p>
            <a:pPr marL="155447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Write a callback which is called </a:t>
            </a:r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if the give number is even </a:t>
            </a:r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if the given number is prime</a:t>
            </a:r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if the number is palindrome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336" name="Rectangle 7"/>
          <p:cNvGrpSpPr/>
          <p:nvPr/>
        </p:nvGrpSpPr>
        <p:grpSpPr>
          <a:xfrm>
            <a:off x="1524000" y="3207221"/>
            <a:ext cx="9144000" cy="2994670"/>
            <a:chOff x="0" y="0"/>
            <a:chExt cx="9144000" cy="2994668"/>
          </a:xfrm>
        </p:grpSpPr>
        <p:sp>
          <p:nvSpPr>
            <p:cNvPr id="334" name="Rectangle"/>
            <p:cNvSpPr/>
            <p:nvPr/>
          </p:nvSpPr>
          <p:spPr>
            <a:xfrm>
              <a:off x="0" y="-1"/>
              <a:ext cx="9144000" cy="2994669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Arrow functions in Javascript - ES6"/>
            <p:cNvSpPr txBox="1"/>
            <p:nvPr/>
          </p:nvSpPr>
          <p:spPr>
            <a:xfrm>
              <a:off x="45718" y="502709"/>
              <a:ext cx="9052563" cy="1989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Arrow functions in Javascript - ES6</a:t>
              </a:r>
            </a:p>
          </p:txBody>
        </p:sp>
      </p:grpSp>
      <p:grpSp>
        <p:nvGrpSpPr>
          <p:cNvPr id="339" name="Rectangle 4"/>
          <p:cNvGrpSpPr/>
          <p:nvPr/>
        </p:nvGrpSpPr>
        <p:grpSpPr>
          <a:xfrm>
            <a:off x="4133850" y="2740923"/>
            <a:ext cx="3924300" cy="947843"/>
            <a:chOff x="0" y="0"/>
            <a:chExt cx="3924300" cy="947842"/>
          </a:xfrm>
        </p:grpSpPr>
        <p:sp>
          <p:nvSpPr>
            <p:cNvPr id="337" name="Rectangle"/>
            <p:cNvSpPr/>
            <p:nvPr/>
          </p:nvSpPr>
          <p:spPr>
            <a:xfrm>
              <a:off x="0" y="108955"/>
              <a:ext cx="3924300" cy="729937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FS dev 101"/>
            <p:cNvSpPr txBox="1"/>
            <p:nvPr/>
          </p:nvSpPr>
          <p:spPr>
            <a:xfrm>
              <a:off x="45718" y="0"/>
              <a:ext cx="3832863" cy="947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342" name="Rectangle 9"/>
          <p:cNvGrpSpPr/>
          <p:nvPr/>
        </p:nvGrpSpPr>
        <p:grpSpPr>
          <a:xfrm>
            <a:off x="4469129" y="83662"/>
            <a:ext cx="2937517" cy="729938"/>
            <a:chOff x="0" y="0"/>
            <a:chExt cx="2937516" cy="729937"/>
          </a:xfrm>
        </p:grpSpPr>
        <p:sp>
          <p:nvSpPr>
            <p:cNvPr id="340" name="Rectangle"/>
            <p:cNvSpPr/>
            <p:nvPr/>
          </p:nvSpPr>
          <p:spPr>
            <a:xfrm>
              <a:off x="0" y="0"/>
              <a:ext cx="2937517" cy="729938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JS"/>
            <p:cNvSpPr/>
            <p:nvPr/>
          </p:nvSpPr>
          <p:spPr>
            <a:xfrm>
              <a:off x="45717" y="364967"/>
              <a:ext cx="28460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fat arrow – Borrowed from coffee script</a:t>
            </a:r>
          </a:p>
        </p:txBody>
      </p:sp>
      <p:sp>
        <p:nvSpPr>
          <p:cNvPr id="34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Source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pPr/>
            <a:r>
              <a:t>What?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pPr/>
            <a:r>
              <a:t>Why?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Arrow function – ES6</a:t>
            </a:r>
          </a:p>
        </p:txBody>
      </p:sp>
      <p:sp>
        <p:nvSpPr>
          <p:cNvPr id="348" name="Rectangle 3"/>
          <p:cNvSpPr txBox="1"/>
          <p:nvPr/>
        </p:nvSpPr>
        <p:spPr>
          <a:xfrm>
            <a:off x="2312080" y="3701534"/>
            <a:ext cx="7519746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b="1" sz="4400">
                <a:latin typeface="+mj-lt"/>
                <a:ea typeface="+mj-ea"/>
                <a:cs typeface="+mj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49" name="Rectangle 4"/>
          <p:cNvSpPr txBox="1"/>
          <p:nvPr/>
        </p:nvSpPr>
        <p:spPr>
          <a:xfrm>
            <a:off x="1523999" y="2111336"/>
            <a:ext cx="9819637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50" name="Rectangle 5"/>
          <p:cNvSpPr/>
          <p:nvPr/>
        </p:nvSpPr>
        <p:spPr>
          <a:xfrm>
            <a:off x="975613" y="5474613"/>
            <a:ext cx="10515601" cy="333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2"/>
      <p:bldP build="whole" bldLvl="1" animBg="1" rev="0" advAuto="0" spid="34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Array Methods - 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Methods - M</a:t>
            </a:r>
          </a:p>
        </p:txBody>
      </p:sp>
      <p:sp>
        <p:nvSpPr>
          <p:cNvPr id="353" name="var numbers = [11,22,33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var numbers = [11,22,33] 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var numbers_plus_one = numbers.map(item =&gt; item + 1);</a:t>
            </a:r>
          </a:p>
          <a:p>
            <a:pPr marL="0" indent="0">
              <a:buSzTx/>
              <a:buFontTx/>
              <a:buNone/>
            </a:pPr>
            <a:r>
              <a:t>console.log(numbers_plus_one);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1001141" y="-27923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types</a:t>
            </a:r>
          </a:p>
        </p:txBody>
      </p:sp>
      <p:grpSp>
        <p:nvGrpSpPr>
          <p:cNvPr id="119" name="Oval 5"/>
          <p:cNvGrpSpPr/>
          <p:nvPr/>
        </p:nvGrpSpPr>
        <p:grpSpPr>
          <a:xfrm>
            <a:off x="520993" y="701854"/>
            <a:ext cx="2820181" cy="2636720"/>
            <a:chOff x="0" y="0"/>
            <a:chExt cx="2820179" cy="2636719"/>
          </a:xfrm>
        </p:grpSpPr>
        <p:sp>
          <p:nvSpPr>
            <p:cNvPr id="117" name="Oval"/>
            <p:cNvSpPr/>
            <p:nvPr/>
          </p:nvSpPr>
          <p:spPr>
            <a:xfrm>
              <a:off x="0" y="-1"/>
              <a:ext cx="2820181" cy="263672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Primitive…"/>
            <p:cNvSpPr txBox="1"/>
            <p:nvPr/>
          </p:nvSpPr>
          <p:spPr>
            <a:xfrm>
              <a:off x="458725" y="822181"/>
              <a:ext cx="1902727" cy="99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2" name="Oval 6"/>
          <p:cNvGrpSpPr/>
          <p:nvPr/>
        </p:nvGrpSpPr>
        <p:grpSpPr>
          <a:xfrm>
            <a:off x="8032120" y="701854"/>
            <a:ext cx="2820185" cy="2636720"/>
            <a:chOff x="0" y="0"/>
            <a:chExt cx="2820183" cy="2636719"/>
          </a:xfrm>
        </p:grpSpPr>
        <p:sp>
          <p:nvSpPr>
            <p:cNvPr id="120" name="Oval"/>
            <p:cNvSpPr/>
            <p:nvPr/>
          </p:nvSpPr>
          <p:spPr>
            <a:xfrm>
              <a:off x="-1" y="-1"/>
              <a:ext cx="2820184" cy="263672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Composite…"/>
            <p:cNvSpPr txBox="1"/>
            <p:nvPr/>
          </p:nvSpPr>
          <p:spPr>
            <a:xfrm>
              <a:off x="458725" y="822181"/>
              <a:ext cx="1902729" cy="99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5" name="Oval 7"/>
          <p:cNvGrpSpPr/>
          <p:nvPr/>
        </p:nvGrpSpPr>
        <p:grpSpPr>
          <a:xfrm>
            <a:off x="4558320" y="754906"/>
            <a:ext cx="2820184" cy="2636720"/>
            <a:chOff x="0" y="0"/>
            <a:chExt cx="2820183" cy="2636719"/>
          </a:xfrm>
        </p:grpSpPr>
        <p:sp>
          <p:nvSpPr>
            <p:cNvPr id="123" name="Oval"/>
            <p:cNvSpPr/>
            <p:nvPr/>
          </p:nvSpPr>
          <p:spPr>
            <a:xfrm>
              <a:off x="-1" y="-1"/>
              <a:ext cx="2820184" cy="263672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Trivial…"/>
            <p:cNvSpPr txBox="1"/>
            <p:nvPr/>
          </p:nvSpPr>
          <p:spPr>
            <a:xfrm>
              <a:off x="458725" y="822181"/>
              <a:ext cx="1902729" cy="99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28" name="Rectangle 9"/>
          <p:cNvGrpSpPr/>
          <p:nvPr/>
        </p:nvGrpSpPr>
        <p:grpSpPr>
          <a:xfrm>
            <a:off x="90539" y="3455466"/>
            <a:ext cx="3764347" cy="818714"/>
            <a:chOff x="0" y="0"/>
            <a:chExt cx="3764346" cy="818713"/>
          </a:xfrm>
        </p:grpSpPr>
        <p:sp>
          <p:nvSpPr>
            <p:cNvPr id="126" name="Rectangle"/>
            <p:cNvSpPr/>
            <p:nvPr/>
          </p:nvSpPr>
          <p:spPr>
            <a:xfrm>
              <a:off x="-1" y="-1"/>
              <a:ext cx="3764347" cy="81871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Numbers – BigInt – Boolean – Strings"/>
            <p:cNvSpPr txBox="1"/>
            <p:nvPr/>
          </p:nvSpPr>
          <p:spPr>
            <a:xfrm>
              <a:off x="45717" y="242811"/>
              <a:ext cx="3672908" cy="333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Numbers – BigInt – Boolean – Strings </a:t>
              </a:r>
            </a:p>
          </p:txBody>
        </p:sp>
      </p:grpSp>
      <p:grpSp>
        <p:nvGrpSpPr>
          <p:cNvPr id="131" name="Rectangle 12"/>
          <p:cNvGrpSpPr/>
          <p:nvPr/>
        </p:nvGrpSpPr>
        <p:grpSpPr>
          <a:xfrm>
            <a:off x="7816866" y="3444667"/>
            <a:ext cx="3764346" cy="818715"/>
            <a:chOff x="0" y="0"/>
            <a:chExt cx="3764345" cy="818713"/>
          </a:xfrm>
        </p:grpSpPr>
        <p:sp>
          <p:nvSpPr>
            <p:cNvPr id="129" name="Rectangle"/>
            <p:cNvSpPr/>
            <p:nvPr/>
          </p:nvSpPr>
          <p:spPr>
            <a:xfrm>
              <a:off x="-1" y="-1"/>
              <a:ext cx="3764346" cy="81871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Objects"/>
            <p:cNvSpPr txBox="1"/>
            <p:nvPr/>
          </p:nvSpPr>
          <p:spPr>
            <a:xfrm>
              <a:off x="45718" y="242811"/>
              <a:ext cx="3672907" cy="333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Objects</a:t>
              </a:r>
            </a:p>
          </p:txBody>
        </p:sp>
      </p:grpSp>
      <p:sp>
        <p:nvSpPr>
          <p:cNvPr id="132" name="Rectangle 14"/>
          <p:cNvSpPr/>
          <p:nvPr/>
        </p:nvSpPr>
        <p:spPr>
          <a:xfrm>
            <a:off x="29101" y="4435173"/>
            <a:ext cx="984493" cy="333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10 / 10.5 </a:t>
            </a:r>
          </a:p>
        </p:txBody>
      </p:sp>
      <p:sp>
        <p:nvSpPr>
          <p:cNvPr id="133" name="Rectangle 15"/>
          <p:cNvSpPr/>
          <p:nvPr/>
        </p:nvSpPr>
        <p:spPr>
          <a:xfrm>
            <a:off x="1169079" y="4433768"/>
            <a:ext cx="1064636" cy="333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true/false </a:t>
            </a:r>
          </a:p>
        </p:txBody>
      </p:sp>
      <p:sp>
        <p:nvSpPr>
          <p:cNvPr id="134" name="Rectangle 16"/>
          <p:cNvSpPr/>
          <p:nvPr/>
        </p:nvSpPr>
        <p:spPr>
          <a:xfrm>
            <a:off x="2407378" y="4433768"/>
            <a:ext cx="1306966" cy="333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“Hello GUVI”</a:t>
            </a:r>
          </a:p>
        </p:txBody>
      </p:sp>
      <p:sp>
        <p:nvSpPr>
          <p:cNvPr id="135" name="Rectangle 17"/>
          <p:cNvSpPr/>
          <p:nvPr/>
        </p:nvSpPr>
        <p:spPr>
          <a:xfrm>
            <a:off x="5034695" y="3639870"/>
            <a:ext cx="449269" cy="333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36" name="Rectangle 18"/>
          <p:cNvSpPr/>
          <p:nvPr/>
        </p:nvSpPr>
        <p:spPr>
          <a:xfrm>
            <a:off x="5790596" y="3639870"/>
            <a:ext cx="1052358" cy="333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undefined</a:t>
            </a:r>
          </a:p>
        </p:txBody>
      </p:sp>
      <p:sp>
        <p:nvSpPr>
          <p:cNvPr id="137" name="Rectangle 20"/>
          <p:cNvSpPr/>
          <p:nvPr/>
        </p:nvSpPr>
        <p:spPr>
          <a:xfrm>
            <a:off x="7687123" y="4432365"/>
            <a:ext cx="1085844" cy="333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{1:”GUVI”}</a:t>
            </a:r>
          </a:p>
        </p:txBody>
      </p:sp>
      <p:sp>
        <p:nvSpPr>
          <p:cNvPr id="138" name="Rectangle 21"/>
          <p:cNvSpPr/>
          <p:nvPr/>
        </p:nvSpPr>
        <p:spPr>
          <a:xfrm>
            <a:off x="8956843" y="4432365"/>
            <a:ext cx="1053586" cy="333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[10,30,20]</a:t>
            </a:r>
          </a:p>
        </p:txBody>
      </p:sp>
      <p:sp>
        <p:nvSpPr>
          <p:cNvPr id="139" name="Rectangle 22"/>
          <p:cNvSpPr/>
          <p:nvPr/>
        </p:nvSpPr>
        <p:spPr>
          <a:xfrm>
            <a:off x="10195148" y="4432365"/>
            <a:ext cx="1284307" cy="333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function f(){}</a:t>
            </a:r>
          </a:p>
        </p:txBody>
      </p:sp>
      <p:sp>
        <p:nvSpPr>
          <p:cNvPr id="140" name="Rectangle 25"/>
          <p:cNvSpPr txBox="1"/>
          <p:nvPr/>
        </p:nvSpPr>
        <p:spPr>
          <a:xfrm>
            <a:off x="4708438" y="4194040"/>
            <a:ext cx="2878032" cy="1209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let age = null;</a:t>
            </a:r>
          </a:p>
          <a:p>
            <a:pPr/>
          </a:p>
          <a:p>
            <a:pPr/>
            <a:r>
              <a:t>let x;</a:t>
            </a:r>
          </a:p>
          <a:p>
            <a:pPr/>
            <a:r>
              <a:t>alert(x); // shows "undefined"</a:t>
            </a:r>
          </a:p>
        </p:txBody>
      </p:sp>
      <p:sp>
        <p:nvSpPr>
          <p:cNvPr id="141" name="Rectangle 26"/>
          <p:cNvSpPr txBox="1"/>
          <p:nvPr/>
        </p:nvSpPr>
        <p:spPr>
          <a:xfrm>
            <a:off x="142966" y="4932874"/>
            <a:ext cx="1818637" cy="917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let n = 123;</a:t>
            </a:r>
          </a:p>
          <a:p>
            <a:pPr/>
            <a:r>
              <a:t>let n1 = 12.345;</a:t>
            </a:r>
          </a:p>
          <a:p>
            <a:pPr/>
            <a:r>
              <a:t>let name = "John";</a:t>
            </a:r>
          </a:p>
        </p:txBody>
      </p:sp>
      <p:sp>
        <p:nvSpPr>
          <p:cNvPr id="142" name="Rectangle 27"/>
          <p:cNvSpPr txBox="1"/>
          <p:nvPr/>
        </p:nvSpPr>
        <p:spPr>
          <a:xfrm>
            <a:off x="142967" y="5861244"/>
            <a:ext cx="3872678" cy="917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let dstring1= "Hello";</a:t>
            </a:r>
          </a:p>
          <a:p>
            <a:pPr/>
            <a:r>
              <a:t>let sstring2 = 'Single quotes are ok too';</a:t>
            </a:r>
          </a:p>
          <a:p>
            <a:pPr/>
            <a:r>
              <a:t>let bstring3= `Backticks my str`;</a:t>
            </a:r>
          </a:p>
        </p:txBody>
      </p:sp>
      <p:sp>
        <p:nvSpPr>
          <p:cNvPr id="143" name="Rectangle 29"/>
          <p:cNvSpPr txBox="1"/>
          <p:nvPr/>
        </p:nvSpPr>
        <p:spPr>
          <a:xfrm>
            <a:off x="4720383" y="5856204"/>
            <a:ext cx="2496055" cy="917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let bvar1= true; </a:t>
            </a:r>
          </a:p>
          <a:p>
            <a:pPr/>
            <a:r>
              <a:t>let bvar2= false;</a:t>
            </a:r>
          </a:p>
          <a:p>
            <a:pPr/>
            <a:r>
              <a:t>let isGreater = 4 &gt; 1;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7"/>
      <p:bldP build="whole" bldLvl="1" animBg="1" rev="0" advAuto="0" spid="128" grpId="2"/>
      <p:bldP build="whole" bldLvl="1" animBg="1" rev="0" advAuto="0" spid="135" grpId="9"/>
      <p:bldP build="whole" bldLvl="1" animBg="1" rev="0" advAuto="0" spid="138" grpId="16"/>
      <p:bldP build="whole" bldLvl="1" animBg="1" rev="0" advAuto="0" spid="131" grpId="14"/>
      <p:bldP build="whole" bldLvl="1" animBg="1" rev="0" advAuto="0" spid="134" grpId="5"/>
      <p:bldP build="whole" bldLvl="1" animBg="1" rev="0" advAuto="0" spid="143" grpId="12"/>
      <p:bldP build="whole" bldLvl="1" animBg="1" rev="0" advAuto="0" spid="137" grpId="15"/>
      <p:bldP build="whole" bldLvl="1" animBg="1" rev="0" advAuto="0" spid="142" grpId="7"/>
      <p:bldP build="whole" bldLvl="1" animBg="1" rev="0" advAuto="0" spid="133" grpId="4"/>
      <p:bldP build="whole" bldLvl="1" animBg="1" rev="0" advAuto="0" spid="125" grpId="8"/>
      <p:bldP build="whole" bldLvl="1" animBg="1" rev="0" advAuto="0" spid="140" grpId="11"/>
      <p:bldP build="whole" bldLvl="1" animBg="1" rev="0" advAuto="0" spid="132" grpId="3"/>
      <p:bldP build="whole" bldLvl="1" animBg="1" rev="0" advAuto="0" spid="141" grpId="6"/>
      <p:bldP build="whole" bldLvl="1" animBg="1" rev="0" advAuto="0" spid="119" grpId="1"/>
      <p:bldP build="whole" bldLvl="1" animBg="1" rev="0" advAuto="0" spid="136" grpId="10"/>
      <p:bldP build="whole" bldLvl="1" animBg="1" rev="0" advAuto="0" spid="122" grpId="1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Array methods - 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methods - R</a:t>
            </a:r>
          </a:p>
        </p:txBody>
      </p:sp>
      <p:sp>
        <p:nvSpPr>
          <p:cNvPr id="356" name="var numbers = [1, 2, 3, 4, 5, 6, 7, 8, 9];…"/>
          <p:cNvSpPr txBox="1"/>
          <p:nvPr>
            <p:ph type="body" idx="1"/>
          </p:nvPr>
        </p:nvSpPr>
        <p:spPr>
          <a:xfrm>
            <a:off x="712646" y="1896481"/>
            <a:ext cx="10933635" cy="53698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var numbers = [1, 2, 3, 4, 5, 6, 7, 8, 9];</a:t>
            </a:r>
          </a:p>
          <a:p>
            <a:pPr marL="0" indent="0">
              <a:buSzTx/>
              <a:buFontTx/>
              <a:buNone/>
            </a:pPr>
            <a:r>
              <a:t>var total = numbers.reduce(function(sum, value) {</a:t>
            </a:r>
          </a:p>
          <a:p>
            <a:pPr marL="0" indent="0">
              <a:buSzTx/>
              <a:buFontTx/>
              <a:buNone/>
            </a:pPr>
            <a:r>
              <a:t>return sum + value;</a:t>
            </a:r>
          </a:p>
          <a:p>
            <a:pPr marL="0" indent="0">
              <a:buSzTx/>
              <a:buFontTx/>
              <a:buNone/>
            </a:pPr>
            <a:r>
              <a:t>}, 0);</a:t>
            </a:r>
          </a:p>
          <a:p>
            <a:pPr marL="0" indent="0">
              <a:buSzTx/>
              <a:buFontTx/>
              <a:buNone/>
            </a:pPr>
            <a:r>
              <a:t>console.log(total);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var concatenate = numbers.reduce((str, value) =&gt; str = str + value, '');</a:t>
            </a:r>
          </a:p>
          <a:p>
            <a:pPr marL="0" indent="0">
              <a:buSzTx/>
              <a:buFontTx/>
              <a:buNone/>
            </a:pPr>
            <a:r>
              <a:t>console.log(concatenate); // '987654321'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Array Methods - 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Methods - F</a:t>
            </a:r>
          </a:p>
        </p:txBody>
      </p:sp>
      <p:sp>
        <p:nvSpPr>
          <p:cNvPr id="359" name="var numbers = [11,22,33,44,55]…"/>
          <p:cNvSpPr txBox="1"/>
          <p:nvPr>
            <p:ph type="body" idx="1"/>
          </p:nvPr>
        </p:nvSpPr>
        <p:spPr>
          <a:xfrm>
            <a:off x="838200" y="2114244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var numbers = [11,22,33,44,55] </a:t>
            </a:r>
          </a:p>
          <a:p>
            <a:pPr marL="0" indent="0">
              <a:buSzTx/>
              <a:buFontTx/>
              <a:buNone/>
            </a:pPr>
            <a:r>
              <a:t>var odd_numbers = numbers.filter(item =&gt; item % 2 == 1);</a:t>
            </a:r>
          </a:p>
          <a:p>
            <a:pPr marL="0" indent="0">
              <a:buSzTx/>
              <a:buFontTx/>
              <a:buNone/>
            </a:pPr>
            <a:r>
              <a:t>console.log(odd_numbers);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ay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Methods</a:t>
            </a:r>
          </a:p>
        </p:txBody>
      </p:sp>
      <p:sp>
        <p:nvSpPr>
          <p:cNvPr id="362" name="https://www.youtube.com/watch?v=R8rmfD9Y5-c"/>
          <p:cNvSpPr txBox="1"/>
          <p:nvPr>
            <p:ph type="body" sz="quarter" idx="1"/>
          </p:nvPr>
        </p:nvSpPr>
        <p:spPr>
          <a:xfrm>
            <a:off x="838200" y="2948359"/>
            <a:ext cx="10515600" cy="961282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500"/>
              </a:spcBef>
              <a:buSzTx/>
              <a:buFontTx/>
              <a:buNone/>
              <a:defRPr sz="3200"/>
            </a:pPr>
            <a:r>
              <a:t>https://www.youtube.com/watch?v=R8rmfD9Y5-c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Mandatory Tasks </a:t>
            </a:r>
          </a:p>
        </p:txBody>
      </p:sp>
      <p:sp>
        <p:nvSpPr>
          <p:cNvPr id="36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Do the below programs in arrow functions</a:t>
            </a:r>
          </a:p>
          <a:p>
            <a:pPr lvl="1" marL="685800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370" name="Rectangle 7"/>
          <p:cNvGrpSpPr/>
          <p:nvPr/>
        </p:nvGrpSpPr>
        <p:grpSpPr>
          <a:xfrm>
            <a:off x="1524000" y="3207221"/>
            <a:ext cx="9144000" cy="2994670"/>
            <a:chOff x="0" y="0"/>
            <a:chExt cx="9144000" cy="2994668"/>
          </a:xfrm>
        </p:grpSpPr>
        <p:sp>
          <p:nvSpPr>
            <p:cNvPr id="368" name="Rectangle"/>
            <p:cNvSpPr/>
            <p:nvPr/>
          </p:nvSpPr>
          <p:spPr>
            <a:xfrm>
              <a:off x="0" y="-1"/>
              <a:ext cx="9144000" cy="2994669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ES6"/>
            <p:cNvSpPr txBox="1"/>
            <p:nvPr/>
          </p:nvSpPr>
          <p:spPr>
            <a:xfrm>
              <a:off x="45718" y="1023409"/>
              <a:ext cx="9052563" cy="947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ES6</a:t>
              </a:r>
            </a:p>
          </p:txBody>
        </p:sp>
      </p:grpSp>
      <p:grpSp>
        <p:nvGrpSpPr>
          <p:cNvPr id="373" name="Rectangle 4"/>
          <p:cNvGrpSpPr/>
          <p:nvPr/>
        </p:nvGrpSpPr>
        <p:grpSpPr>
          <a:xfrm>
            <a:off x="4133850" y="2740923"/>
            <a:ext cx="3924300" cy="947843"/>
            <a:chOff x="0" y="0"/>
            <a:chExt cx="3924300" cy="947842"/>
          </a:xfrm>
        </p:grpSpPr>
        <p:sp>
          <p:nvSpPr>
            <p:cNvPr id="371" name="Rectangle"/>
            <p:cNvSpPr/>
            <p:nvPr/>
          </p:nvSpPr>
          <p:spPr>
            <a:xfrm>
              <a:off x="0" y="108955"/>
              <a:ext cx="3924300" cy="729937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FS dev 101"/>
            <p:cNvSpPr txBox="1"/>
            <p:nvPr/>
          </p:nvSpPr>
          <p:spPr>
            <a:xfrm>
              <a:off x="45718" y="0"/>
              <a:ext cx="3832863" cy="947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376" name="Rectangle 9"/>
          <p:cNvGrpSpPr/>
          <p:nvPr/>
        </p:nvGrpSpPr>
        <p:grpSpPr>
          <a:xfrm>
            <a:off x="4469129" y="1175862"/>
            <a:ext cx="2937517" cy="729940"/>
            <a:chOff x="0" y="0"/>
            <a:chExt cx="2937516" cy="729939"/>
          </a:xfrm>
        </p:grpSpPr>
        <p:sp>
          <p:nvSpPr>
            <p:cNvPr id="374" name="Rectangle"/>
            <p:cNvSpPr/>
            <p:nvPr/>
          </p:nvSpPr>
          <p:spPr>
            <a:xfrm>
              <a:off x="0" y="0"/>
              <a:ext cx="2937517" cy="729940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JS"/>
            <p:cNvSpPr/>
            <p:nvPr/>
          </p:nvSpPr>
          <p:spPr>
            <a:xfrm>
              <a:off x="45717" y="364968"/>
              <a:ext cx="28460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7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19" y="163671"/>
            <a:ext cx="11141300" cy="656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Copy by value and Copy by reference</a:t>
            </a:r>
          </a:p>
        </p:txBody>
      </p:sp>
      <p:sp>
        <p:nvSpPr>
          <p:cNvPr id="146" name="Rectangle 3"/>
          <p:cNvSpPr txBox="1"/>
          <p:nvPr/>
        </p:nvSpPr>
        <p:spPr>
          <a:xfrm>
            <a:off x="1847849" y="2126682"/>
            <a:ext cx="7158991" cy="2171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/>
            </a:pPr>
            <a:r>
              <a:t>var arr = ['a', 'b', 'c'];</a:t>
            </a:r>
          </a:p>
          <a:p>
            <a:pPr>
              <a:defRPr sz="2800"/>
            </a:pPr>
            <a:r>
              <a:t>var arr2 = arr;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console.log(arr2);</a:t>
            </a:r>
          </a:p>
          <a:p>
            <a:pPr>
              <a:defRPr sz="2800"/>
            </a:pPr>
            <a:r>
              <a:t>arr2[3] = 'r'</a:t>
            </a:r>
          </a:p>
        </p:txBody>
      </p:sp>
      <p:sp>
        <p:nvSpPr>
          <p:cNvPr id="147" name="Rectangle 4"/>
          <p:cNvSpPr/>
          <p:nvPr/>
        </p:nvSpPr>
        <p:spPr>
          <a:xfrm>
            <a:off x="2019300" y="6076294"/>
            <a:ext cx="7890510" cy="5493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/>
            </a:lvl1pPr>
          </a:lstStyle>
          <a:p>
            <a:pPr/>
            <a:r>
              <a:t>All objects are copied by reference </a:t>
            </a:r>
          </a:p>
        </p:txBody>
      </p:sp>
      <p:sp>
        <p:nvSpPr>
          <p:cNvPr id="148" name="Rectangle 5"/>
          <p:cNvSpPr txBox="1"/>
          <p:nvPr/>
        </p:nvSpPr>
        <p:spPr>
          <a:xfrm>
            <a:off x="3566159" y="4731365"/>
            <a:ext cx="7799073" cy="117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</a:p>
          <a:p>
            <a:pPr>
              <a:defRPr sz="3600"/>
            </a:pPr>
            <a:r>
              <a:t>arr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Array(4) [ "a", "b", "c", "r" 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whole" bldLvl="1" animBg="1" rev="0" advAuto="0" spid="148" grpId="2"/>
      <p:bldP build="whole" bldLvl="1" animBg="1" rev="0" advAuto="0" spid="14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Window object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The Window interface represents a window containing a DOM document</a:t>
            </a:r>
          </a:p>
          <a:p>
            <a:pPr/>
            <a:r>
              <a:t>A global variable, window, representing the window in which the script is running, is exposed to JavaScript code</a:t>
            </a:r>
          </a:p>
          <a:p>
            <a:pPr/>
            <a:r>
              <a:t>Window.localStorage</a:t>
            </a:r>
          </a:p>
          <a:p>
            <a:pPr/>
            <a:r>
              <a:t>Window.location</a:t>
            </a:r>
          </a:p>
          <a:p>
            <a:pPr/>
            <a:r>
              <a:t>Window.name</a:t>
            </a:r>
          </a:p>
          <a:p>
            <a:pPr/>
            <a:r>
              <a:t>Window.sessionStorage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Blog -writeup</a:t>
            </a:r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Use typeof in all the datatypes and check the result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typeof(1.1)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typeof("1.1")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typeof(true)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typeof(null)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typeof(undefined)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typeof([])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typeof({})</a:t>
            </a:r>
          </a:p>
          <a:p>
            <a:pPr>
              <a:lnSpc>
                <a:spcPct val="81000"/>
              </a:lnSpc>
            </a:pPr>
            <a:r>
              <a:t>Write a blog about objects and its internal representation in Javascript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59" name="Rectangle 7"/>
          <p:cNvGrpSpPr/>
          <p:nvPr/>
        </p:nvGrpSpPr>
        <p:grpSpPr>
          <a:xfrm>
            <a:off x="1524000" y="3207221"/>
            <a:ext cx="9144000" cy="2994670"/>
            <a:chOff x="0" y="0"/>
            <a:chExt cx="9144000" cy="2994668"/>
          </a:xfrm>
        </p:grpSpPr>
        <p:sp>
          <p:nvSpPr>
            <p:cNvPr id="157" name="Rectangle"/>
            <p:cNvSpPr/>
            <p:nvPr/>
          </p:nvSpPr>
          <p:spPr>
            <a:xfrm>
              <a:off x="0" y="-1"/>
              <a:ext cx="9144000" cy="2994669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/>
              </a:pPr>
            </a:p>
          </p:txBody>
        </p:sp>
        <p:sp>
          <p:nvSpPr>
            <p:cNvPr id="158" name="Objects in Javascript"/>
            <p:cNvSpPr txBox="1"/>
            <p:nvPr/>
          </p:nvSpPr>
          <p:spPr>
            <a:xfrm>
              <a:off x="45718" y="1023409"/>
              <a:ext cx="9052563" cy="947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Objects in Javascript</a:t>
              </a:r>
            </a:p>
          </p:txBody>
        </p:sp>
      </p:grpSp>
      <p:grpSp>
        <p:nvGrpSpPr>
          <p:cNvPr id="162" name="Rectangle 4"/>
          <p:cNvGrpSpPr/>
          <p:nvPr/>
        </p:nvGrpSpPr>
        <p:grpSpPr>
          <a:xfrm>
            <a:off x="4133850" y="2740923"/>
            <a:ext cx="3924300" cy="947843"/>
            <a:chOff x="0" y="0"/>
            <a:chExt cx="3924300" cy="947842"/>
          </a:xfrm>
        </p:grpSpPr>
        <p:sp>
          <p:nvSpPr>
            <p:cNvPr id="160" name="Rectangle"/>
            <p:cNvSpPr/>
            <p:nvPr/>
          </p:nvSpPr>
          <p:spPr>
            <a:xfrm>
              <a:off x="0" y="108955"/>
              <a:ext cx="3924300" cy="729937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FS dev 101"/>
            <p:cNvSpPr txBox="1"/>
            <p:nvPr/>
          </p:nvSpPr>
          <p:spPr>
            <a:xfrm>
              <a:off x="45718" y="0"/>
              <a:ext cx="3832863" cy="947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165" name="Rectangle 9"/>
          <p:cNvGrpSpPr/>
          <p:nvPr/>
        </p:nvGrpSpPr>
        <p:grpSpPr>
          <a:xfrm>
            <a:off x="4469129" y="1175862"/>
            <a:ext cx="2937517" cy="729940"/>
            <a:chOff x="0" y="0"/>
            <a:chExt cx="2937516" cy="729939"/>
          </a:xfrm>
        </p:grpSpPr>
        <p:sp>
          <p:nvSpPr>
            <p:cNvPr id="163" name="Rectangle"/>
            <p:cNvSpPr/>
            <p:nvPr/>
          </p:nvSpPr>
          <p:spPr>
            <a:xfrm>
              <a:off x="0" y="0"/>
              <a:ext cx="2937517" cy="729940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JS"/>
            <p:cNvSpPr/>
            <p:nvPr/>
          </p:nvSpPr>
          <p:spPr>
            <a:xfrm>
              <a:off x="45717" y="364968"/>
              <a:ext cx="28460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