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1pPr>
            <a:lvl2pPr marL="0" indent="45720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2pPr>
            <a:lvl3pPr marL="0" indent="91440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3pPr>
            <a:lvl4pPr marL="0" indent="137160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4pPr>
            <a:lvl5pPr marL="0" indent="182880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3D9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97" name="Rectangle 7"/>
          <p:cNvGrpSpPr/>
          <p:nvPr/>
        </p:nvGrpSpPr>
        <p:grpSpPr>
          <a:xfrm>
            <a:off x="1524000" y="3207225"/>
            <a:ext cx="9144000" cy="2994661"/>
            <a:chOff x="0" y="0"/>
            <a:chExt cx="9144000" cy="2994660"/>
          </a:xfrm>
        </p:grpSpPr>
        <p:sp>
          <p:nvSpPr>
            <p:cNvPr id="95" name="Rectangle"/>
            <p:cNvSpPr/>
            <p:nvPr/>
          </p:nvSpPr>
          <p:spPr>
            <a:xfrm>
              <a:off x="0" y="-1"/>
              <a:ext cx="9144000" cy="2994662"/>
            </a:xfrm>
            <a:prstGeom prst="rect">
              <a:avLst/>
            </a:prstGeom>
            <a:solidFill>
              <a:srgbClr val="F3D94E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" name="Call , bind &amp; Apply in JavaScript"/>
            <p:cNvSpPr txBox="1"/>
            <p:nvPr/>
          </p:nvSpPr>
          <p:spPr>
            <a:xfrm>
              <a:off x="45719" y="502706"/>
              <a:ext cx="9052562" cy="1989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600"/>
              </a:lvl1pPr>
            </a:lstStyle>
            <a:p>
              <a:pPr/>
              <a:r>
                <a:t>Call , bind &amp; Apply in JavaScript</a:t>
              </a:r>
            </a:p>
          </p:txBody>
        </p:sp>
      </p:grpSp>
      <p:grpSp>
        <p:nvGrpSpPr>
          <p:cNvPr id="100" name="Rectangle 4"/>
          <p:cNvGrpSpPr/>
          <p:nvPr/>
        </p:nvGrpSpPr>
        <p:grpSpPr>
          <a:xfrm>
            <a:off x="4133850" y="2740922"/>
            <a:ext cx="3924300" cy="947848"/>
            <a:chOff x="0" y="0"/>
            <a:chExt cx="3924300" cy="947846"/>
          </a:xfrm>
        </p:grpSpPr>
        <p:sp>
          <p:nvSpPr>
            <p:cNvPr id="98" name="Rectangle"/>
            <p:cNvSpPr/>
            <p:nvPr/>
          </p:nvSpPr>
          <p:spPr>
            <a:xfrm>
              <a:off x="0" y="108957"/>
              <a:ext cx="3924300" cy="729933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" name="FS dev 101"/>
            <p:cNvSpPr txBox="1"/>
            <p:nvPr/>
          </p:nvSpPr>
          <p:spPr>
            <a:xfrm>
              <a:off x="45719" y="0"/>
              <a:ext cx="3832862" cy="947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600"/>
              </a:lvl1pPr>
            </a:lstStyle>
            <a:p>
              <a:pPr/>
              <a:r>
                <a:t>FS dev 101</a:t>
              </a:r>
            </a:p>
          </p:txBody>
        </p:sp>
      </p:grpSp>
      <p:grpSp>
        <p:nvGrpSpPr>
          <p:cNvPr id="103" name="Rectangle 9"/>
          <p:cNvGrpSpPr/>
          <p:nvPr/>
        </p:nvGrpSpPr>
        <p:grpSpPr>
          <a:xfrm>
            <a:off x="4469129" y="-24142"/>
            <a:ext cx="2937511" cy="3129940"/>
            <a:chOff x="0" y="0"/>
            <a:chExt cx="2937510" cy="3129939"/>
          </a:xfrm>
        </p:grpSpPr>
        <p:sp>
          <p:nvSpPr>
            <p:cNvPr id="101" name="Rectangle"/>
            <p:cNvSpPr/>
            <p:nvPr/>
          </p:nvSpPr>
          <p:spPr>
            <a:xfrm>
              <a:off x="0" y="1200003"/>
              <a:ext cx="2937511" cy="729933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" name="JS"/>
            <p:cNvSpPr txBox="1"/>
            <p:nvPr/>
          </p:nvSpPr>
          <p:spPr>
            <a:xfrm>
              <a:off x="45719" y="0"/>
              <a:ext cx="2846072" cy="3129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39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JS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Bi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Bind</a:t>
            </a:r>
          </a:p>
        </p:txBody>
      </p:sp>
      <p:pic>
        <p:nvPicPr>
          <p:cNvPr id="146" name="maxresdefault.jpg" descr="maxresdefault.jpg"/>
          <p:cNvPicPr>
            <a:picLocks noChangeAspect="1"/>
          </p:cNvPicPr>
          <p:nvPr/>
        </p:nvPicPr>
        <p:blipFill>
          <a:blip r:embed="rId2">
            <a:extLst/>
          </a:blip>
          <a:srcRect l="44863" t="0" r="0" b="12512"/>
          <a:stretch>
            <a:fillRect/>
          </a:stretch>
        </p:blipFill>
        <p:spPr>
          <a:xfrm>
            <a:off x="3163747" y="1580015"/>
            <a:ext cx="5864680" cy="5234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all Appl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Call Apply </a:t>
            </a:r>
          </a:p>
        </p:txBody>
      </p:sp>
      <p:sp>
        <p:nvSpPr>
          <p:cNvPr id="149" name="// An object can be passed as the first argument to call or apply and this will be bound to it.…"/>
          <p:cNvSpPr txBox="1"/>
          <p:nvPr>
            <p:ph type="body" idx="1"/>
          </p:nvPr>
        </p:nvSpPr>
        <p:spPr>
          <a:xfrm>
            <a:off x="838200" y="1294655"/>
            <a:ext cx="10993537" cy="5483227"/>
          </a:xfrm>
          <a:prstGeom prst="rect">
            <a:avLst/>
          </a:prstGeom>
        </p:spPr>
        <p:txBody>
          <a:bodyPr/>
          <a:lstStyle/>
          <a:p>
            <a:pPr marL="0" indent="0" defTabSz="502920">
              <a:spcBef>
                <a:spcPts val="500"/>
              </a:spcBef>
              <a:buSzTx/>
              <a:buFontTx/>
              <a:buNone/>
              <a:defRPr sz="2035"/>
            </a:pPr>
          </a:p>
          <a:p>
            <a:pPr marL="0" indent="0" defTabSz="502920">
              <a:spcBef>
                <a:spcPts val="500"/>
              </a:spcBef>
              <a:buSzTx/>
              <a:buFontTx/>
              <a:buNone/>
              <a:defRPr sz="2035"/>
            </a:pPr>
            <a:r>
              <a:t>// An object can be passed as the first argument to call or apply and this will be bound to it.</a:t>
            </a:r>
          </a:p>
          <a:p>
            <a:pPr marL="0" indent="0" defTabSz="502920">
              <a:spcBef>
                <a:spcPts val="500"/>
              </a:spcBef>
              <a:buSzTx/>
              <a:buFontTx/>
              <a:buNone/>
              <a:defRPr sz="2035"/>
            </a:pPr>
            <a:r>
              <a:t>var obj = {a: 'Custom'};</a:t>
            </a:r>
          </a:p>
          <a:p>
            <a:pPr marL="0" indent="0" defTabSz="502920">
              <a:spcBef>
                <a:spcPts val="500"/>
              </a:spcBef>
              <a:buSzTx/>
              <a:buFontTx/>
              <a:buNone/>
              <a:defRPr sz="2035"/>
            </a:pPr>
          </a:p>
          <a:p>
            <a:pPr marL="0" indent="0" defTabSz="502920">
              <a:spcBef>
                <a:spcPts val="500"/>
              </a:spcBef>
              <a:buSzTx/>
              <a:buFontTx/>
              <a:buNone/>
              <a:defRPr sz="2035"/>
            </a:pPr>
            <a:r>
              <a:t>// This property is set on the global object</a:t>
            </a:r>
          </a:p>
          <a:p>
            <a:pPr marL="0" indent="0" defTabSz="502920">
              <a:spcBef>
                <a:spcPts val="500"/>
              </a:spcBef>
              <a:buSzTx/>
              <a:buFontTx/>
              <a:buNone/>
              <a:defRPr sz="2035"/>
            </a:pPr>
            <a:r>
              <a:t>var a = 'Global';</a:t>
            </a:r>
          </a:p>
          <a:p>
            <a:pPr marL="0" indent="0" defTabSz="502920">
              <a:spcBef>
                <a:spcPts val="500"/>
              </a:spcBef>
              <a:buSzTx/>
              <a:buFontTx/>
              <a:buNone/>
              <a:defRPr sz="2035"/>
            </a:pPr>
          </a:p>
          <a:p>
            <a:pPr marL="0" indent="0" defTabSz="502920">
              <a:spcBef>
                <a:spcPts val="500"/>
              </a:spcBef>
              <a:buSzTx/>
              <a:buFontTx/>
              <a:buNone/>
              <a:defRPr sz="2035"/>
            </a:pPr>
            <a:r>
              <a:t>function whatsThis() {</a:t>
            </a:r>
          </a:p>
          <a:p>
            <a:pPr marL="0" indent="0" defTabSz="502920">
              <a:spcBef>
                <a:spcPts val="500"/>
              </a:spcBef>
              <a:buSzTx/>
              <a:buFontTx/>
              <a:buNone/>
              <a:defRPr sz="2035"/>
            </a:pPr>
            <a:r>
              <a:t>  return this.a;  // The value of this is dependent on how the function is called</a:t>
            </a:r>
          </a:p>
          <a:p>
            <a:pPr marL="0" indent="0" defTabSz="502920">
              <a:spcBef>
                <a:spcPts val="500"/>
              </a:spcBef>
              <a:buSzTx/>
              <a:buFontTx/>
              <a:buNone/>
              <a:defRPr sz="2035"/>
            </a:pPr>
            <a:r>
              <a:t>}</a:t>
            </a:r>
          </a:p>
          <a:p>
            <a:pPr marL="0" indent="0" defTabSz="502920">
              <a:spcBef>
                <a:spcPts val="500"/>
              </a:spcBef>
              <a:buSzTx/>
              <a:buFontTx/>
              <a:buNone/>
              <a:defRPr sz="2035"/>
            </a:pPr>
          </a:p>
          <a:p>
            <a:pPr marL="0" indent="0" defTabSz="502920">
              <a:spcBef>
                <a:spcPts val="500"/>
              </a:spcBef>
              <a:buSzTx/>
              <a:buFontTx/>
              <a:buNone/>
              <a:defRPr sz="2035"/>
            </a:pPr>
            <a:r>
              <a:t>whatsThis();          // 'Global'</a:t>
            </a:r>
          </a:p>
          <a:p>
            <a:pPr marL="0" indent="0" defTabSz="502920">
              <a:spcBef>
                <a:spcPts val="500"/>
              </a:spcBef>
              <a:buSzTx/>
              <a:buFontTx/>
              <a:buNone/>
              <a:defRPr sz="2035"/>
            </a:pPr>
            <a:r>
              <a:t>whatsThis.call(obj);  // 'Custom'</a:t>
            </a:r>
          </a:p>
          <a:p>
            <a:pPr marL="0" indent="0" defTabSz="502920">
              <a:spcBef>
                <a:spcPts val="500"/>
              </a:spcBef>
              <a:buSzTx/>
              <a:buFontTx/>
              <a:buNone/>
              <a:defRPr sz="2035"/>
            </a:pPr>
            <a:r>
              <a:t>whatsThis.apply(obj); // 'Custom'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ynt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Syntax</a:t>
            </a:r>
          </a:p>
        </p:txBody>
      </p:sp>
      <p:sp>
        <p:nvSpPr>
          <p:cNvPr id="152" name="call(thisArg, arg1, arg2, ...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   call(thisArg, arg1, arg2, ...)</a:t>
            </a:r>
          </a:p>
          <a:p>
            <a:pPr/>
            <a:r>
              <a:t>    apply(thisArg, argsArray)</a:t>
            </a:r>
          </a:p>
          <a:p>
            <a:pPr/>
            <a:r>
              <a:t>    bind(thisArg[, arg1[, arg2[, ...]]])</a:t>
            </a:r>
          </a:p>
        </p:txBody>
      </p:sp>
      <p:sp>
        <p:nvSpPr>
          <p:cNvPr id="153" name="https://stackoverflow.com/questions/15455009/javascript-call-apply-vs-bind"/>
          <p:cNvSpPr txBox="1"/>
          <p:nvPr/>
        </p:nvSpPr>
        <p:spPr>
          <a:xfrm>
            <a:off x="1785969" y="4126850"/>
            <a:ext cx="7197662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https://stackoverflow.com/questions/15455009/javascript-call-apply-vs-bind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3"/>
          <p:cNvSpPr txBox="1"/>
          <p:nvPr/>
        </p:nvSpPr>
        <p:spPr>
          <a:xfrm>
            <a:off x="991651" y="819824"/>
            <a:ext cx="9399402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const john = {</a:t>
            </a:r>
          </a:p>
          <a:p>
            <a:pPr>
              <a:defRPr sz="2800"/>
            </a:pPr>
            <a:r>
              <a:t>  name: 'John',</a:t>
            </a:r>
          </a:p>
          <a:p>
            <a:pPr>
              <a:defRPr sz="2800"/>
            </a:pPr>
            <a:r>
              <a:t>  age: 24,</a:t>
            </a:r>
          </a:p>
          <a:p>
            <a:pPr>
              <a:defRPr sz="2800"/>
            </a:pPr>
            <a:r>
              <a:t>};</a:t>
            </a:r>
          </a:p>
          <a:p>
            <a:pPr>
              <a:defRPr sz="2800"/>
            </a:pPr>
          </a:p>
          <a:p>
            <a:pPr>
              <a:defRPr sz="2800"/>
            </a:pPr>
            <a:r>
              <a:t>function greeting() {</a:t>
            </a:r>
          </a:p>
          <a:p>
            <a:pPr>
              <a:defRPr sz="2800"/>
            </a:pPr>
            <a:r>
              <a:t>  console.log(`Hi, I am ${this.name} and I am ${this.age} years old`);</a:t>
            </a:r>
          </a:p>
          <a:p>
            <a:pPr>
              <a:defRPr sz="2800"/>
            </a:pPr>
            <a:r>
              <a:t>}</a:t>
            </a:r>
          </a:p>
        </p:txBody>
      </p:sp>
      <p:sp>
        <p:nvSpPr>
          <p:cNvPr id="156" name="Rectangle 4"/>
          <p:cNvSpPr/>
          <p:nvPr/>
        </p:nvSpPr>
        <p:spPr>
          <a:xfrm>
            <a:off x="0" y="4913293"/>
            <a:ext cx="12192000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const greetingJohn = greeting.bind(john);// Hi, I am John and I am 24 years old</a:t>
            </a:r>
          </a:p>
          <a:p>
            <a:pPr>
              <a:defRPr sz="2800"/>
            </a:pPr>
            <a:r>
              <a:t>greetingJohn();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9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6022" y="1576552"/>
            <a:ext cx="5622481" cy="50870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162" name="Call invokes the function and allows you to pass in arguments one by on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Call invokes the function and allows you to pass in arguments one by one.</a:t>
            </a:r>
          </a:p>
          <a:p>
            <a:pPr/>
            <a:r>
              <a:t>Apply invokes the function and allows you to pass in arguments as an array.</a:t>
            </a:r>
          </a:p>
          <a:p>
            <a:pPr/>
            <a:r>
              <a:t>Call and apply are pretty interchangeable</a:t>
            </a:r>
          </a:p>
          <a:p>
            <a:pPr/>
            <a:r>
              <a:t>Bind returns a new function, allowing you to pass in a this array and any number of arguments.</a:t>
            </a:r>
          </a:p>
          <a:p>
            <a:pPr lvl="1" marL="685800" indent="-228600"/>
            <a:r>
              <a:t>Function Currying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Tasks </a:t>
            </a:r>
          </a:p>
        </p:txBody>
      </p:sp>
      <p:sp>
        <p:nvSpPr>
          <p:cNvPr id="165" name="var func = function()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var func = function() {</a:t>
            </a:r>
          </a:p>
          <a:p>
            <a:pPr marL="0" indent="0">
              <a:buSzTx/>
              <a:buFontTx/>
              <a:buNone/>
            </a:pPr>
            <a:r>
              <a:t>    console.log(this)</a:t>
            </a:r>
          </a:p>
          <a:p>
            <a:pPr marL="0" indent="0">
              <a:buSzTx/>
              <a:buFontTx/>
              <a:buNone/>
            </a:pPr>
            <a:r>
              <a:t>}.bind(1);</a:t>
            </a:r>
          </a:p>
          <a:p>
            <a:pPr marL="0" indent="0">
              <a:buSzTx/>
              <a:buFontTx/>
              <a:buNone/>
            </a:pPr>
          </a:p>
          <a:p>
            <a:pPr marL="0" indent="0">
              <a:buSzTx/>
              <a:buFontTx/>
              <a:buNone/>
            </a:pPr>
            <a:r>
              <a:t>func();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Tasks </a:t>
            </a:r>
          </a:p>
        </p:txBody>
      </p:sp>
      <p:sp>
        <p:nvSpPr>
          <p:cNvPr id="168" name="var func = function()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var func = function() {</a:t>
            </a:r>
          </a:p>
          <a:p>
            <a:pPr marL="0" indent="0">
              <a:buSzTx/>
              <a:buFontTx/>
              <a:buNone/>
            </a:pPr>
            <a:r>
              <a:t>    console.log(this)</a:t>
            </a:r>
          </a:p>
          <a:p>
            <a:pPr marL="0" indent="0">
              <a:buSzTx/>
              <a:buFontTx/>
              <a:buNone/>
            </a:pPr>
            <a:r>
              <a:t>}.bind(1);</a:t>
            </a:r>
          </a:p>
          <a:p>
            <a:pPr marL="0" indent="0">
              <a:buSzTx/>
              <a:buFontTx/>
              <a:buNone/>
            </a:pPr>
            <a:r>
              <a:t> </a:t>
            </a:r>
          </a:p>
          <a:p>
            <a:pPr marL="0" indent="0">
              <a:buSzTx/>
              <a:buFontTx/>
              <a:buNone/>
            </a:pPr>
            <a:r>
              <a:t> var obj = {</a:t>
            </a:r>
          </a:p>
          <a:p>
            <a:pPr marL="0" indent="0">
              <a:buSzTx/>
              <a:buFontTx/>
              <a:buNone/>
            </a:pPr>
            <a:r>
              <a:t>    callFun : func</a:t>
            </a:r>
          </a:p>
          <a:p>
            <a:pPr marL="0" indent="0">
              <a:buSzTx/>
              <a:buFontTx/>
              <a:buNone/>
            </a:pPr>
            <a:r>
              <a:t> }</a:t>
            </a:r>
          </a:p>
          <a:p>
            <a:pPr marL="0" indent="0">
              <a:buSzTx/>
              <a:buFontTx/>
              <a:buNone/>
            </a:pPr>
            <a:r>
              <a:t>obj.callFun.func();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Tasks </a:t>
            </a:r>
          </a:p>
        </p:txBody>
      </p:sp>
      <p:sp>
        <p:nvSpPr>
          <p:cNvPr id="171" name="function checkFun(a, b, c)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function checkFun(a, b, c){</a:t>
            </a:r>
          </a:p>
          <a:p>
            <a:pPr marL="0" indent="0">
              <a:buSzTx/>
              <a:buFontTx/>
              <a:buNone/>
            </a:pPr>
            <a:r>
              <a:t>    console.log(this);</a:t>
            </a:r>
          </a:p>
          <a:p>
            <a:pPr marL="0" indent="0">
              <a:buSzTx/>
              <a:buFontTx/>
              <a:buNone/>
            </a:pPr>
            <a:r>
              <a:t>    console.log(a);</a:t>
            </a:r>
          </a:p>
          <a:p>
            <a:pPr marL="0" indent="0">
              <a:buSzTx/>
              <a:buFontTx/>
              <a:buNone/>
            </a:pPr>
            <a:r>
              <a:t>    console.log(b);</a:t>
            </a:r>
          </a:p>
          <a:p>
            <a:pPr marL="0" indent="0">
              <a:buSzTx/>
              <a:buFontTx/>
              <a:buNone/>
            </a:pPr>
            <a:r>
              <a:t>    console.log(c);</a:t>
            </a:r>
          </a:p>
          <a:p>
            <a:pPr marL="0" indent="0">
              <a:buSzTx/>
              <a:buFontTx/>
              <a:buNone/>
            </a:pPr>
            <a:r>
              <a:t>}</a:t>
            </a:r>
          </a:p>
          <a:p>
            <a:pPr marL="0" indent="0">
              <a:buSzTx/>
              <a:buFontTx/>
              <a:buNone/>
            </a:pPr>
            <a:r>
              <a:t>checkFun.call(1,2,3,4);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Tasks </a:t>
            </a:r>
          </a:p>
        </p:txBody>
      </p:sp>
      <p:sp>
        <p:nvSpPr>
          <p:cNvPr id="174" name="function checkFun(a, b, c)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function checkFun(a, b, c){</a:t>
            </a:r>
          </a:p>
          <a:p>
            <a:pPr marL="0" indent="0">
              <a:buSzTx/>
              <a:buFontTx/>
              <a:buNone/>
            </a:pPr>
            <a:r>
              <a:t>    console.log(this);</a:t>
            </a:r>
          </a:p>
          <a:p>
            <a:pPr marL="0" indent="0">
              <a:buSzTx/>
              <a:buFontTx/>
              <a:buNone/>
            </a:pPr>
            <a:r>
              <a:t>    console.log(a);</a:t>
            </a:r>
          </a:p>
          <a:p>
            <a:pPr marL="0" indent="0">
              <a:buSzTx/>
              <a:buFontTx/>
              <a:buNone/>
            </a:pPr>
            <a:r>
              <a:t>    console.log(b);</a:t>
            </a:r>
          </a:p>
          <a:p>
            <a:pPr marL="0" indent="0">
              <a:buSzTx/>
              <a:buFontTx/>
              <a:buNone/>
            </a:pPr>
            <a:r>
              <a:t>    console.log(c);</a:t>
            </a:r>
          </a:p>
          <a:p>
            <a:pPr marL="0" indent="0">
              <a:buSzTx/>
              <a:buFontTx/>
              <a:buNone/>
            </a:pPr>
            <a:r>
              <a:t>}</a:t>
            </a:r>
          </a:p>
          <a:p>
            <a:pPr marL="0" indent="0">
              <a:buSzTx/>
              <a:buFontTx/>
              <a:buNone/>
            </a:pPr>
            <a:r>
              <a:t>checkFun.apply(1,[2,3,4]);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h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</a:t>
            </a:r>
          </a:p>
        </p:txBody>
      </p:sp>
      <p:sp>
        <p:nvSpPr>
          <p:cNvPr id="106" name="const test =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const test = {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  prop: 42,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  func: function() {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    return this.prop;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  },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};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console.log(test.func());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// expected output: 42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Tasks </a:t>
            </a:r>
          </a:p>
        </p:txBody>
      </p:sp>
      <p:sp>
        <p:nvSpPr>
          <p:cNvPr id="177" name="function sumOfNumbers()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function sumOfNumbers() {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    var total = 0;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    for(var i = 0; i &lt; arguments.length; i++){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        total += arguments[i];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    }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    return total;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}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var sum = sumOfNumbers(1,2,3);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console.log(sum);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Tasks </a:t>
            </a:r>
          </a:p>
        </p:txBody>
      </p:sp>
      <p:sp>
        <p:nvSpPr>
          <p:cNvPr id="180" name="function sumOfNumbers()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function sumOfNumbers() {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    var total = 0;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    for(var i = 0; i &lt; arguments.length; i++){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        total += arguments[i];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    }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    return total;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}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var sum = sumOfNumbers.call(null,1,2,3);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console.log(sum);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Tasks </a:t>
            </a:r>
          </a:p>
        </p:txBody>
      </p:sp>
      <p:sp>
        <p:nvSpPr>
          <p:cNvPr id="183" name="var total = 0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    var total = 0;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    for(var i = 0; i &lt; arguments.length; i++){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        total += arguments[i];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    }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    return total;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}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var numbers = [1,2,3];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var sum = sumOfNumbers.apply(null, numbers);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console.log(sum);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Tasks </a:t>
            </a:r>
          </a:p>
        </p:txBody>
      </p:sp>
      <p:sp>
        <p:nvSpPr>
          <p:cNvPr id="186" name="function updateZipCode()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function updateZipCode() {</a:t>
            </a:r>
          </a:p>
          <a:p>
            <a:pPr marL="0" indent="0">
              <a:buSzTx/>
              <a:buFontTx/>
              <a:buNone/>
            </a:pPr>
            <a:r>
              <a:t>    console.log(this)</a:t>
            </a:r>
          </a:p>
          <a:p>
            <a:pPr marL="0" indent="0">
              <a:buSzTx/>
              <a:buFontTx/>
              <a:buNone/>
            </a:pPr>
            <a:r>
              <a:t>}</a:t>
            </a:r>
          </a:p>
          <a:p>
            <a:pPr marL="0" indent="0">
              <a:buSzTx/>
              <a:buFontTx/>
              <a:buNone/>
            </a:pPr>
            <a:r>
              <a:t>updateZipCode.call(1);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Tasks </a:t>
            </a:r>
          </a:p>
        </p:txBody>
      </p:sp>
      <p:sp>
        <p:nvSpPr>
          <p:cNvPr id="189" name="var updateZipCode = function ()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var updateZipCode = function () {</a:t>
            </a:r>
          </a:p>
          <a:p>
            <a:pPr marL="0" indent="0">
              <a:buSzTx/>
              <a:buFontTx/>
              <a:buNone/>
            </a:pPr>
            <a:r>
              <a:t>    console.log(this);</a:t>
            </a:r>
          </a:p>
          <a:p>
            <a:pPr marL="0" indent="0">
              <a:buSzTx/>
              <a:buFontTx/>
              <a:buNone/>
            </a:pPr>
            <a:r>
              <a:t>};</a:t>
            </a:r>
          </a:p>
          <a:p>
            <a:pPr marL="0" indent="0">
              <a:buSzTx/>
              <a:buFontTx/>
              <a:buNone/>
            </a:pPr>
            <a:r>
              <a:t>updateZipCode.call({ zip: '11787'});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Tasks </a:t>
            </a:r>
          </a:p>
        </p:txBody>
      </p:sp>
      <p:sp>
        <p:nvSpPr>
          <p:cNvPr id="192" name="var updateZipCode = function (newZip, country)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var updateZipCode = function (newZip, country) {</a:t>
            </a:r>
          </a:p>
          <a:p>
            <a:pPr marL="0" indent="0">
              <a:buSzTx/>
              <a:buFontTx/>
              <a:buNone/>
            </a:pPr>
            <a:r>
              <a:t>    console.log(newZip + ' ' + country);</a:t>
            </a:r>
          </a:p>
          <a:p>
            <a:pPr marL="0" indent="0">
              <a:buSzTx/>
              <a:buFontTx/>
              <a:buNone/>
            </a:pPr>
            <a:r>
              <a:t>};</a:t>
            </a:r>
          </a:p>
          <a:p>
            <a:pPr marL="0" indent="0">
              <a:buSzTx/>
              <a:buFontTx/>
              <a:buNone/>
            </a:pPr>
            <a:r>
              <a:t>var zipCode = {</a:t>
            </a:r>
          </a:p>
          <a:p>
            <a:pPr marL="0" indent="0">
              <a:buSzTx/>
              <a:buFontTx/>
              <a:buNone/>
            </a:pPr>
            <a:r>
              <a:t>    zip: '11787'</a:t>
            </a:r>
          </a:p>
          <a:p>
            <a:pPr marL="0" indent="0">
              <a:buSzTx/>
              <a:buFontTx/>
              <a:buNone/>
            </a:pPr>
            <a:r>
              <a:t>};</a:t>
            </a:r>
          </a:p>
          <a:p>
            <a:pPr marL="0" indent="0">
              <a:buSzTx/>
              <a:buFontTx/>
              <a:buNone/>
            </a:pPr>
            <a:r>
              <a:t>updateZipCode.call(zipCode, '11888', 'us');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Tasks </a:t>
            </a:r>
          </a:p>
        </p:txBody>
      </p:sp>
      <p:sp>
        <p:nvSpPr>
          <p:cNvPr id="195" name="&quot;use strict&quot;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r>
              <a:t>"use strict";</a:t>
            </a:r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r>
              <a:t>var zipcode = {</a:t>
            </a:r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r>
              <a:t>    checkZipcode : function() {</a:t>
            </a:r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r>
              <a:t>        console.log(this);</a:t>
            </a:r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r>
              <a:t>        function updateZipCode() {</a:t>
            </a:r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r>
              <a:t>            console.log(this);</a:t>
            </a:r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r>
              <a:t>        }</a:t>
            </a:r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r>
              <a:t>        updateZipCode.call(this);</a:t>
            </a:r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r>
              <a:t>    }</a:t>
            </a:r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r>
              <a:t>}</a:t>
            </a:r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r>
              <a:t>zipcode.checkZipcode();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Tasks </a:t>
            </a:r>
          </a:p>
        </p:txBody>
      </p:sp>
      <p:sp>
        <p:nvSpPr>
          <p:cNvPr id="198" name="&quot;use strict&quot;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r>
              <a:t>"use strict";</a:t>
            </a:r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r>
              <a:t>var zipcode = {</a:t>
            </a:r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r>
              <a:t>    checkZipcode : function() {</a:t>
            </a:r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r>
              <a:t>        console.log(this);</a:t>
            </a:r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r>
              <a:t>        var updateZipCode = function() {</a:t>
            </a:r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r>
              <a:t>            console.log(this);</a:t>
            </a:r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r>
              <a:t>        }.bind(this);</a:t>
            </a:r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r>
              <a:t>        updateZipCode();</a:t>
            </a:r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r>
              <a:t>    }</a:t>
            </a:r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r>
              <a:t>}</a:t>
            </a:r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r>
              <a:t>zipcode.checkZipcode();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Tasks </a:t>
            </a:r>
          </a:p>
        </p:txBody>
      </p:sp>
      <p:sp>
        <p:nvSpPr>
          <p:cNvPr id="201" name="&quot;use strict&quot;;…"/>
          <p:cNvSpPr txBox="1"/>
          <p:nvPr>
            <p:ph type="body" idx="1"/>
          </p:nvPr>
        </p:nvSpPr>
        <p:spPr>
          <a:xfrm>
            <a:off x="838200" y="1825625"/>
            <a:ext cx="10515600" cy="4809878"/>
          </a:xfrm>
          <a:prstGeom prst="rect">
            <a:avLst/>
          </a:prstGeom>
        </p:spPr>
        <p:txBody>
          <a:bodyPr/>
          <a:lstStyle/>
          <a:p>
            <a:pPr marL="0" indent="0" defTabSz="512063">
              <a:spcBef>
                <a:spcPts val="500"/>
              </a:spcBef>
              <a:buSzTx/>
              <a:buFontTx/>
              <a:buNone/>
              <a:defRPr sz="1568"/>
            </a:pPr>
            <a:r>
              <a:t>"use strict";</a:t>
            </a:r>
          </a:p>
          <a:p>
            <a:pPr marL="0" indent="0" defTabSz="512063">
              <a:spcBef>
                <a:spcPts val="500"/>
              </a:spcBef>
              <a:buSzTx/>
              <a:buFontTx/>
              <a:buNone/>
              <a:defRPr sz="1568"/>
            </a:pPr>
            <a:r>
              <a:t>var person = {</a:t>
            </a:r>
          </a:p>
          <a:p>
            <a:pPr marL="0" indent="0" defTabSz="512063">
              <a:spcBef>
                <a:spcPts val="500"/>
              </a:spcBef>
              <a:buSzTx/>
              <a:buFontTx/>
              <a:buNone/>
              <a:defRPr sz="1568"/>
            </a:pPr>
            <a:r>
              <a:t>    name : "Jack",</a:t>
            </a:r>
          </a:p>
          <a:p>
            <a:pPr marL="0" indent="0" defTabSz="512063">
              <a:spcBef>
                <a:spcPts val="500"/>
              </a:spcBef>
              <a:buSzTx/>
              <a:buFontTx/>
              <a:buNone/>
              <a:defRPr sz="1568"/>
            </a:pPr>
            <a:r>
              <a:t>    prop : {</a:t>
            </a:r>
          </a:p>
          <a:p>
            <a:pPr marL="0" indent="0" defTabSz="512063">
              <a:spcBef>
                <a:spcPts val="500"/>
              </a:spcBef>
              <a:buSzTx/>
              <a:buFontTx/>
              <a:buNone/>
              <a:defRPr sz="1568"/>
            </a:pPr>
            <a:r>
              <a:t>        name : "Daniel",</a:t>
            </a:r>
          </a:p>
          <a:p>
            <a:pPr marL="0" indent="0" defTabSz="512063">
              <a:spcBef>
                <a:spcPts val="500"/>
              </a:spcBef>
              <a:buSzTx/>
              <a:buFontTx/>
              <a:buNone/>
              <a:defRPr sz="1568"/>
            </a:pPr>
            <a:r>
              <a:t>        getName : function() {</a:t>
            </a:r>
          </a:p>
          <a:p>
            <a:pPr marL="0" indent="0" defTabSz="512063">
              <a:spcBef>
                <a:spcPts val="500"/>
              </a:spcBef>
              <a:buSzTx/>
              <a:buFontTx/>
              <a:buNone/>
              <a:defRPr sz="1568"/>
            </a:pPr>
            <a:r>
              <a:t>            return this.name;</a:t>
            </a:r>
          </a:p>
          <a:p>
            <a:pPr marL="0" indent="0" defTabSz="512063">
              <a:spcBef>
                <a:spcPts val="500"/>
              </a:spcBef>
              <a:buSzTx/>
              <a:buFontTx/>
              <a:buNone/>
              <a:defRPr sz="1568"/>
            </a:pPr>
            <a:r>
              <a:t>        }</a:t>
            </a:r>
          </a:p>
          <a:p>
            <a:pPr marL="0" indent="0" defTabSz="512063">
              <a:spcBef>
                <a:spcPts val="500"/>
              </a:spcBef>
              <a:buSzTx/>
              <a:buFontTx/>
              <a:buNone/>
              <a:defRPr sz="1568"/>
            </a:pPr>
            <a:r>
              <a:t>    }</a:t>
            </a:r>
          </a:p>
          <a:p>
            <a:pPr marL="0" indent="0" defTabSz="512063">
              <a:spcBef>
                <a:spcPts val="500"/>
              </a:spcBef>
              <a:buSzTx/>
              <a:buFontTx/>
              <a:buNone/>
              <a:defRPr sz="1568"/>
            </a:pPr>
            <a:r>
              <a:t>}</a:t>
            </a:r>
          </a:p>
          <a:p>
            <a:pPr marL="0" indent="0" defTabSz="512063">
              <a:spcBef>
                <a:spcPts val="500"/>
              </a:spcBef>
              <a:buSzTx/>
              <a:buFontTx/>
              <a:buNone/>
              <a:defRPr sz="1568"/>
            </a:pPr>
          </a:p>
          <a:p>
            <a:pPr marL="0" indent="0" defTabSz="512063">
              <a:spcBef>
                <a:spcPts val="500"/>
              </a:spcBef>
              <a:buSzTx/>
              <a:buFontTx/>
              <a:buNone/>
              <a:defRPr sz="1568"/>
            </a:pPr>
            <a:r>
              <a:t>var name = person.prop.getName.bind(person);</a:t>
            </a:r>
          </a:p>
          <a:p>
            <a:pPr marL="0" indent="0" defTabSz="512063">
              <a:spcBef>
                <a:spcPts val="500"/>
              </a:spcBef>
              <a:buSzTx/>
              <a:buFontTx/>
              <a:buNone/>
              <a:defRPr sz="1568"/>
            </a:pPr>
            <a:r>
              <a:t>console.log(name());</a:t>
            </a:r>
          </a:p>
          <a:p>
            <a:pPr marL="0" indent="0" defTabSz="512063">
              <a:spcBef>
                <a:spcPts val="500"/>
              </a:spcBef>
              <a:buSzTx/>
              <a:buFontTx/>
              <a:buNone/>
              <a:defRPr sz="1568"/>
            </a:pPr>
          </a:p>
          <a:p>
            <a:pPr marL="0" indent="0" defTabSz="512063">
              <a:spcBef>
                <a:spcPts val="500"/>
              </a:spcBef>
              <a:buSzTx/>
              <a:buFontTx/>
              <a:buNone/>
              <a:defRPr sz="1568"/>
            </a:pPr>
            <a:r>
              <a:t>var  name = person.prop.getName();</a:t>
            </a:r>
          </a:p>
          <a:p>
            <a:pPr marL="0" indent="0" defTabSz="512063">
              <a:spcBef>
                <a:spcPts val="500"/>
              </a:spcBef>
              <a:buSzTx/>
              <a:buFontTx/>
              <a:buNone/>
              <a:defRPr sz="1568"/>
            </a:pPr>
            <a:r>
              <a:t>console.log(name);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xecution con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Execution context </a:t>
            </a:r>
          </a:p>
        </p:txBody>
      </p:sp>
      <p:sp>
        <p:nvSpPr>
          <p:cNvPr id="109" name="Glob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Global </a:t>
            </a:r>
          </a:p>
          <a:p>
            <a:pPr lvl="1" marL="685800" indent="-228600"/>
            <a:r>
              <a:t>Function —&gt; strict or non strict</a:t>
            </a:r>
          </a:p>
          <a:p>
            <a:pPr/>
            <a:r>
              <a:t>Object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lobal Con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Global Context</a:t>
            </a:r>
          </a:p>
        </p:txBody>
      </p:sp>
      <p:sp>
        <p:nvSpPr>
          <p:cNvPr id="112" name="// In web browsers, the window object is also the global object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// In web browsers, the window object is also the global object: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console.log(this === window); // true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a = 37;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console.log(window.a); // 37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this.b = "MDN";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console.log(window.b)  // "MDN"</a:t>
            </a:r>
          </a:p>
          <a:p>
            <a:pPr marL="0" indent="0" defTabSz="841247">
              <a:spcBef>
                <a:spcPts val="900"/>
              </a:spcBef>
              <a:buSzTx/>
              <a:buFontTx/>
              <a:buNone/>
              <a:defRPr sz="2576"/>
            </a:pPr>
            <a:r>
              <a:t>console.log(b)         // "MDN"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Default - Non-Stri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Default - Non-Strict </a:t>
            </a:r>
          </a:p>
        </p:txBody>
      </p:sp>
      <p:sp>
        <p:nvSpPr>
          <p:cNvPr id="115" name="function f1()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r>
              <a:t>function f1() {</a:t>
            </a:r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r>
              <a:t>  return this;</a:t>
            </a:r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r>
              <a:t>}</a:t>
            </a:r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r>
              <a:t>// In a browser:</a:t>
            </a:r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r>
              <a:t>f1() === window; // true</a:t>
            </a:r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r>
              <a:t>// In Node:</a:t>
            </a:r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r>
              <a:t>f1() === global; // true</a:t>
            </a:r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trict M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Strict Mode</a:t>
            </a:r>
          </a:p>
        </p:txBody>
      </p:sp>
      <p:sp>
        <p:nvSpPr>
          <p:cNvPr id="118" name="function f2()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function f2() {</a:t>
            </a:r>
          </a:p>
          <a:p>
            <a:pPr marL="0" indent="0">
              <a:buSzTx/>
              <a:buFontTx/>
              <a:buNone/>
            </a:pPr>
            <a:r>
              <a:t>  'use strict'; // see strict mode</a:t>
            </a:r>
          </a:p>
          <a:p>
            <a:pPr marL="0" indent="0">
              <a:buSzTx/>
              <a:buFontTx/>
              <a:buNone/>
            </a:pPr>
            <a:r>
              <a:t>  return this;</a:t>
            </a:r>
          </a:p>
          <a:p>
            <a:pPr marL="0" indent="0">
              <a:buSzTx/>
              <a:buFontTx/>
              <a:buNone/>
            </a:pPr>
            <a:r>
              <a:t>}</a:t>
            </a:r>
          </a:p>
          <a:p>
            <a:pPr marL="0" indent="0">
              <a:buSzTx/>
              <a:buFontTx/>
              <a:buNone/>
            </a:pPr>
          </a:p>
          <a:p>
            <a:pPr marL="0" indent="0">
              <a:buSzTx/>
              <a:buFontTx/>
              <a:buNone/>
            </a:pPr>
            <a:r>
              <a:t>f2() === undefined; // 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this</a:t>
            </a:r>
          </a:p>
        </p:txBody>
      </p:sp>
      <p:grpSp>
        <p:nvGrpSpPr>
          <p:cNvPr id="123" name="Rectangle 3"/>
          <p:cNvGrpSpPr/>
          <p:nvPr/>
        </p:nvGrpSpPr>
        <p:grpSpPr>
          <a:xfrm>
            <a:off x="428034" y="2291154"/>
            <a:ext cx="5026611" cy="2238089"/>
            <a:chOff x="0" y="0"/>
            <a:chExt cx="5026610" cy="2238087"/>
          </a:xfrm>
        </p:grpSpPr>
        <p:sp>
          <p:nvSpPr>
            <p:cNvPr id="122" name="Rectangle 3"/>
            <p:cNvSpPr txBox="1"/>
            <p:nvPr/>
          </p:nvSpPr>
          <p:spPr>
            <a:xfrm>
              <a:off x="38100" y="38100"/>
              <a:ext cx="4950411" cy="2161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const person = {</a:t>
              </a:r>
            </a:p>
            <a:p>
              <a:pPr/>
              <a:r>
                <a:t>  firstName: 'John',</a:t>
              </a:r>
            </a:p>
            <a:p>
              <a:pPr/>
              <a:r>
                <a:t>  lastName: 'Doe',</a:t>
              </a:r>
            </a:p>
            <a:p>
              <a:pPr/>
              <a:r>
                <a:t>  printName: function() {</a:t>
              </a:r>
            </a:p>
            <a:p>
              <a:pPr/>
              <a:r>
                <a:t>    console.log(this.firstName + ' ' + this.lastName);</a:t>
              </a:r>
            </a:p>
            <a:p>
              <a:pPr/>
              <a:r>
                <a:t>  }</a:t>
              </a:r>
            </a:p>
            <a:p>
              <a:pPr/>
              <a:r>
                <a:t>};</a:t>
              </a:r>
            </a:p>
          </p:txBody>
        </p:sp>
        <p:pic>
          <p:nvPicPr>
            <p:cNvPr id="121" name="Rectangle 3 const person = {&#10;  firstName: 'John',&#10;  lastName: 'Doe',&#10;  printName: function() {&#10;    console.log(this.firstName + ' ' + this.lastName);&#10;  }&#10;};" descr="Rectangle 3 const person = {  firstName: 'John',  lastName: 'Doe',  printName: function() {    console.log(this.firstName + ' ' + this.lastName);  }};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026611" cy="2238088"/>
            </a:xfrm>
            <a:prstGeom prst="rect">
              <a:avLst/>
            </a:prstGeom>
            <a:effectLst/>
          </p:spPr>
        </p:pic>
      </p:grpSp>
      <p:sp>
        <p:nvSpPr>
          <p:cNvPr id="124" name="Rectangle 4"/>
          <p:cNvSpPr txBox="1"/>
          <p:nvPr/>
        </p:nvSpPr>
        <p:spPr>
          <a:xfrm>
            <a:off x="466133" y="4999147"/>
            <a:ext cx="2001588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person.printName();</a:t>
            </a:r>
          </a:p>
        </p:txBody>
      </p:sp>
      <p:sp>
        <p:nvSpPr>
          <p:cNvPr id="125" name="Rectangle 5"/>
          <p:cNvSpPr txBox="1"/>
          <p:nvPr/>
        </p:nvSpPr>
        <p:spPr>
          <a:xfrm>
            <a:off x="557893" y="5822379"/>
            <a:ext cx="964405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John Doe</a:t>
            </a:r>
          </a:p>
        </p:txBody>
      </p:sp>
      <p:sp>
        <p:nvSpPr>
          <p:cNvPr id="126" name="Rectangle 6"/>
          <p:cNvSpPr txBox="1"/>
          <p:nvPr/>
        </p:nvSpPr>
        <p:spPr>
          <a:xfrm>
            <a:off x="8173719" y="3443940"/>
            <a:ext cx="6004562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var printFullName = person.printName;</a:t>
            </a:r>
          </a:p>
          <a:p>
            <a:pPr/>
            <a:r>
              <a:t>printFullName();</a:t>
            </a:r>
          </a:p>
        </p:txBody>
      </p:sp>
      <p:sp>
        <p:nvSpPr>
          <p:cNvPr id="127" name="Rectangle 7"/>
          <p:cNvSpPr txBox="1"/>
          <p:nvPr/>
        </p:nvSpPr>
        <p:spPr>
          <a:xfrm>
            <a:off x="8312346" y="4476179"/>
            <a:ext cx="2052264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undefined undefined</a:t>
            </a:r>
          </a:p>
        </p:txBody>
      </p:sp>
      <p:sp>
        <p:nvSpPr>
          <p:cNvPr id="128" name="printName: function() {…"/>
          <p:cNvSpPr txBox="1"/>
          <p:nvPr/>
        </p:nvSpPr>
        <p:spPr>
          <a:xfrm>
            <a:off x="8646264" y="1389206"/>
            <a:ext cx="3462497" cy="1514188"/>
          </a:xfrm>
          <a:prstGeom prst="rect">
            <a:avLst/>
          </a:prstGeom>
          <a:ln w="12700">
            <a:solidFill>
              <a:schemeClr val="accent1"/>
            </a:solidFill>
            <a:custDash>
              <a:ds d="600000" sp="6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printName: function() {</a:t>
            </a:r>
          </a:p>
          <a:p>
            <a:pPr/>
            <a:r>
              <a:t>    console.log(this.firstName + ' ' + this.lastName);</a:t>
            </a:r>
          </a:p>
          <a:p>
            <a:pPr/>
            <a:r>
              <a:t>  }</a:t>
            </a:r>
          </a:p>
          <a:p>
            <a:pPr/>
            <a:r>
              <a:t>};</a:t>
            </a:r>
          </a:p>
        </p:txBody>
      </p:sp>
      <p:sp>
        <p:nvSpPr>
          <p:cNvPr id="129" name="printFullName"/>
          <p:cNvSpPr txBox="1"/>
          <p:nvPr/>
        </p:nvSpPr>
        <p:spPr>
          <a:xfrm>
            <a:off x="9290379" y="633556"/>
            <a:ext cx="1434442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printFullName</a:t>
            </a:r>
          </a:p>
        </p:txBody>
      </p:sp>
      <p:pic>
        <p:nvPicPr>
          <p:cNvPr id="130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353116">
            <a:off x="4842170" y="2583880"/>
            <a:ext cx="3802482" cy="457905"/>
          </a:xfrm>
          <a:prstGeom prst="rect">
            <a:avLst/>
          </a:prstGeom>
        </p:spPr>
      </p:pic>
      <p:sp>
        <p:nvSpPr>
          <p:cNvPr id="132" name="Line"/>
          <p:cNvSpPr/>
          <p:nvPr/>
        </p:nvSpPr>
        <p:spPr>
          <a:xfrm>
            <a:off x="9602328" y="982330"/>
            <a:ext cx="1" cy="333088"/>
          </a:xfrm>
          <a:prstGeom prst="line">
            <a:avLst/>
          </a:prstGeom>
          <a:ln w="12700">
            <a:solidFill>
              <a:schemeClr val="accent1"/>
            </a:solidFill>
            <a:custDash>
              <a:ds d="600000" sp="600000"/>
            </a:custDash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135" name="Connection Line" descr="Connection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52298" y="2570571"/>
            <a:ext cx="1035308" cy="877728"/>
          </a:xfrm>
          <a:prstGeom prst="rect">
            <a:avLst/>
          </a:prstGeom>
        </p:spPr>
      </p:pic>
      <p:sp>
        <p:nvSpPr>
          <p:cNvPr id="134" name="this —&gt; A property of an execution context"/>
          <p:cNvSpPr txBox="1"/>
          <p:nvPr/>
        </p:nvSpPr>
        <p:spPr>
          <a:xfrm>
            <a:off x="3148640" y="5917803"/>
            <a:ext cx="6822428" cy="48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3000"/>
            </a:lvl1pPr>
          </a:lstStyle>
          <a:p>
            <a:pPr/>
            <a:r>
              <a:t>this —&gt; A property of an execution context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2"/>
      <p:bldP build="whole" bldLvl="1" animBg="1" rev="0" advAuto="0" spid="13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Call , Apply Bind</a:t>
            </a:r>
          </a:p>
        </p:txBody>
      </p:sp>
      <p:sp>
        <p:nvSpPr>
          <p:cNvPr id="139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call() and apply() were introduced in ECMAScript 3 </a:t>
            </a:r>
          </a:p>
          <a:p>
            <a:pPr/>
            <a:r>
              <a:t>bind() was added as part of ECMAScript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o3NQagY6IDiW5qqrHp6l9CgJy0N9GMhhKW711QZkX64Sb1yJUlnhS--Xfa3skWZRO_hpwY6CvHfzhtL9Df2xQFyiGVxm5L4H6Lyc6pfjhnAHLy9RRA3_6wSrlAdysIHPWg=s412.jpg" descr="o3NQagY6IDiW5qqrHp6l9CgJy0N9GMhhKW711QZkX64Sb1yJUlnhS--Xfa3skWZRO_hpwY6CvHfzhtL9Df2xQFyiGVxm5L4H6Lyc6pfjhnAHLy9RRA3_6wSrlAdysIHPWg=s412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5756"/>
          <a:stretch>
            <a:fillRect/>
          </a:stretch>
        </p:blipFill>
        <p:spPr>
          <a:xfrm>
            <a:off x="50289" y="1422107"/>
            <a:ext cx="8028796" cy="42608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maxresdefault.jpg" descr="maxresdefault.jpg"/>
          <p:cNvPicPr>
            <a:picLocks noChangeAspect="1"/>
          </p:cNvPicPr>
          <p:nvPr/>
        </p:nvPicPr>
        <p:blipFill>
          <a:blip r:embed="rId3">
            <a:extLst/>
          </a:blip>
          <a:srcRect l="35716" t="18896" r="16862" b="2168"/>
          <a:stretch>
            <a:fillRect/>
          </a:stretch>
        </p:blipFill>
        <p:spPr>
          <a:xfrm>
            <a:off x="8270329" y="3359189"/>
            <a:ext cx="3561358" cy="3334544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Call and Apply"/>
          <p:cNvSpPr txBox="1"/>
          <p:nvPr/>
        </p:nvSpPr>
        <p:spPr>
          <a:xfrm>
            <a:off x="531130" y="599786"/>
            <a:ext cx="3325426" cy="65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Call and Apply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3D94E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