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3D9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hyperlink" Target="https://restcountries.eu/" TargetMode="External"/><Relationship Id="rId5" Type="http://schemas.openxmlformats.org/officeDocument/2006/relationships/hyperlink" Target="https://restcountries.eu/rest/v2/all" TargetMode="External"/><Relationship Id="rId6" Type="http://schemas.openxmlformats.org/officeDocument/2006/relationships/hyperlink" Target="https://restcountries.eu/rest/v2/capital/tallinn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restcountries.eu/rest/v2/all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medium.com/@reach2arunprakash/guvi-zen-code-sprint-javascript-practice-problems-in-json-objects-and-list-49ac3356a8a5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medium.com/@reach2arunprakash/guvi-zen-class-javascript-warm-up-programming-problems-15973c74b87f" TargetMode="Externa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Body"/>
          <p:cNvSpPr txBox="1"/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</a:p>
        </p:txBody>
      </p:sp>
      <p:pic>
        <p:nvPicPr>
          <p:cNvPr id="95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8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96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</a:p>
          </p:txBody>
        </p:sp>
        <p:sp>
          <p:nvSpPr>
            <p:cNvPr id="97" name="Datatypes…"/>
            <p:cNvSpPr txBox="1"/>
            <p:nvPr/>
          </p:nvSpPr>
          <p:spPr>
            <a:xfrm>
              <a:off x="47785" y="885970"/>
              <a:ext cx="9476803" cy="203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r>
                <a:t>Datatypes </a:t>
              </a:r>
            </a:p>
            <a:p>
              <a:pPr algn="ctr">
                <a:defRPr sz="6600"/>
              </a:pPr>
              <a:r>
                <a:t>Copy By Val &amp; Ref</a:t>
              </a:r>
            </a:p>
          </p:txBody>
        </p:sp>
      </p:grpSp>
      <p:sp>
        <p:nvSpPr>
          <p:cNvPr id="99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pPr/>
            <a:r>
              <a:t>FS dev 101</a:t>
            </a:r>
          </a:p>
        </p:txBody>
      </p:sp>
      <p:sp>
        <p:nvSpPr>
          <p:cNvPr id="101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15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77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175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</a:p>
          </p:txBody>
        </p:sp>
        <p:sp>
          <p:nvSpPr>
            <p:cNvPr id="176" name="Objects in Javascript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pPr/>
              <a:r>
                <a:t>Objects in Javascript</a:t>
              </a:r>
            </a:p>
          </p:txBody>
        </p:sp>
      </p:grpSp>
      <p:sp>
        <p:nvSpPr>
          <p:cNvPr id="178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FS dev 101"/>
          <p:cNvSpPr txBox="1"/>
          <p:nvPr/>
        </p:nvSpPr>
        <p:spPr>
          <a:xfrm>
            <a:off x="4394850" y="2303619"/>
            <a:ext cx="3832860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pPr/>
            <a:r>
              <a:t>FS dev 101</a:t>
            </a:r>
          </a:p>
        </p:txBody>
      </p:sp>
      <p:sp>
        <p:nvSpPr>
          <p:cNvPr id="180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15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 Internals – Array is also an JSON object </a:t>
            </a:r>
          </a:p>
        </p:txBody>
      </p:sp>
      <p:sp>
        <p:nvSpPr>
          <p:cNvPr id="184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Everything is JSON object except primitives</a:t>
            </a:r>
          </a:p>
          <a:p>
            <a:pPr/>
            <a:r>
              <a:t>A Javascript Array is exclusively numerically indexed</a:t>
            </a:r>
          </a:p>
          <a:p>
            <a:pPr/>
            <a:r>
              <a:t>Javascript arrays cannot have "string indexes“</a:t>
            </a:r>
          </a:p>
          <a:p>
            <a:pPr/>
            <a:r>
              <a:t>When you set a "string index", you're setting a property of the object</a:t>
            </a:r>
          </a:p>
          <a:p>
            <a:pPr/>
            <a:r>
              <a:t>Those properties are not part of the "data storage" of the array.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Checkout what's in the prototype property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41963" y="67316"/>
            <a:ext cx="6966586" cy="6356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: Value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JSON / Objects</a:t>
            </a:r>
          </a:p>
        </p:txBody>
      </p:sp>
      <p:sp>
        <p:nvSpPr>
          <p:cNvPr id="19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6600"/>
            </a:pPr>
            <a:r>
              <a:t>a = {</a:t>
            </a:r>
          </a:p>
          <a:p>
            <a:pPr marL="0" indent="0">
              <a:buSzTx/>
              <a:buNone/>
              <a:defRPr sz="6600"/>
            </a:pPr>
            <a:r>
              <a:t>  "foo" : "fighter",</a:t>
            </a:r>
          </a:p>
          <a:p>
            <a:pPr marL="0" indent="0">
              <a:buSzTx/>
              <a:buNone/>
              <a:defRPr sz="6600"/>
            </a:pPr>
            <a:r>
              <a:t>  "bar" : [1,2,3]</a:t>
            </a:r>
          </a:p>
          <a:p>
            <a:pPr marL="0" indent="0">
              <a:buSzTx/>
              <a:buNone/>
              <a:defRPr sz="6600"/>
            </a:pPr>
            <a:r>
              <a:t>}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Iterate thro the Object</a:t>
            </a:r>
          </a:p>
        </p:txBody>
      </p:sp>
      <p:sp>
        <p:nvSpPr>
          <p:cNvPr id="195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var jsonData = {"person":"me","age":"5","name":"GUVI"};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3200"/>
            </a:pPr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for(var i in jsonData){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    var key = i;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    var val = jsonData[i];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	console.log(key);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	console.log(val);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3200"/>
            </a:pPr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Iterate thro the Object array</a:t>
            </a:r>
          </a:p>
        </p:txBody>
      </p:sp>
      <p:sp>
        <p:nvSpPr>
          <p:cNvPr id="19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var jsonData = [{"person":"me","age":"30"},{"person":"you","age":"25"}];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for(var i in jsonData){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var key = i;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var val = jsonData[i];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for(var j in val){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    var sub_key = j;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    var sub_val = val[j];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    console.log(sub_key);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}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Content Placeholder 4" descr="Content Placeholder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547" y="264258"/>
            <a:ext cx="5899454" cy="2330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9219" y="2695694"/>
            <a:ext cx="6813815" cy="3942157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TextBox 7"/>
          <p:cNvSpPr txBox="1"/>
          <p:nvPr/>
        </p:nvSpPr>
        <p:spPr>
          <a:xfrm>
            <a:off x="8008753" y="4434840"/>
            <a:ext cx="3977640" cy="174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length is a property which has the element counts but it is not counted ( since it’s a property) </a:t>
            </a:r>
          </a:p>
        </p:txBody>
      </p:sp>
      <p:sp>
        <p:nvSpPr>
          <p:cNvPr id="205" name="TextBox 8"/>
          <p:cNvSpPr txBox="1"/>
          <p:nvPr/>
        </p:nvSpPr>
        <p:spPr>
          <a:xfrm>
            <a:off x="6823842" y="872014"/>
            <a:ext cx="3977641" cy="876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Creates an empty slot and fills it with undefined</a:t>
            </a:r>
          </a:p>
        </p:txBody>
      </p:sp>
      <p:sp>
        <p:nvSpPr>
          <p:cNvPr id="206" name="TextBox 9"/>
          <p:cNvSpPr txBox="1"/>
          <p:nvPr/>
        </p:nvSpPr>
        <p:spPr>
          <a:xfrm>
            <a:off x="8648700" y="3167389"/>
            <a:ext cx="2529840" cy="4447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Key: value pair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5"/>
      <p:bldP build="whole" bldLvl="1" animBg="1" rev="0" advAuto="0" spid="202" grpId="1"/>
      <p:bldP build="whole" bldLvl="1" animBg="1" rev="0" advAuto="0" spid="205" grpId="2"/>
      <p:bldP build="whole" bldLvl="1" animBg="1" rev="0" advAuto="0" spid="203" grpId="3"/>
      <p:bldP build="whole" bldLvl="1" animBg="1" rev="0" advAuto="0" spid="206" grpId="4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TextBox 7"/>
          <p:cNvSpPr txBox="1"/>
          <p:nvPr/>
        </p:nvSpPr>
        <p:spPr>
          <a:xfrm>
            <a:off x="6332415" y="4210765"/>
            <a:ext cx="5608188" cy="87655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Since it’s a property it wont be counted in length</a:t>
            </a:r>
          </a:p>
        </p:txBody>
      </p:sp>
      <p:sp>
        <p:nvSpPr>
          <p:cNvPr id="210" name="TextBox 8"/>
          <p:cNvSpPr txBox="1"/>
          <p:nvPr/>
        </p:nvSpPr>
        <p:spPr>
          <a:xfrm>
            <a:off x="6206423" y="2171907"/>
            <a:ext cx="6732139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Can I have decimal or string as index???</a:t>
            </a:r>
          </a:p>
        </p:txBody>
      </p:sp>
      <p:sp>
        <p:nvSpPr>
          <p:cNvPr id="211" name="TextBox 9"/>
          <p:cNvSpPr txBox="1"/>
          <p:nvPr/>
        </p:nvSpPr>
        <p:spPr>
          <a:xfrm>
            <a:off x="6332416" y="3056711"/>
            <a:ext cx="5608188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Yes . The decimal are converted to strings and treated like properties</a:t>
            </a:r>
          </a:p>
        </p:txBody>
      </p:sp>
      <p:pic>
        <p:nvPicPr>
          <p:cNvPr id="212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96149"/>
            <a:ext cx="6160705" cy="5843144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Rectangle 12"/>
          <p:cNvSpPr/>
          <p:nvPr/>
        </p:nvSpPr>
        <p:spPr>
          <a:xfrm>
            <a:off x="6753466" y="5621585"/>
            <a:ext cx="4030971" cy="5493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Object.keys(a).length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4"/>
      <p:bldP build="whole" bldLvl="1" animBg="1" rev="0" advAuto="0" spid="213" grpId="5"/>
      <p:bldP build="whole" bldLvl="1" animBg="1" rev="0" advAuto="0" spid="210" grpId="2"/>
      <p:bldP build="whole" bldLvl="1" animBg="1" rev="0" advAuto="0" spid="211" grpId="3"/>
      <p:bldP build="whole" bldLvl="1" animBg="1" rev="0" advAuto="0" spid="21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APIs? &amp; JSON Objects</a:t>
            </a:r>
          </a:p>
        </p:txBody>
      </p:sp>
      <p:sp>
        <p:nvSpPr>
          <p:cNvPr id="21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 Programming Interfaces (APIs) are constructs made available in programming languages to allow developers to interact with other systems / application to get data</a:t>
            </a:r>
          </a:p>
        </p:txBody>
      </p:sp>
      <p:pic>
        <p:nvPicPr>
          <p:cNvPr id="218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99987" y="3577457"/>
            <a:ext cx="2713641" cy="182977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Content Placeholder 2"/>
          <p:cNvSpPr txBox="1"/>
          <p:nvPr/>
        </p:nvSpPr>
        <p:spPr>
          <a:xfrm>
            <a:off x="883919" y="4067404"/>
            <a:ext cx="10424161" cy="1753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https://restcountries.eu/</a:t>
            </a: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https://restcountries.eu/rest/v2/all</a:t>
            </a: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 invalidUrl="" action="" tgtFrame="" tooltip="" history="1" highlightClick="0" endSnd="0"/>
              </a:rPr>
              <a:t>https://restcountries.eu/rest/v2/capital/tallinn</a:t>
            </a:r>
          </a:p>
        </p:txBody>
      </p:sp>
      <p:sp>
        <p:nvSpPr>
          <p:cNvPr id="220" name="Title 1"/>
          <p:cNvSpPr txBox="1"/>
          <p:nvPr/>
        </p:nvSpPr>
        <p:spPr>
          <a:xfrm>
            <a:off x="424091" y="3048212"/>
            <a:ext cx="1042416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Sample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Getting Data - index.html </a:t>
            </a:r>
          </a:p>
        </p:txBody>
      </p:sp>
      <p:sp>
        <p:nvSpPr>
          <p:cNvPr id="224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&lt;!DOCTYPE html&gt;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&lt;html lang="en"&gt;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&lt;head&gt;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&lt;title&gt;GUVI App&lt;/title&gt;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&lt;/head&gt;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&lt;body&gt;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&lt;div id="root"&gt;&lt;/div&gt;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&lt;script src="scripts.js"&gt;&lt;/script&gt;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&lt;/body&gt;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&lt;/html&gt;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105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var m1 = 10;</a:t>
            </a:r>
          </a:p>
          <a:p>
            <a:pPr marL="0" indent="0">
              <a:buSzTx/>
              <a:buNone/>
            </a:pPr>
            <a:r>
              <a:t>m1 = 20;</a:t>
            </a:r>
          </a:p>
          <a:p>
            <a:pPr marL="0" indent="0">
              <a:buSzTx/>
              <a:buNone/>
            </a:pPr>
            <a:r>
              <a:t>console.log(m1);</a:t>
            </a:r>
          </a:p>
        </p:txBody>
      </p:sp>
      <p:sp>
        <p:nvSpPr>
          <p:cNvPr id="106" name="10"/>
          <p:cNvSpPr txBox="1"/>
          <p:nvPr/>
        </p:nvSpPr>
        <p:spPr>
          <a:xfrm>
            <a:off x="2032422" y="4595956"/>
            <a:ext cx="1391505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pPr/>
            <a:r>
              <a:t>10</a:t>
            </a:r>
          </a:p>
        </p:txBody>
      </p:sp>
      <p:sp>
        <p:nvSpPr>
          <p:cNvPr id="107" name="20"/>
          <p:cNvSpPr txBox="1"/>
          <p:nvPr/>
        </p:nvSpPr>
        <p:spPr>
          <a:xfrm>
            <a:off x="4077122" y="4595956"/>
            <a:ext cx="1391505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pPr/>
            <a:r>
              <a:t>20</a:t>
            </a:r>
          </a:p>
        </p:txBody>
      </p:sp>
      <p:sp>
        <p:nvSpPr>
          <p:cNvPr id="108" name="IDK"/>
          <p:cNvSpPr txBox="1"/>
          <p:nvPr/>
        </p:nvSpPr>
        <p:spPr>
          <a:xfrm>
            <a:off x="5893222" y="4595956"/>
            <a:ext cx="1865274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pPr/>
            <a:r>
              <a:t>IDK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Content Placeholder 5"/>
          <p:cNvSpPr txBox="1"/>
          <p:nvPr>
            <p:ph type="body" idx="1"/>
          </p:nvPr>
        </p:nvSpPr>
        <p:spPr>
          <a:xfrm>
            <a:off x="130624" y="1690686"/>
            <a:ext cx="12409714" cy="439987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700"/>
            </a:pPr>
            <a:r>
              <a:t>// Create a request variable and assign a new XMLHttpRequest object to it.</a:t>
            </a:r>
            <a:endParaRPr sz="2500"/>
          </a:p>
          <a:p>
            <a:pPr marL="0" indent="0">
              <a:buSzTx/>
              <a:buNone/>
              <a:defRPr sz="3700"/>
            </a:pPr>
            <a:r>
              <a:t>var request = new XMLHttpRequest()</a:t>
            </a:r>
            <a:endParaRPr sz="2500"/>
          </a:p>
          <a:p>
            <a:pPr marL="0" indent="0">
              <a:buSzTx/>
              <a:buNone/>
              <a:defRPr sz="4000"/>
            </a:pPr>
          </a:p>
          <a:p>
            <a:pPr marL="0" indent="0">
              <a:buSzTx/>
              <a:buNone/>
              <a:defRPr sz="3700"/>
            </a:pPr>
            <a:r>
              <a:t>// Open a new connection, using the GET request on the URL endpoint</a:t>
            </a:r>
            <a:endParaRPr sz="2500"/>
          </a:p>
          <a:p>
            <a:pPr marL="0" indent="0">
              <a:buSzTx/>
              <a:buNone/>
              <a:defRPr sz="3700"/>
            </a:pPr>
            <a:r>
              <a:t>request.open('GET', '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https://restcountries.eu/rest/v2/all</a:t>
            </a:r>
            <a:r>
              <a:t>', true)</a:t>
            </a:r>
          </a:p>
        </p:txBody>
      </p:sp>
      <p:sp>
        <p:nvSpPr>
          <p:cNvPr id="228" name="Title 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scripts.js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Title 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scripts.js</a:t>
            </a:r>
          </a:p>
        </p:txBody>
      </p:sp>
      <p:sp>
        <p:nvSpPr>
          <p:cNvPr id="232" name="Rectangle 7"/>
          <p:cNvSpPr txBox="1"/>
          <p:nvPr/>
        </p:nvSpPr>
        <p:spPr>
          <a:xfrm>
            <a:off x="1172390" y="2012850"/>
            <a:ext cx="10135690" cy="446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r>
              <a:t>request.onload = function() {</a:t>
            </a:r>
          </a:p>
          <a:p>
            <a:pPr>
              <a:defRPr sz="3600"/>
            </a:pPr>
            <a:r>
              <a:t>  // Begin accessing JSON data here</a:t>
            </a:r>
          </a:p>
          <a:p>
            <a:pPr>
              <a:defRPr sz="3600"/>
            </a:pPr>
            <a:r>
              <a:t>var data = JSON.parse(this.response)</a:t>
            </a:r>
          </a:p>
          <a:p>
            <a:pPr>
              <a:defRPr sz="3600"/>
            </a:pPr>
            <a:r>
              <a:t>console.log(data)</a:t>
            </a:r>
          </a:p>
          <a:p>
            <a:pPr>
              <a:defRPr sz="3600"/>
            </a:pPr>
            <a:r>
              <a:t>}</a:t>
            </a:r>
          </a:p>
          <a:p>
            <a:pPr>
              <a:defRPr sz="3600"/>
            </a:pPr>
          </a:p>
          <a:p>
            <a:pPr>
              <a:defRPr sz="3600"/>
            </a:pPr>
            <a:r>
              <a:t>// Send request</a:t>
            </a:r>
          </a:p>
          <a:p>
            <a:pPr>
              <a:defRPr sz="3600"/>
            </a:pPr>
            <a:r>
              <a:t>request.send()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Tasks</a:t>
            </a:r>
          </a:p>
        </p:txBody>
      </p:sp>
      <p:sp>
        <p:nvSpPr>
          <p:cNvPr id="23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</a:p>
          <a:p>
            <a:pPr>
              <a:lnSpc>
                <a:spcPct val="81000"/>
              </a:lnSpc>
              <a:defRPr sz="2500"/>
            </a:pPr>
            <a:r>
              <a:t>What is the difference between window, screen, and document in Javascript?</a:t>
            </a:r>
          </a:p>
          <a:p>
            <a:pPr>
              <a:lnSpc>
                <a:spcPct val="81000"/>
              </a:lnSpc>
              <a:defRPr sz="2500"/>
            </a:pPr>
            <a:r>
              <a:t>JSON task 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https://medium.com/@reach2arunprakash/guvi-zen-code-sprint-javascript-practice-problems-in-json-objects-and-list-49ac3356a8a5</a:t>
            </a:r>
          </a:p>
          <a:p>
            <a:pPr>
              <a:lnSpc>
                <a:spcPct val="81000"/>
              </a:lnSpc>
              <a:defRPr sz="2500"/>
            </a:pPr>
            <a:r>
              <a:t>Whatss the output and explain why ?</a:t>
            </a:r>
          </a:p>
          <a:p>
            <a:pPr lvl="1" marL="0" indent="457200">
              <a:lnSpc>
                <a:spcPct val="81000"/>
              </a:lnSpc>
              <a:spcBef>
                <a:spcPts val="500"/>
              </a:spcBef>
              <a:buSzTx/>
              <a:buNone/>
              <a:defRPr sz="2200"/>
            </a:pPr>
            <a:r>
              <a:t>a = [0,1,2,,4,5];</a:t>
            </a:r>
          </a:p>
          <a:p>
            <a:pPr lvl="1" marL="0" indent="457200">
              <a:lnSpc>
                <a:spcPct val="81000"/>
              </a:lnSpc>
              <a:spcBef>
                <a:spcPts val="500"/>
              </a:spcBef>
              <a:buSzTx/>
              <a:buNone/>
              <a:defRPr sz="2200"/>
            </a:pPr>
            <a:r>
              <a:t>console.log(a[3]);</a:t>
            </a:r>
          </a:p>
          <a:p>
            <a:pPr>
              <a:lnSpc>
                <a:spcPct val="81000"/>
              </a:lnSpc>
              <a:defRPr sz="2500"/>
            </a:pPr>
            <a:r>
              <a:t>Try the restcounties example 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Extract and print the flag for every country in console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Body"/>
          <p:cNvSpPr txBox="1"/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</a:p>
        </p:txBody>
      </p:sp>
      <p:pic>
        <p:nvPicPr>
          <p:cNvPr id="239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2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240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</a:p>
          </p:txBody>
        </p:sp>
        <p:sp>
          <p:nvSpPr>
            <p:cNvPr id="241" name="Hoisting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pPr/>
              <a:r>
                <a:t>Hoisting</a:t>
              </a:r>
            </a:p>
          </p:txBody>
        </p:sp>
      </p:grpSp>
      <p:sp>
        <p:nvSpPr>
          <p:cNvPr id="243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4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pPr/>
            <a:r>
              <a:t>FS dev 101</a:t>
            </a:r>
          </a:p>
        </p:txBody>
      </p:sp>
      <p:sp>
        <p:nvSpPr>
          <p:cNvPr id="245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15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Content Placeholder 2"/>
          <p:cNvSpPr txBox="1"/>
          <p:nvPr>
            <p:ph type="body" sz="half" idx="1"/>
          </p:nvPr>
        </p:nvSpPr>
        <p:spPr>
          <a:xfrm>
            <a:off x="838200" y="1046334"/>
            <a:ext cx="10744200" cy="2436816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81000"/>
              </a:lnSpc>
              <a:buSzTx/>
              <a:buNone/>
              <a:defRPr b="1" sz="2900">
                <a:latin typeface="+mn-lt"/>
                <a:ea typeface="+mn-ea"/>
                <a:cs typeface="+mn-cs"/>
                <a:sym typeface="Helvetica"/>
              </a:defRPr>
            </a:pPr>
            <a:r>
              <a:t>Only “Variables” 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and “</a:t>
            </a:r>
            <a:r>
              <a:t>function” 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declarations are moved to the top of their scope before code execution.</a:t>
            </a:r>
            <a:endParaRPr sz="2500"/>
          </a:p>
          <a:p>
            <a:pPr marL="0" indent="0" algn="ctr">
              <a:lnSpc>
                <a:spcPct val="81000"/>
              </a:lnSpc>
              <a:buSzTx/>
              <a:buNone/>
              <a:defRPr sz="3200"/>
            </a:pPr>
          </a:p>
          <a:p>
            <a:pPr marL="0" indent="0" algn="ctr">
              <a:lnSpc>
                <a:spcPct val="81000"/>
              </a:lnSpc>
              <a:buSzTx/>
              <a:buNone/>
              <a:defRPr b="1" sz="2900">
                <a:solidFill>
                  <a:srgbClr val="FF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Properties </a:t>
            </a:r>
            <a:r>
              <a:rPr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are not hoisted</a:t>
            </a:r>
            <a:endParaRPr sz="2500"/>
          </a:p>
          <a:p>
            <a:pPr marL="0" indent="0" algn="ctr">
              <a:lnSpc>
                <a:spcPct val="81000"/>
              </a:lnSpc>
              <a:buSzTx/>
              <a:buNone/>
              <a:defRPr b="1" sz="2900">
                <a:latin typeface="+mn-lt"/>
                <a:ea typeface="+mn-ea"/>
                <a:cs typeface="+mn-cs"/>
                <a:sym typeface="Helvetica"/>
              </a:defRPr>
            </a:pPr>
            <a:r>
              <a:t>Variables are hosted and not their values</a:t>
            </a:r>
          </a:p>
        </p:txBody>
      </p:sp>
      <p:sp>
        <p:nvSpPr>
          <p:cNvPr id="249" name="Rectangle 7"/>
          <p:cNvSpPr txBox="1"/>
          <p:nvPr/>
        </p:nvSpPr>
        <p:spPr>
          <a:xfrm>
            <a:off x="265459" y="4392374"/>
            <a:ext cx="5008645" cy="2711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 console.log(b); </a:t>
            </a:r>
          </a:p>
          <a:p>
            <a:pPr>
              <a:defRPr sz="4400"/>
            </a:pPr>
            <a:r>
              <a:t> var b = 100;</a:t>
            </a:r>
          </a:p>
          <a:p>
            <a:pPr>
              <a:defRPr sz="4400"/>
            </a:pPr>
            <a:r>
              <a:t> console.log(b); </a:t>
            </a:r>
          </a:p>
        </p:txBody>
      </p:sp>
      <p:sp>
        <p:nvSpPr>
          <p:cNvPr id="250" name="Rectangle 8"/>
          <p:cNvSpPr txBox="1"/>
          <p:nvPr/>
        </p:nvSpPr>
        <p:spPr>
          <a:xfrm>
            <a:off x="7137635" y="3924777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var b = undefined;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b = 100;</a:t>
            </a:r>
          </a:p>
          <a:p>
            <a:pPr>
              <a:defRPr sz="4400"/>
            </a:pPr>
            <a:r>
              <a:t> console.log(b); </a:t>
            </a:r>
          </a:p>
        </p:txBody>
      </p:sp>
      <p:sp>
        <p:nvSpPr>
          <p:cNvPr id="251" name="Arrow: Right 9"/>
          <p:cNvSpPr/>
          <p:nvPr/>
        </p:nvSpPr>
        <p:spPr>
          <a:xfrm>
            <a:off x="4224670" y="5175468"/>
            <a:ext cx="2190308" cy="488248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00000"/>
              </a:gs>
              <a:gs pos="26000">
                <a:srgbClr val="C00000"/>
              </a:gs>
              <a:gs pos="100000">
                <a:srgbClr val="C00000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Hoisting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1" grpId="3"/>
      <p:bldP build="whole" bldLvl="1" animBg="1" rev="0" advAuto="0" spid="249" grpId="2"/>
      <p:bldP build="whole" bldLvl="1" animBg="1" rev="0" advAuto="0" spid="250" grpId="4"/>
      <p:bldP build="p" bldLvl="1" animBg="1" rev="0" advAuto="0" spid="24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Rectangle 3"/>
          <p:cNvSpPr txBox="1"/>
          <p:nvPr/>
        </p:nvSpPr>
        <p:spPr>
          <a:xfrm>
            <a:off x="767079" y="1116646"/>
            <a:ext cx="6004561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a = 20;</a:t>
            </a:r>
          </a:p>
          <a:p>
            <a:pPr>
              <a:defRPr sz="3200"/>
            </a:pPr>
            <a:r>
              <a:t>  var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56" name="Rectangle 4"/>
          <p:cNvSpPr txBox="1"/>
          <p:nvPr/>
        </p:nvSpPr>
        <p:spPr>
          <a:xfrm>
            <a:off x="4276090" y="4344847"/>
            <a:ext cx="6004560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</a:p>
          <a:p>
            <a:pPr>
              <a:defRPr sz="2800"/>
            </a:pPr>
            <a:r>
              <a:t>hoist();</a:t>
            </a:r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console.log(window.a);</a:t>
            </a:r>
          </a:p>
          <a:p>
            <a:pPr>
              <a:defRPr sz="2800"/>
            </a:pPr>
            <a:r>
              <a:t>console.log(b);</a:t>
            </a:r>
          </a:p>
        </p:txBody>
      </p:sp>
      <p:sp>
        <p:nvSpPr>
          <p:cNvPr id="257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Hoisting twisted</a:t>
            </a:r>
          </a:p>
        </p:txBody>
      </p:sp>
      <p:sp>
        <p:nvSpPr>
          <p:cNvPr id="258" name="Rectangle 8"/>
          <p:cNvSpPr txBox="1"/>
          <p:nvPr/>
        </p:nvSpPr>
        <p:spPr>
          <a:xfrm>
            <a:off x="6863079" y="900617"/>
            <a:ext cx="6004561" cy="3468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 var b = undefined;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window.a = 20;</a:t>
            </a:r>
          </a:p>
          <a:p>
            <a:pPr>
              <a:defRPr sz="3200"/>
            </a:pPr>
            <a:r>
              <a:t> 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59" name="Arrow: Right 9"/>
          <p:cNvSpPr/>
          <p:nvPr/>
        </p:nvSpPr>
        <p:spPr>
          <a:xfrm>
            <a:off x="4487560" y="2144832"/>
            <a:ext cx="2190308" cy="48824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00000"/>
              </a:gs>
              <a:gs pos="26000">
                <a:srgbClr val="C00000"/>
              </a:gs>
              <a:gs pos="100000">
                <a:srgbClr val="C00000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9" grpId="2"/>
      <p:bldP build="whole" bldLvl="1" animBg="1" rev="0" advAuto="0" spid="256" grpId="4"/>
      <p:bldP build="whole" bldLvl="1" animBg="1" rev="0" advAuto="0" spid="258" grpId="3"/>
      <p:bldP build="whole" bldLvl="1" animBg="1" rev="0" advAuto="0" spid="25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Rectangle 3"/>
          <p:cNvSpPr txBox="1"/>
          <p:nvPr/>
        </p:nvSpPr>
        <p:spPr>
          <a:xfrm>
            <a:off x="767079" y="1116646"/>
            <a:ext cx="6004561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a = 20;</a:t>
            </a:r>
          </a:p>
          <a:p>
            <a:pPr>
              <a:defRPr sz="3200"/>
            </a:pPr>
            <a:r>
              <a:t>  var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63" name="Rectangle 4"/>
          <p:cNvSpPr txBox="1"/>
          <p:nvPr/>
        </p:nvSpPr>
        <p:spPr>
          <a:xfrm>
            <a:off x="767079" y="3731576"/>
            <a:ext cx="6004561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</a:p>
          <a:p>
            <a:pPr>
              <a:defRPr sz="2800"/>
            </a:pPr>
            <a:r>
              <a:t>hoist();</a:t>
            </a:r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console.log(window.a);</a:t>
            </a:r>
          </a:p>
          <a:p>
            <a:pPr>
              <a:defRPr sz="2800"/>
            </a:pPr>
            <a:r>
              <a:t>console.log(b);</a:t>
            </a:r>
          </a:p>
        </p:txBody>
      </p:sp>
      <p:sp>
        <p:nvSpPr>
          <p:cNvPr id="264" name="Rectangle 5"/>
          <p:cNvSpPr/>
          <p:nvPr/>
        </p:nvSpPr>
        <p:spPr>
          <a:xfrm>
            <a:off x="4531359" y="1116646"/>
            <a:ext cx="7660641" cy="1982948"/>
          </a:xfrm>
          <a:prstGeom prst="rect">
            <a:avLst/>
          </a:prstGeom>
          <a:solidFill>
            <a:srgbClr val="FFFFFF">
              <a:alpha val="61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</a:p>
          <a:p>
            <a:pPr>
              <a:defRPr sz="3200"/>
            </a:pPr>
            <a:r>
              <a:t>//  b is hoisted , a becomes window property.</a:t>
            </a:r>
          </a:p>
          <a:p>
            <a:pPr>
              <a:defRPr sz="3200"/>
            </a:pPr>
            <a:r>
              <a:t>Hence u will get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ref err </a:t>
            </a:r>
            <a:r>
              <a:t>for a till the code in line3 is executed </a:t>
            </a:r>
          </a:p>
        </p:txBody>
      </p:sp>
      <p:sp>
        <p:nvSpPr>
          <p:cNvPr id="265" name="Rectangle 6"/>
          <p:cNvSpPr/>
          <p:nvPr/>
        </p:nvSpPr>
        <p:spPr>
          <a:xfrm>
            <a:off x="4663440" y="3992653"/>
            <a:ext cx="7660641" cy="1982948"/>
          </a:xfrm>
          <a:prstGeom prst="rect">
            <a:avLst/>
          </a:prstGeom>
          <a:solidFill>
            <a:srgbClr val="FFFFFF">
              <a:alpha val="61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</a:p>
          <a:p>
            <a:pPr>
              <a:defRPr sz="3200"/>
            </a:pPr>
            <a:r>
              <a:t>//  b is hoisted within the function scope hence you will get a ref err outside the function , a becomes window property.</a:t>
            </a:r>
          </a:p>
        </p:txBody>
      </p:sp>
      <p:sp>
        <p:nvSpPr>
          <p:cNvPr id="266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Hoisting twisted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3" grpId="2"/>
      <p:bldP build="whole" bldLvl="1" animBg="1" rev="0" advAuto="0" spid="262" grpId="1"/>
      <p:bldP build="whole" bldLvl="1" animBg="1" rev="0" advAuto="0" spid="265" grpId="4"/>
      <p:bldP build="whole" bldLvl="1" animBg="1" rev="0" advAuto="0" spid="264" grpId="3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Strict Mode</a:t>
            </a:r>
          </a:p>
        </p:txBody>
      </p:sp>
      <p:sp>
        <p:nvSpPr>
          <p:cNvPr id="27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'use strict’;</a:t>
            </a:r>
          </a:p>
          <a:p>
            <a:pPr marL="0" indent="0">
              <a:buSzTx/>
              <a:buNone/>
            </a:pPr>
            <a:r>
              <a:t>      // OR</a:t>
            </a:r>
          </a:p>
          <a:p>
            <a:pPr/>
            <a:r>
              <a:t>"use strict";</a:t>
            </a:r>
          </a:p>
        </p:txBody>
      </p:sp>
      <p:sp>
        <p:nvSpPr>
          <p:cNvPr id="271" name="Rectangle 4"/>
          <p:cNvSpPr txBox="1"/>
          <p:nvPr/>
        </p:nvSpPr>
        <p:spPr>
          <a:xfrm>
            <a:off x="4140230" y="2575004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'use strict’; 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var b = 100;</a:t>
            </a:r>
          </a:p>
          <a:p>
            <a:pPr>
              <a:defRPr sz="4400"/>
            </a:pPr>
            <a:r>
              <a:t>console.log(b); </a:t>
            </a:r>
          </a:p>
        </p:txBody>
      </p:sp>
      <p:sp>
        <p:nvSpPr>
          <p:cNvPr id="272" name="Rectangle 5"/>
          <p:cNvSpPr txBox="1"/>
          <p:nvPr/>
        </p:nvSpPr>
        <p:spPr>
          <a:xfrm>
            <a:off x="1286124" y="5685332"/>
            <a:ext cx="10053302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pPr/>
            <a:r>
              <a:t>Output: ReferenceError: b is not defined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2" grpId="3"/>
      <p:bldP build="p" bldLvl="1" animBg="1" rev="0" advAuto="0" spid="270" grpId="1"/>
      <p:bldP build="whole" bldLvl="1" animBg="1" rev="0" advAuto="0" spid="271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ES6  - let &amp; const</a:t>
            </a:r>
          </a:p>
        </p:txBody>
      </p:sp>
      <p:sp>
        <p:nvSpPr>
          <p:cNvPr id="276" name="Content Placeholder 2"/>
          <p:cNvSpPr txBox="1"/>
          <p:nvPr>
            <p:ph type="body" sz="quarter" idx="1"/>
          </p:nvPr>
        </p:nvSpPr>
        <p:spPr>
          <a:xfrm>
            <a:off x="838200" y="1825625"/>
            <a:ext cx="10515600" cy="688975"/>
          </a:xfrm>
          <a:prstGeom prst="rect">
            <a:avLst/>
          </a:prstGeom>
        </p:spPr>
        <p:txBody>
          <a:bodyPr/>
          <a:lstStyle/>
          <a:p>
            <a:pPr marL="169163" indent="-169163" defTabSz="676655">
              <a:spcBef>
                <a:spcPts val="700"/>
              </a:spcBef>
              <a:defRPr b="1" sz="1776">
                <a:latin typeface="+mn-lt"/>
                <a:ea typeface="+mn-ea"/>
                <a:cs typeface="+mn-cs"/>
                <a:sym typeface="Helvetica"/>
              </a:defRPr>
            </a:pPr>
            <a:r>
              <a:t>Let &amp; const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 are </a:t>
            </a:r>
            <a:r>
              <a:t>block scoped 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and not function scoped</a:t>
            </a:r>
            <a:endParaRPr b="0">
              <a:latin typeface="+mj-lt"/>
              <a:ea typeface="+mj-ea"/>
              <a:cs typeface="+mj-cs"/>
              <a:sym typeface="Calibri"/>
            </a:endParaRPr>
          </a:p>
          <a:p>
            <a:pPr marL="169163" indent="-169163" defTabSz="676655">
              <a:spcBef>
                <a:spcPts val="700"/>
              </a:spcBef>
              <a:defRPr sz="1776"/>
            </a:pPr>
            <a:r>
              <a:t>const is immutable </a:t>
            </a:r>
          </a:p>
        </p:txBody>
      </p:sp>
      <p:sp>
        <p:nvSpPr>
          <p:cNvPr id="277" name="Rectangle 3"/>
          <p:cNvSpPr txBox="1"/>
          <p:nvPr/>
        </p:nvSpPr>
        <p:spPr>
          <a:xfrm>
            <a:off x="4140230" y="2895044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trike="dblStrike" sz="4400">
                <a:solidFill>
                  <a:srgbClr val="FF0000"/>
                </a:solidFill>
              </a:defRPr>
            </a:pPr>
            <a:r>
              <a:t>'use strict’; 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let b = 100;</a:t>
            </a:r>
          </a:p>
          <a:p>
            <a:pPr>
              <a:defRPr sz="4400"/>
            </a:pPr>
            <a:r>
              <a:t>console.log(b); </a:t>
            </a:r>
          </a:p>
        </p:txBody>
      </p:sp>
      <p:sp>
        <p:nvSpPr>
          <p:cNvPr id="278" name="Rectangle 4"/>
          <p:cNvSpPr txBox="1"/>
          <p:nvPr/>
        </p:nvSpPr>
        <p:spPr>
          <a:xfrm>
            <a:off x="1286124" y="5685332"/>
            <a:ext cx="10053302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pPr/>
            <a:r>
              <a:t>Output: ReferenceError: b is not defined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76" grpId="1"/>
      <p:bldP build="whole" bldLvl="1" animBg="1" rev="0" advAuto="0" spid="277" grpId="2"/>
      <p:bldP build="whole" bldLvl="1" animBg="1" rev="0" advAuto="0" spid="278" grpId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Body"/>
          <p:cNvSpPr txBox="1"/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</a:p>
        </p:txBody>
      </p:sp>
      <p:pic>
        <p:nvPicPr>
          <p:cNvPr id="281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4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282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</a:p>
          </p:txBody>
        </p:sp>
        <p:sp>
          <p:nvSpPr>
            <p:cNvPr id="283" name="Object Comparison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pPr/>
              <a:r>
                <a:t>Object Comparison</a:t>
              </a:r>
            </a:p>
          </p:txBody>
        </p:sp>
      </p:grpSp>
      <p:sp>
        <p:nvSpPr>
          <p:cNvPr id="285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6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pPr/>
            <a:r>
              <a:t>FS dev 101</a:t>
            </a:r>
          </a:p>
        </p:txBody>
      </p:sp>
      <p:sp>
        <p:nvSpPr>
          <p:cNvPr id="287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15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112" name="Content Placeholder 2"/>
          <p:cNvSpPr txBox="1"/>
          <p:nvPr>
            <p:ph type="body" sz="quarter" idx="1"/>
          </p:nvPr>
        </p:nvSpPr>
        <p:spPr>
          <a:xfrm>
            <a:off x="838200" y="1825625"/>
            <a:ext cx="2966546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function f()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var m1 = 10;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var m2 = 10;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if(m1==m1)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console.log("Equal");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else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console.log("Not Equal");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</p:txBody>
      </p:sp>
      <p:sp>
        <p:nvSpPr>
          <p:cNvPr id="113" name="Content Placeholder 2"/>
          <p:cNvSpPr txBox="1"/>
          <p:nvPr/>
        </p:nvSpPr>
        <p:spPr>
          <a:xfrm>
            <a:off x="4431160" y="1578631"/>
            <a:ext cx="2875107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function f()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m1 = 10;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m2 = "10";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if(m1==m2)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else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console.log("Not 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</p:txBody>
      </p:sp>
      <p:sp>
        <p:nvSpPr>
          <p:cNvPr id="114" name="Content Placeholder 2"/>
          <p:cNvSpPr txBox="1"/>
          <p:nvPr/>
        </p:nvSpPr>
        <p:spPr>
          <a:xfrm>
            <a:off x="7915339" y="1394700"/>
            <a:ext cx="2875106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function f()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m1 = 10;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m2 = "10";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if(m1===m2)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else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console.log("Not 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Comparision </a:t>
            </a:r>
          </a:p>
        </p:txBody>
      </p:sp>
      <p:sp>
        <p:nvSpPr>
          <p:cNvPr id="291" name="Content Placeholder 2"/>
          <p:cNvSpPr txBox="1"/>
          <p:nvPr>
            <p:ph type="body" sz="half" idx="1"/>
          </p:nvPr>
        </p:nvSpPr>
        <p:spPr>
          <a:xfrm>
            <a:off x="392430" y="1448435"/>
            <a:ext cx="6899910" cy="4351339"/>
          </a:xfrm>
          <a:prstGeom prst="rect">
            <a:avLst/>
          </a:prstGeom>
        </p:spPr>
        <p:txBody>
          <a:bodyPr/>
          <a:lstStyle/>
          <a:p>
            <a:pPr/>
            <a:r>
              <a:t>== vs ===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2 == ‘2’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true //checks only for value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2 === ‘2’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false // checks for the datatype also</a:t>
            </a:r>
          </a:p>
          <a:p>
            <a:pPr/>
            <a:r>
              <a:t>Comparing objects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You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can’t</a:t>
            </a:r>
            <a:r>
              <a:t> compare objects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Stringfy and compare</a:t>
            </a:r>
          </a:p>
        </p:txBody>
      </p:sp>
      <p:pic>
        <p:nvPicPr>
          <p:cNvPr id="292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03356" y="147773"/>
            <a:ext cx="6622358" cy="4793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2450" y="5306038"/>
            <a:ext cx="10367100" cy="1551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2" grpId="2"/>
      <p:bldP build="whole" bldLvl="1" animBg="1" rev="0" advAuto="0" spid="293" grpId="3"/>
      <p:bldP build="p" bldLvl="1" animBg="1" rev="0" advAuto="0" spid="29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Tasks </a:t>
            </a:r>
          </a:p>
        </p:txBody>
      </p:sp>
      <p:sp>
        <p:nvSpPr>
          <p:cNvPr id="29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compare two JSON have the same properties without order?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var obj1 = {"name":"GUVI","class":"FS"};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var obj2 = {"class":"FS","name":"GUVI"};</a:t>
            </a:r>
          </a:p>
          <a:p>
            <a:pPr/>
            <a:r>
              <a:t>Why Objects are copied &amp; compared by reference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Body"/>
          <p:cNvSpPr txBox="1"/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</a:p>
        </p:txBody>
      </p:sp>
      <p:pic>
        <p:nvPicPr>
          <p:cNvPr id="300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3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01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</a:p>
          </p:txBody>
        </p:sp>
        <p:sp>
          <p:nvSpPr>
            <p:cNvPr id="302" name="Functions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pPr/>
              <a:r>
                <a:t>Functions</a:t>
              </a:r>
            </a:p>
          </p:txBody>
        </p:sp>
      </p:grpSp>
      <p:sp>
        <p:nvSpPr>
          <p:cNvPr id="304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5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pPr/>
            <a:r>
              <a:t>FS dev 101</a:t>
            </a:r>
          </a:p>
        </p:txBody>
      </p:sp>
      <p:sp>
        <p:nvSpPr>
          <p:cNvPr id="306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15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Rectangle 7"/>
          <p:cNvSpPr txBox="1"/>
          <p:nvPr/>
        </p:nvSpPr>
        <p:spPr>
          <a:xfrm>
            <a:off x="716280" y="1902380"/>
            <a:ext cx="3615690" cy="4330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function myfun(a,b) {</a:t>
            </a:r>
          </a:p>
          <a:p>
            <a:pPr>
              <a:defRPr sz="2800"/>
            </a:pPr>
            <a:r>
              <a:t>  console.log("hi");</a:t>
            </a:r>
          </a:p>
          <a:p>
            <a:pPr>
              <a:defRPr sz="2800"/>
            </a:pPr>
            <a:r>
              <a:t>  if(a==10)</a:t>
            </a:r>
          </a:p>
          <a:p>
            <a:pPr>
              <a:defRPr sz="2800"/>
            </a:pPr>
            <a:r>
              <a:t>  {</a:t>
            </a:r>
          </a:p>
          <a:p>
            <a:pPr>
              <a:defRPr sz="2800"/>
            </a:pPr>
            <a:r>
              <a:t>    return a-b;</a:t>
            </a:r>
          </a:p>
          <a:p>
            <a:pPr>
              <a:defRPr sz="2800"/>
            </a:pPr>
            <a:r>
              <a:t>  }</a:t>
            </a:r>
          </a:p>
          <a:p>
            <a:pPr>
              <a:defRPr sz="2800"/>
            </a:pPr>
            <a:r>
              <a:t>  console.log( a + b ); </a:t>
            </a:r>
          </a:p>
          <a:p>
            <a:pPr>
              <a:defRPr sz="2800"/>
            </a:pPr>
            <a:r>
              <a:t>  return a+b;</a:t>
            </a:r>
          </a:p>
          <a:p>
            <a:pPr>
              <a:defRPr sz="2800"/>
            </a:pPr>
            <a:r>
              <a:t>  console.log("hello");</a:t>
            </a:r>
          </a:p>
          <a:p>
            <a:pPr>
              <a:defRPr sz="2800"/>
            </a:pPr>
            <a:r>
              <a:t>}</a:t>
            </a:r>
          </a:p>
        </p:txBody>
      </p:sp>
      <p:sp>
        <p:nvSpPr>
          <p:cNvPr id="310" name="TextBox 8"/>
          <p:cNvSpPr txBox="1"/>
          <p:nvPr/>
        </p:nvSpPr>
        <p:spPr>
          <a:xfrm>
            <a:off x="6743700" y="2640329"/>
            <a:ext cx="5189300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pPr/>
            <a:r>
              <a:t>What's the output??</a:t>
            </a:r>
          </a:p>
        </p:txBody>
      </p:sp>
      <p:sp>
        <p:nvSpPr>
          <p:cNvPr id="3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Basics - recap</a:t>
            </a:r>
          </a:p>
        </p:txBody>
      </p:sp>
      <p:sp>
        <p:nvSpPr>
          <p:cNvPr id="312" name="Rectangle 10"/>
          <p:cNvSpPr txBox="1"/>
          <p:nvPr/>
        </p:nvSpPr>
        <p:spPr>
          <a:xfrm>
            <a:off x="6743700" y="3090117"/>
            <a:ext cx="6004560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</a:p>
          <a:p>
            <a:pPr>
              <a:defRPr sz="3200"/>
            </a:pPr>
            <a:r>
              <a:t> a1 = myfun(10,20);</a:t>
            </a:r>
          </a:p>
          <a:p>
            <a:pPr>
              <a:defRPr sz="3200"/>
            </a:pPr>
            <a:r>
              <a:t> console.log( a1 ); </a:t>
            </a:r>
          </a:p>
          <a:p>
            <a:pPr>
              <a:defRPr sz="3200"/>
            </a:pPr>
          </a:p>
          <a:p>
            <a:pPr>
              <a:defRPr sz="3200"/>
            </a:pPr>
            <a:r>
              <a:t> b1 = myfun(20,10);</a:t>
            </a:r>
          </a:p>
          <a:p>
            <a:pPr>
              <a:defRPr sz="3200"/>
            </a:pPr>
            <a:r>
              <a:t> console.log( b1 );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9" grpId="1"/>
      <p:bldP build="whole" bldLvl="1" animBg="1" rev="0" advAuto="0" spid="310" grpId="2"/>
      <p:bldP build="whole" bldLvl="1" animBg="1" rev="0" advAuto="0" spid="312" grpId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Content Placeholder 2"/>
          <p:cNvSpPr txBox="1"/>
          <p:nvPr>
            <p:ph type="body" idx="1"/>
          </p:nvPr>
        </p:nvSpPr>
        <p:spPr>
          <a:xfrm>
            <a:off x="386255" y="134197"/>
            <a:ext cx="6897414" cy="6723803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var m1 = 10;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m1 = 20;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function f1(m1)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{</a:t>
            </a:r>
          </a:p>
          <a:p>
            <a:pPr lvl="1" marL="0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If(m1 == 10)</a:t>
            </a:r>
          </a:p>
          <a:p>
            <a:pPr lvl="1" marL="0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{</a:t>
            </a:r>
          </a:p>
          <a:p>
            <a:pPr lvl="1" marL="0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  m1 = 20;</a:t>
            </a:r>
          </a:p>
          <a:p>
            <a:pPr lvl="1" marL="0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   return 30;</a:t>
            </a:r>
          </a:p>
          <a:p>
            <a:pPr lvl="1" marL="0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}</a:t>
            </a:r>
          </a:p>
          <a:p>
            <a:pPr lvl="1" marL="0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If(m1 == 11)</a:t>
            </a:r>
          </a:p>
          <a:p>
            <a:pPr lvl="1" marL="0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{</a:t>
            </a:r>
          </a:p>
          <a:p>
            <a:pPr lvl="1" marL="0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  return;</a:t>
            </a:r>
          </a:p>
          <a:p>
            <a:pPr lvl="1" marL="0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}</a:t>
            </a:r>
          </a:p>
          <a:p>
            <a:pPr lvl="1" marL="0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return 30;</a:t>
            </a:r>
          </a:p>
          <a:p>
            <a:pPr lvl="1" marL="0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console.log(m1);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}</a:t>
            </a:r>
          </a:p>
        </p:txBody>
      </p:sp>
      <p:sp>
        <p:nvSpPr>
          <p:cNvPr id="316" name="Rectangle 3"/>
          <p:cNvSpPr txBox="1"/>
          <p:nvPr/>
        </p:nvSpPr>
        <p:spPr>
          <a:xfrm>
            <a:off x="7329389" y="2311350"/>
            <a:ext cx="3679147" cy="2225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r>
              <a:t> m1 = f1(10);</a:t>
            </a:r>
          </a:p>
          <a:p>
            <a:pPr>
              <a:defRPr sz="3600"/>
            </a:pPr>
            <a:r>
              <a:t>Console.log(m1);</a:t>
            </a:r>
          </a:p>
          <a:p>
            <a:pPr>
              <a:defRPr sz="3600"/>
            </a:pPr>
            <a:r>
              <a:t>m1 = f1(10);</a:t>
            </a:r>
          </a:p>
          <a:p>
            <a:pPr>
              <a:defRPr sz="3600"/>
            </a:pPr>
            <a:r>
              <a:t>Console.log(m1);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388" y="0"/>
            <a:ext cx="54557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TextBox 5"/>
          <p:cNvSpPr txBox="1"/>
          <p:nvPr/>
        </p:nvSpPr>
        <p:spPr>
          <a:xfrm>
            <a:off x="6583473" y="1997838"/>
            <a:ext cx="5007531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/>
            </a:pPr>
            <a:r>
              <a:t>Ignores additional parameters</a:t>
            </a:r>
          </a:p>
          <a:p>
            <a:pPr>
              <a:defRPr sz="2800"/>
            </a:pPr>
            <a:r>
              <a:t>Fills undefined for missing params</a:t>
            </a:r>
          </a:p>
        </p:txBody>
      </p:sp>
      <p:sp>
        <p:nvSpPr>
          <p:cNvPr id="321" name="TextBox 6"/>
          <p:cNvSpPr txBox="1"/>
          <p:nvPr/>
        </p:nvSpPr>
        <p:spPr>
          <a:xfrm>
            <a:off x="6404888" y="3634740"/>
            <a:ext cx="5242283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Because of this functions overloading is not possible in JS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9" grpId="1"/>
      <p:bldP build="whole" bldLvl="1" animBg="1" rev="0" advAuto="0" spid="321" grpId="3"/>
      <p:bldP build="whole" bldLvl="1" animBg="1" rev="0" advAuto="0" spid="320" grpId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453" y="1121327"/>
            <a:ext cx="7091087" cy="4993723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TextBox 5"/>
          <p:cNvSpPr txBox="1"/>
          <p:nvPr/>
        </p:nvSpPr>
        <p:spPr>
          <a:xfrm>
            <a:off x="8515350" y="3203903"/>
            <a:ext cx="2240280" cy="4447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Default values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5" grpId="2"/>
      <p:bldP build="whole" bldLvl="1" animBg="1" rev="0" advAuto="0" spid="324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7570" y="1155609"/>
            <a:ext cx="10485944" cy="5016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8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Anonymous functions – Function Expressions </a:t>
            </a:r>
          </a:p>
        </p:txBody>
      </p:sp>
      <p:sp>
        <p:nvSpPr>
          <p:cNvPr id="332" name="Rectangle 4"/>
          <p:cNvSpPr txBox="1"/>
          <p:nvPr/>
        </p:nvSpPr>
        <p:spPr>
          <a:xfrm>
            <a:off x="883920" y="1987033"/>
            <a:ext cx="9819641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var square = function(number) { return number * number }</a:t>
            </a:r>
          </a:p>
        </p:txBody>
      </p:sp>
      <p:sp>
        <p:nvSpPr>
          <p:cNvPr id="333" name="Rectangle 5"/>
          <p:cNvSpPr txBox="1"/>
          <p:nvPr/>
        </p:nvSpPr>
        <p:spPr>
          <a:xfrm>
            <a:off x="4099560" y="2844225"/>
            <a:ext cx="1784509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square(4);</a:t>
            </a:r>
          </a:p>
        </p:txBody>
      </p:sp>
      <p:sp>
        <p:nvSpPr>
          <p:cNvPr id="334" name="Rectangle 6"/>
          <p:cNvSpPr txBox="1"/>
          <p:nvPr/>
        </p:nvSpPr>
        <p:spPr>
          <a:xfrm>
            <a:off x="3526275" y="4286191"/>
            <a:ext cx="3405744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Why anonymous??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2" grpId="1"/>
      <p:bldP build="whole" bldLvl="1" animBg="1" rev="0" advAuto="0" spid="333" grpId="2"/>
      <p:bldP build="whole" bldLvl="1" animBg="1" rev="0" advAuto="0" spid="334" grpId="3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IIFE</a:t>
            </a:r>
          </a:p>
        </p:txBody>
      </p:sp>
      <p:sp>
        <p:nvSpPr>
          <p:cNvPr id="338" name="Rectangle 4"/>
          <p:cNvSpPr txBox="1"/>
          <p:nvPr/>
        </p:nvSpPr>
        <p:spPr>
          <a:xfrm>
            <a:off x="883919" y="1910189"/>
            <a:ext cx="10483167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pPr/>
            <a:r>
              <a:t>(function(number) { return number * number })(4)</a:t>
            </a:r>
          </a:p>
        </p:txBody>
      </p:sp>
      <p:sp>
        <p:nvSpPr>
          <p:cNvPr id="339" name="Rectangle 6"/>
          <p:cNvSpPr txBox="1"/>
          <p:nvPr/>
        </p:nvSpPr>
        <p:spPr>
          <a:xfrm>
            <a:off x="5169337" y="3545464"/>
            <a:ext cx="1848804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Only Once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9" grpId="2"/>
      <p:bldP build="whole" bldLvl="1" animBg="1" rev="0" advAuto="0" spid="33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11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var m1 = 10;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var m2 = 10;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If(m1==m1)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console.log(“Equal”);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};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else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console.log(“Not Equal”);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Passing function to another function</a:t>
            </a:r>
          </a:p>
        </p:txBody>
      </p:sp>
      <p:sp>
        <p:nvSpPr>
          <p:cNvPr id="343" name="Rectangle 4"/>
          <p:cNvSpPr txBox="1"/>
          <p:nvPr/>
        </p:nvSpPr>
        <p:spPr>
          <a:xfrm>
            <a:off x="883920" y="1987033"/>
            <a:ext cx="9819641" cy="3468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var square = function(number) { return number * number }</a:t>
            </a:r>
          </a:p>
          <a:p>
            <a:pPr>
              <a:defRPr sz="3200"/>
            </a:pPr>
          </a:p>
          <a:p>
            <a:pPr>
              <a:defRPr sz="3200"/>
            </a:pPr>
            <a:r>
              <a:t>function newf(a){</a:t>
            </a:r>
          </a:p>
          <a:p>
            <a:pPr>
              <a:defRPr sz="3200"/>
            </a:pPr>
            <a:r>
              <a:t> a();</a:t>
            </a:r>
          </a:p>
          <a:p>
            <a:pPr>
              <a:defRPr sz="3200"/>
            </a:pPr>
            <a:r>
              <a:t>}</a:t>
            </a:r>
          </a:p>
          <a:p>
            <a:pPr>
              <a:defRPr sz="3200"/>
            </a:pPr>
          </a:p>
        </p:txBody>
      </p:sp>
      <p:sp>
        <p:nvSpPr>
          <p:cNvPr id="344" name="Rectangle 5"/>
          <p:cNvSpPr txBox="1"/>
          <p:nvPr/>
        </p:nvSpPr>
        <p:spPr>
          <a:xfrm>
            <a:off x="883919" y="4798755"/>
            <a:ext cx="2408001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newf(square);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 for callback</a:t>
            </a:r>
          </a:p>
        </p:txBody>
      </p:sp>
      <p:sp>
        <p:nvSpPr>
          <p:cNvPr id="348" name="Rectangle 4"/>
          <p:cNvSpPr txBox="1"/>
          <p:nvPr/>
        </p:nvSpPr>
        <p:spPr>
          <a:xfrm>
            <a:off x="883920" y="1987033"/>
            <a:ext cx="6528356" cy="2478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Write a function which takes 2 params </a:t>
            </a:r>
          </a:p>
          <a:p>
            <a:pPr marL="427789" indent="-427789">
              <a:buSzPct val="100000"/>
              <a:buAutoNum type="arabicPeriod" startAt="1"/>
              <a:defRPr sz="3200"/>
            </a:pPr>
            <a:r>
              <a:t>Operation</a:t>
            </a:r>
          </a:p>
          <a:p>
            <a:pPr marL="427789" indent="-427789">
              <a:buSzPct val="100000"/>
              <a:buAutoNum type="arabicPeriod" startAt="1"/>
              <a:defRPr sz="3200"/>
            </a:pPr>
            <a:r>
              <a:t>Function </a:t>
            </a:r>
          </a:p>
          <a:p>
            <a:pPr>
              <a:defRPr sz="3200"/>
            </a:pPr>
          </a:p>
          <a:p>
            <a:pPr>
              <a:defRPr sz="3200"/>
            </a:pPr>
            <a:r>
              <a:t> Based on the params do the operation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Return a function from another function</a:t>
            </a:r>
          </a:p>
        </p:txBody>
      </p:sp>
      <p:sp>
        <p:nvSpPr>
          <p:cNvPr id="352" name="Rectangle 4"/>
          <p:cNvSpPr txBox="1"/>
          <p:nvPr/>
        </p:nvSpPr>
        <p:spPr>
          <a:xfrm>
            <a:off x="866427" y="1383556"/>
            <a:ext cx="4988284" cy="396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function newf(){</a:t>
            </a:r>
          </a:p>
          <a:p>
            <a:pPr>
              <a:defRPr sz="3200"/>
            </a:pPr>
            <a:r>
              <a:t>   var inner_var = function(){</a:t>
            </a:r>
          </a:p>
          <a:p>
            <a:pPr>
              <a:defRPr sz="3200"/>
            </a:pPr>
            <a:r>
              <a:t>      console.log(“i am inside”);</a:t>
            </a:r>
          </a:p>
          <a:p>
            <a:pPr>
              <a:defRPr sz="3200"/>
            </a:pPr>
            <a:r>
              <a:t>   }</a:t>
            </a:r>
          </a:p>
          <a:p>
            <a:pPr>
              <a:defRPr sz="3200"/>
            </a:pPr>
            <a:r>
              <a:t>  return inner_var;</a:t>
            </a:r>
          </a:p>
          <a:p>
            <a:pPr>
              <a:defRPr sz="3200"/>
            </a:pPr>
            <a:r>
              <a:t>}</a:t>
            </a:r>
          </a:p>
          <a:p>
            <a:pPr>
              <a:defRPr sz="3200"/>
            </a:pPr>
          </a:p>
        </p:txBody>
      </p:sp>
      <p:sp>
        <p:nvSpPr>
          <p:cNvPr id="353" name="Rectangle 5"/>
          <p:cNvSpPr txBox="1"/>
          <p:nvPr/>
        </p:nvSpPr>
        <p:spPr>
          <a:xfrm>
            <a:off x="2950376" y="4755024"/>
            <a:ext cx="2663191" cy="992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Let aa = newf();</a:t>
            </a:r>
          </a:p>
          <a:p>
            <a:pPr>
              <a:defRPr sz="3200"/>
            </a:pPr>
            <a:r>
              <a:t>aa();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Mandatory Tasks - Zen tasks </a:t>
            </a:r>
          </a:p>
        </p:txBody>
      </p:sp>
      <p:sp>
        <p:nvSpPr>
          <p:cNvPr id="35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Upload to git </a:t>
            </a:r>
          </a:p>
          <a:p>
            <a:pPr/>
            <a:r>
              <a:t>Warmup tasks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https://medium.com/@reach2arunprakash/guvi-zen-class-javascript-warm-up-programming-problems-15973c74b87f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Mandatory Tasks </a:t>
            </a:r>
          </a:p>
        </p:txBody>
      </p:sp>
      <p:sp>
        <p:nvSpPr>
          <p:cNvPr id="36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sz="3492"/>
            </a:pPr>
            <a:r>
              <a:t>Do the below programs in anonymous function &amp; IIFE</a:t>
            </a:r>
          </a:p>
          <a:p>
            <a:pPr lvl="1" marL="665226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Print odd numbers in an array </a:t>
            </a:r>
            <a:endParaRPr sz="2328"/>
          </a:p>
          <a:p>
            <a:pPr lvl="1" marL="665226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Convert all the strings to title caps in a string array</a:t>
            </a:r>
            <a:endParaRPr sz="2328"/>
          </a:p>
          <a:p>
            <a:pPr lvl="1" marL="665226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Sum of all numbers in an array</a:t>
            </a:r>
            <a:endParaRPr sz="2328"/>
          </a:p>
          <a:p>
            <a:pPr lvl="1" marL="665226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Return all the prime numbers in an array</a:t>
            </a:r>
            <a:endParaRPr sz="2328"/>
          </a:p>
          <a:p>
            <a:pPr lvl="1" marL="665226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Return all the palindromes in an array</a:t>
            </a:r>
            <a:endParaRPr sz="2328"/>
          </a:p>
          <a:p>
            <a:pPr lvl="1" marL="665226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Return median of two sorted arrays of same size </a:t>
            </a:r>
            <a:endParaRPr sz="2328"/>
          </a:p>
          <a:p>
            <a:pPr lvl="1" marL="665226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Remove duplicates from an array</a:t>
            </a:r>
            <a:endParaRPr sz="2328"/>
          </a:p>
          <a:p>
            <a:pPr lvl="1" marL="665226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Rotate an array by k times and return the rotated array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Body"/>
          <p:cNvSpPr txBox="1"/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</a:p>
        </p:txBody>
      </p:sp>
      <p:pic>
        <p:nvPicPr>
          <p:cNvPr id="364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7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65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</a:p>
          </p:txBody>
        </p:sp>
        <p:sp>
          <p:nvSpPr>
            <p:cNvPr id="366" name="ES6- Arrow Functions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pPr/>
              <a:r>
                <a:t>ES6- Arrow Functions</a:t>
              </a:r>
            </a:p>
          </p:txBody>
        </p:sp>
      </p:grpSp>
      <p:sp>
        <p:nvSpPr>
          <p:cNvPr id="368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9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pPr/>
            <a:r>
              <a:t>FS dev 101</a:t>
            </a:r>
          </a:p>
        </p:txBody>
      </p:sp>
      <p:sp>
        <p:nvSpPr>
          <p:cNvPr id="370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15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fat arrow – Borrowed from coffee script</a:t>
            </a:r>
          </a:p>
        </p:txBody>
      </p:sp>
      <p:sp>
        <p:nvSpPr>
          <p:cNvPr id="374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fat arrow” functions, from CoffeeScript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Lambdas in other languages like C# or Python</a:t>
            </a:r>
          </a:p>
          <a:p>
            <a:pPr/>
            <a:r>
              <a:t>What?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Skip - function, return and curly brackets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More concise syntax for writing function expressions</a:t>
            </a:r>
          </a:p>
          <a:p>
            <a:pPr/>
            <a:r>
              <a:t>Why?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Used mostly in Array methods – MRF ( map , reduce , filter )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Promises and Callbacks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74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Arrow function – ES6</a:t>
            </a:r>
          </a:p>
        </p:txBody>
      </p:sp>
      <p:sp>
        <p:nvSpPr>
          <p:cNvPr id="378" name="Rectangle 3"/>
          <p:cNvSpPr txBox="1"/>
          <p:nvPr/>
        </p:nvSpPr>
        <p:spPr>
          <a:xfrm>
            <a:off x="2312081" y="3701534"/>
            <a:ext cx="7423707" cy="65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var square = (number) </a:t>
            </a:r>
            <a:r>
              <a:rPr b="1" sz="4400">
                <a:latin typeface="+mn-lt"/>
                <a:ea typeface="+mn-ea"/>
                <a:cs typeface="+mn-cs"/>
                <a:sym typeface="Helvetica"/>
              </a:rPr>
              <a:t>=&gt;</a:t>
            </a:r>
            <a:r>
              <a:t>number * number</a:t>
            </a:r>
          </a:p>
        </p:txBody>
      </p:sp>
      <p:sp>
        <p:nvSpPr>
          <p:cNvPr id="379" name="Rectangle 4"/>
          <p:cNvSpPr txBox="1"/>
          <p:nvPr/>
        </p:nvSpPr>
        <p:spPr>
          <a:xfrm>
            <a:off x="1524000" y="2111335"/>
            <a:ext cx="9819641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var square = </a:t>
            </a:r>
            <a:r>
              <a:rPr strike="dblStrike"/>
              <a:t>function</a:t>
            </a:r>
            <a:r>
              <a:t>(number) </a:t>
            </a:r>
            <a:r>
              <a:rPr strike="dblStrike"/>
              <a:t>{ return </a:t>
            </a:r>
            <a:r>
              <a:t>number * number </a:t>
            </a:r>
            <a:r>
              <a:rPr strike="dblStrike"/>
              <a:t>}</a:t>
            </a:r>
          </a:p>
        </p:txBody>
      </p:sp>
      <p:sp>
        <p:nvSpPr>
          <p:cNvPr id="380" name="Rectangle 5"/>
          <p:cNvSpPr/>
          <p:nvPr/>
        </p:nvSpPr>
        <p:spPr>
          <a:xfrm>
            <a:off x="975613" y="5474613"/>
            <a:ext cx="10515601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Arrow function expressions are ill suited as methods, and they cannot be used as constructors.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9" grpId="2"/>
      <p:bldP build="whole" bldLvl="1" animBg="1" rev="0" advAuto="0" spid="378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Mandatory Tasks </a:t>
            </a:r>
          </a:p>
        </p:txBody>
      </p:sp>
      <p:sp>
        <p:nvSpPr>
          <p:cNvPr id="384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Watch the Array methods </a:t>
            </a:r>
          </a:p>
          <a:p>
            <a:pPr lvl="1" marL="685800" indent="-228600">
              <a:spcBef>
                <a:spcPts val="500"/>
              </a:spcBef>
              <a:defRPr sz="3200"/>
            </a:pPr>
            <a:r>
              <a:t>https://www.youtube.com/watch?v=R8rmfD9Y5-c</a:t>
            </a:r>
            <a:endParaRPr sz="2400"/>
          </a:p>
          <a:p>
            <a:pPr>
              <a:defRPr sz="3600"/>
            </a:pPr>
            <a:r>
              <a:t>Do the below programs in arrow functions</a:t>
            </a:r>
          </a:p>
          <a:p>
            <a:pPr lvl="1" marL="685800" indent="-228600">
              <a:spcBef>
                <a:spcPts val="500"/>
              </a:spcBef>
              <a:defRPr sz="3200"/>
            </a:pPr>
            <a:r>
              <a:t>Print odd numbers in an array </a:t>
            </a:r>
            <a:endParaRPr sz="2400"/>
          </a:p>
          <a:p>
            <a:pPr lvl="1" marL="685800" indent="-228600">
              <a:spcBef>
                <a:spcPts val="500"/>
              </a:spcBef>
              <a:defRPr sz="3200"/>
            </a:pPr>
            <a:r>
              <a:t>Convert all the strings to title caps in a string array</a:t>
            </a:r>
            <a:endParaRPr sz="2400"/>
          </a:p>
          <a:p>
            <a:pPr lvl="1" marL="685800" indent="-228600">
              <a:spcBef>
                <a:spcPts val="500"/>
              </a:spcBef>
              <a:defRPr sz="3200"/>
            </a:pPr>
            <a:r>
              <a:t>Sum of all numbers in an array</a:t>
            </a:r>
            <a:endParaRPr sz="2400"/>
          </a:p>
          <a:p>
            <a:pPr lvl="1" marL="685800" indent="-228600">
              <a:spcBef>
                <a:spcPts val="500"/>
              </a:spcBef>
              <a:defRPr sz="3200"/>
            </a:pPr>
            <a:r>
              <a:t>Return all the prime numbers in an array</a:t>
            </a:r>
            <a:endParaRPr sz="2400"/>
          </a:p>
          <a:p>
            <a:pPr lvl="1" marL="685800" indent="-228600">
              <a:spcBef>
                <a:spcPts val="500"/>
              </a:spcBef>
              <a:defRPr sz="3200"/>
            </a:pPr>
            <a:r>
              <a:t>Return all the palindromes in an array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Body"/>
          <p:cNvSpPr txBox="1"/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</a:p>
        </p:txBody>
      </p:sp>
      <p:pic>
        <p:nvPicPr>
          <p:cNvPr id="387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90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88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</a:p>
          </p:txBody>
        </p:sp>
        <p:sp>
          <p:nvSpPr>
            <p:cNvPr id="389" name="Picking ES6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pPr/>
              <a:r>
                <a:t>Picking ES6</a:t>
              </a:r>
            </a:p>
          </p:txBody>
        </p:sp>
      </p:grpSp>
      <p:sp>
        <p:nvSpPr>
          <p:cNvPr id="391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2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pPr/>
            <a:r>
              <a:t>FS dev 101</a:t>
            </a:r>
          </a:p>
        </p:txBody>
      </p:sp>
      <p:sp>
        <p:nvSpPr>
          <p:cNvPr id="393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15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itle 1"/>
          <p:cNvSpPr txBox="1"/>
          <p:nvPr>
            <p:ph type="title"/>
          </p:nvPr>
        </p:nvSpPr>
        <p:spPr>
          <a:xfrm>
            <a:off x="1001141" y="-279231"/>
            <a:ext cx="10515601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Data types</a:t>
            </a:r>
          </a:p>
        </p:txBody>
      </p:sp>
      <p:grpSp>
        <p:nvGrpSpPr>
          <p:cNvPr id="124" name="Oval 5"/>
          <p:cNvGrpSpPr/>
          <p:nvPr/>
        </p:nvGrpSpPr>
        <p:grpSpPr>
          <a:xfrm>
            <a:off x="520993" y="701857"/>
            <a:ext cx="2820174" cy="2636711"/>
            <a:chOff x="0" y="0"/>
            <a:chExt cx="2820173" cy="2636709"/>
          </a:xfrm>
        </p:grpSpPr>
        <p:sp>
          <p:nvSpPr>
            <p:cNvPr id="122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" name="Primitive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Primitive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(3)</a:t>
              </a:r>
            </a:p>
          </p:txBody>
        </p:sp>
      </p:grpSp>
      <p:grpSp>
        <p:nvGrpSpPr>
          <p:cNvPr id="127" name="Oval 6"/>
          <p:cNvGrpSpPr/>
          <p:nvPr/>
        </p:nvGrpSpPr>
        <p:grpSpPr>
          <a:xfrm>
            <a:off x="8032123" y="701857"/>
            <a:ext cx="2820175" cy="2636711"/>
            <a:chOff x="0" y="0"/>
            <a:chExt cx="2820173" cy="2636709"/>
          </a:xfrm>
        </p:grpSpPr>
        <p:sp>
          <p:nvSpPr>
            <p:cNvPr id="125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" name="Composite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Composite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(3)</a:t>
              </a:r>
            </a:p>
          </p:txBody>
        </p:sp>
      </p:grpSp>
      <p:grpSp>
        <p:nvGrpSpPr>
          <p:cNvPr id="130" name="Oval 7"/>
          <p:cNvGrpSpPr/>
          <p:nvPr/>
        </p:nvGrpSpPr>
        <p:grpSpPr>
          <a:xfrm>
            <a:off x="4558322" y="754909"/>
            <a:ext cx="2820175" cy="2636711"/>
            <a:chOff x="0" y="0"/>
            <a:chExt cx="2820173" cy="2636709"/>
          </a:xfrm>
        </p:grpSpPr>
        <p:sp>
          <p:nvSpPr>
            <p:cNvPr id="128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" name="Trivial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Trivial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(2)</a:t>
              </a:r>
            </a:p>
          </p:txBody>
        </p:sp>
      </p:grpSp>
      <p:grpSp>
        <p:nvGrpSpPr>
          <p:cNvPr id="133" name="Rectangle 9"/>
          <p:cNvGrpSpPr/>
          <p:nvPr/>
        </p:nvGrpSpPr>
        <p:grpSpPr>
          <a:xfrm>
            <a:off x="90543" y="3455470"/>
            <a:ext cx="3764340" cy="818708"/>
            <a:chOff x="0" y="0"/>
            <a:chExt cx="3764338" cy="818707"/>
          </a:xfrm>
        </p:grpSpPr>
        <p:sp>
          <p:nvSpPr>
            <p:cNvPr id="131" name="Rectangle"/>
            <p:cNvSpPr/>
            <p:nvPr/>
          </p:nvSpPr>
          <p:spPr>
            <a:xfrm>
              <a:off x="-1" y="-1"/>
              <a:ext cx="3764340" cy="8187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" name="Numbers – BigInt – Boolean – Strings"/>
            <p:cNvSpPr txBox="1"/>
            <p:nvPr/>
          </p:nvSpPr>
          <p:spPr>
            <a:xfrm>
              <a:off x="45719" y="242809"/>
              <a:ext cx="3672899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Numbers – BigInt – Boolean – Strings </a:t>
              </a:r>
            </a:p>
          </p:txBody>
        </p:sp>
      </p:grpSp>
      <p:grpSp>
        <p:nvGrpSpPr>
          <p:cNvPr id="136" name="Rectangle 12"/>
          <p:cNvGrpSpPr/>
          <p:nvPr/>
        </p:nvGrpSpPr>
        <p:grpSpPr>
          <a:xfrm>
            <a:off x="7816870" y="3444671"/>
            <a:ext cx="3764339" cy="818708"/>
            <a:chOff x="0" y="0"/>
            <a:chExt cx="3764338" cy="818707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764340" cy="8187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" name="Objects"/>
            <p:cNvSpPr txBox="1"/>
            <p:nvPr/>
          </p:nvSpPr>
          <p:spPr>
            <a:xfrm>
              <a:off x="45719" y="242809"/>
              <a:ext cx="3672899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Objects</a:t>
              </a:r>
            </a:p>
          </p:txBody>
        </p:sp>
      </p:grpSp>
      <p:sp>
        <p:nvSpPr>
          <p:cNvPr id="137" name="Rectangle 14"/>
          <p:cNvSpPr/>
          <p:nvPr/>
        </p:nvSpPr>
        <p:spPr>
          <a:xfrm>
            <a:off x="29104" y="4092273"/>
            <a:ext cx="984496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10 / 10.5 </a:t>
            </a:r>
          </a:p>
        </p:txBody>
      </p:sp>
      <p:sp>
        <p:nvSpPr>
          <p:cNvPr id="138" name="Rectangle 15"/>
          <p:cNvSpPr/>
          <p:nvPr/>
        </p:nvSpPr>
        <p:spPr>
          <a:xfrm>
            <a:off x="1169079" y="4090868"/>
            <a:ext cx="1064640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true/false </a:t>
            </a:r>
          </a:p>
        </p:txBody>
      </p:sp>
      <p:sp>
        <p:nvSpPr>
          <p:cNvPr id="139" name="Rectangle 16"/>
          <p:cNvSpPr/>
          <p:nvPr/>
        </p:nvSpPr>
        <p:spPr>
          <a:xfrm>
            <a:off x="2407381" y="4090868"/>
            <a:ext cx="1306970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“Hello GUVI”</a:t>
            </a:r>
          </a:p>
        </p:txBody>
      </p:sp>
      <p:sp>
        <p:nvSpPr>
          <p:cNvPr id="140" name="Rectangle 17"/>
          <p:cNvSpPr/>
          <p:nvPr/>
        </p:nvSpPr>
        <p:spPr>
          <a:xfrm>
            <a:off x="5034695" y="3639870"/>
            <a:ext cx="449273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null</a:t>
            </a:r>
          </a:p>
        </p:txBody>
      </p:sp>
      <p:sp>
        <p:nvSpPr>
          <p:cNvPr id="141" name="Rectangle 18"/>
          <p:cNvSpPr/>
          <p:nvPr/>
        </p:nvSpPr>
        <p:spPr>
          <a:xfrm>
            <a:off x="5790596" y="3639870"/>
            <a:ext cx="1052363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undefined</a:t>
            </a:r>
          </a:p>
        </p:txBody>
      </p:sp>
      <p:sp>
        <p:nvSpPr>
          <p:cNvPr id="142" name="Rectangle 20"/>
          <p:cNvSpPr/>
          <p:nvPr/>
        </p:nvSpPr>
        <p:spPr>
          <a:xfrm>
            <a:off x="7687123" y="4432365"/>
            <a:ext cx="1085848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{1:”GUVI”}</a:t>
            </a:r>
          </a:p>
        </p:txBody>
      </p:sp>
      <p:sp>
        <p:nvSpPr>
          <p:cNvPr id="143" name="Rectangle 21"/>
          <p:cNvSpPr/>
          <p:nvPr/>
        </p:nvSpPr>
        <p:spPr>
          <a:xfrm>
            <a:off x="8956844" y="4432365"/>
            <a:ext cx="1053590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[10,30,20]</a:t>
            </a:r>
          </a:p>
        </p:txBody>
      </p:sp>
      <p:sp>
        <p:nvSpPr>
          <p:cNvPr id="144" name="Rectangle 22"/>
          <p:cNvSpPr/>
          <p:nvPr/>
        </p:nvSpPr>
        <p:spPr>
          <a:xfrm>
            <a:off x="10195148" y="4432365"/>
            <a:ext cx="1284311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function f(){}</a:t>
            </a:r>
          </a:p>
        </p:txBody>
      </p:sp>
      <p:sp>
        <p:nvSpPr>
          <p:cNvPr id="145" name="Rectangle 25"/>
          <p:cNvSpPr txBox="1"/>
          <p:nvPr/>
        </p:nvSpPr>
        <p:spPr>
          <a:xfrm>
            <a:off x="4708438" y="4194040"/>
            <a:ext cx="2878037" cy="1209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let age = null;</a:t>
            </a:r>
          </a:p>
          <a:p>
            <a:pPr/>
          </a:p>
          <a:p>
            <a:pPr/>
            <a:r>
              <a:t>let x;</a:t>
            </a:r>
          </a:p>
          <a:p>
            <a:pPr/>
            <a:r>
              <a:t>alert(x); // shows "undefined"</a:t>
            </a:r>
          </a:p>
        </p:txBody>
      </p:sp>
      <p:sp>
        <p:nvSpPr>
          <p:cNvPr id="146" name="Rectangle 26"/>
          <p:cNvSpPr txBox="1"/>
          <p:nvPr/>
        </p:nvSpPr>
        <p:spPr>
          <a:xfrm>
            <a:off x="142967" y="4589974"/>
            <a:ext cx="1818641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let n = 123;</a:t>
            </a:r>
          </a:p>
          <a:p>
            <a:pPr/>
            <a:r>
              <a:t>let n1 = 12.345;</a:t>
            </a:r>
          </a:p>
          <a:p>
            <a:pPr/>
            <a:r>
              <a:t>let name = "John";</a:t>
            </a:r>
          </a:p>
        </p:txBody>
      </p:sp>
      <p:sp>
        <p:nvSpPr>
          <p:cNvPr id="147" name="Rectangle 27"/>
          <p:cNvSpPr txBox="1"/>
          <p:nvPr/>
        </p:nvSpPr>
        <p:spPr>
          <a:xfrm>
            <a:off x="142967" y="5518343"/>
            <a:ext cx="3872677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let dstring1= "Hello";</a:t>
            </a:r>
          </a:p>
          <a:p>
            <a:pPr/>
            <a:r>
              <a:t>let sstring2 = 'Single quotes are ok too';</a:t>
            </a:r>
          </a:p>
          <a:p>
            <a:pPr/>
            <a:r>
              <a:t>let bstring3= `Backticks my str`;</a:t>
            </a:r>
          </a:p>
        </p:txBody>
      </p:sp>
      <p:sp>
        <p:nvSpPr>
          <p:cNvPr id="148" name="Rectangle 29"/>
          <p:cNvSpPr txBox="1"/>
          <p:nvPr/>
        </p:nvSpPr>
        <p:spPr>
          <a:xfrm>
            <a:off x="4720383" y="5856204"/>
            <a:ext cx="2496053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let bvar1= true; </a:t>
            </a:r>
          </a:p>
          <a:p>
            <a:pPr/>
            <a:r>
              <a:t>let bvar2= false;</a:t>
            </a:r>
          </a:p>
          <a:p>
            <a:pPr/>
            <a:r>
              <a:t>let isGreater = 4 &gt; 1;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9"/>
      <p:bldP build="whole" bldLvl="1" animBg="1" rev="0" advAuto="0" spid="141" grpId="10"/>
      <p:bldP build="whole" bldLvl="1" animBg="1" rev="0" advAuto="0" spid="133" grpId="2"/>
      <p:bldP build="whole" bldLvl="1" animBg="1" rev="0" advAuto="0" spid="138" grpId="4"/>
      <p:bldP build="whole" bldLvl="1" animBg="1" rev="0" advAuto="0" spid="148" grpId="12"/>
      <p:bldP build="whole" bldLvl="1" animBg="1" rev="0" advAuto="0" spid="136" grpId="14"/>
      <p:bldP build="whole" bldLvl="1" animBg="1" rev="0" advAuto="0" spid="142" grpId="15"/>
      <p:bldP build="whole" bldLvl="1" animBg="1" rev="0" advAuto="0" spid="144" grpId="17"/>
      <p:bldP build="whole" bldLvl="1" animBg="1" rev="0" advAuto="0" spid="130" grpId="8"/>
      <p:bldP build="whole" bldLvl="1" animBg="1" rev="0" advAuto="0" spid="124" grpId="1"/>
      <p:bldP build="whole" bldLvl="1" animBg="1" rev="0" advAuto="0" spid="146" grpId="6"/>
      <p:bldP build="whole" bldLvl="1" animBg="1" rev="0" advAuto="0" spid="127" grpId="13"/>
      <p:bldP build="whole" bldLvl="1" animBg="1" rev="0" advAuto="0" spid="143" grpId="16"/>
      <p:bldP build="whole" bldLvl="1" animBg="1" rev="0" advAuto="0" spid="147" grpId="7"/>
      <p:bldP build="whole" bldLvl="1" animBg="1" rev="0" advAuto="0" spid="145" grpId="11"/>
      <p:bldP build="whole" bldLvl="1" animBg="1" rev="0" advAuto="0" spid="137" grpId="3"/>
      <p:bldP build="whole" bldLvl="1" animBg="1" rev="0" advAuto="0" spid="139" grpId="5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Content Placeholder 4" descr="Content Placeholder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6622" y="23734"/>
            <a:ext cx="10160256" cy="5990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Copy by value and Copy by reference</a:t>
            </a:r>
          </a:p>
        </p:txBody>
      </p:sp>
      <p:sp>
        <p:nvSpPr>
          <p:cNvPr id="152" name="Rectangle 3"/>
          <p:cNvSpPr txBox="1"/>
          <p:nvPr/>
        </p:nvSpPr>
        <p:spPr>
          <a:xfrm>
            <a:off x="1035049" y="2025084"/>
            <a:ext cx="4081473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var a = 10</a:t>
            </a:r>
          </a:p>
          <a:p>
            <a:pPr>
              <a:defRPr sz="2800"/>
            </a:pPr>
            <a:r>
              <a:t>var b = a;</a:t>
            </a:r>
          </a:p>
          <a:p>
            <a:pPr>
              <a:defRPr sz="2800"/>
            </a:pPr>
            <a:r>
              <a:t>b = 20</a:t>
            </a:r>
          </a:p>
          <a:p>
            <a:pPr>
              <a:defRPr sz="2800"/>
            </a:pPr>
          </a:p>
          <a:p>
            <a:pPr>
              <a:defRPr sz="2800"/>
            </a:pPr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console.log(b);</a:t>
            </a:r>
          </a:p>
          <a:p>
            <a:pPr>
              <a:defRPr sz="2800"/>
            </a:pPr>
            <a:r>
              <a:t> </a:t>
            </a:r>
          </a:p>
        </p:txBody>
      </p:sp>
      <p:sp>
        <p:nvSpPr>
          <p:cNvPr id="153" name="10"/>
          <p:cNvSpPr/>
          <p:nvPr/>
        </p:nvSpPr>
        <p:spPr>
          <a:xfrm>
            <a:off x="8146038" y="1892609"/>
            <a:ext cx="411487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10</a:t>
            </a:r>
          </a:p>
        </p:txBody>
      </p:sp>
      <p:sp>
        <p:nvSpPr>
          <p:cNvPr id="154" name="20"/>
          <p:cNvSpPr/>
          <p:nvPr/>
        </p:nvSpPr>
        <p:spPr>
          <a:xfrm>
            <a:off x="8165088" y="3961233"/>
            <a:ext cx="411487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20</a:t>
            </a:r>
          </a:p>
        </p:txBody>
      </p:sp>
      <p:sp>
        <p:nvSpPr>
          <p:cNvPr id="155" name="a"/>
          <p:cNvSpPr txBox="1"/>
          <p:nvPr/>
        </p:nvSpPr>
        <p:spPr>
          <a:xfrm>
            <a:off x="7559291" y="1955388"/>
            <a:ext cx="274475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a</a:t>
            </a:r>
          </a:p>
        </p:txBody>
      </p:sp>
      <p:sp>
        <p:nvSpPr>
          <p:cNvPr id="156" name="b"/>
          <p:cNvSpPr txBox="1"/>
          <p:nvPr/>
        </p:nvSpPr>
        <p:spPr>
          <a:xfrm>
            <a:off x="7633114" y="3951311"/>
            <a:ext cx="290970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b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3"/>
      <p:bldP build="whole" bldLvl="1" animBg="1" rev="0" advAuto="0" spid="155" grpId="2"/>
      <p:bldP build="whole" bldLvl="1" animBg="1" rev="0" advAuto="0" spid="152" grpId="1"/>
      <p:bldP build="whole" bldLvl="1" animBg="1" rev="0" advAuto="0" spid="156" grpId="5"/>
      <p:bldP build="whole" bldLvl="1" animBg="1" rev="0" advAuto="0" spid="154" grpId="6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Copy by value and Copy by reference</a:t>
            </a:r>
          </a:p>
        </p:txBody>
      </p:sp>
      <p:sp>
        <p:nvSpPr>
          <p:cNvPr id="160" name="Rectangle 3"/>
          <p:cNvSpPr txBox="1"/>
          <p:nvPr/>
        </p:nvSpPr>
        <p:spPr>
          <a:xfrm>
            <a:off x="6229349" y="2025084"/>
            <a:ext cx="7158991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var arr = ['a', 'b', 'c'];</a:t>
            </a:r>
          </a:p>
          <a:p>
            <a:pPr>
              <a:defRPr sz="2800"/>
            </a:pPr>
            <a:r>
              <a:t>var arr2 = arr;</a:t>
            </a:r>
          </a:p>
          <a:p>
            <a:pPr>
              <a:defRPr sz="2800"/>
            </a:pPr>
          </a:p>
          <a:p>
            <a:pPr>
              <a:defRPr sz="2800"/>
            </a:pPr>
            <a:r>
              <a:t>arr2[2] = ‘r'</a:t>
            </a:r>
          </a:p>
          <a:p>
            <a:pPr>
              <a:defRPr sz="2800"/>
            </a:pPr>
          </a:p>
          <a:p>
            <a:pPr>
              <a:defRPr sz="2800"/>
            </a:pPr>
            <a:r>
              <a:t>console.log(arr);</a:t>
            </a:r>
          </a:p>
          <a:p>
            <a:pPr>
              <a:defRPr sz="2800"/>
            </a:pPr>
            <a:r>
              <a:t>console.log(arr2);</a:t>
            </a:r>
          </a:p>
          <a:p>
            <a:pPr>
              <a:defRPr sz="2800"/>
            </a:pPr>
          </a:p>
        </p:txBody>
      </p:sp>
      <p:sp>
        <p:nvSpPr>
          <p:cNvPr id="161" name="Rectangle 4"/>
          <p:cNvSpPr/>
          <p:nvPr/>
        </p:nvSpPr>
        <p:spPr>
          <a:xfrm>
            <a:off x="2133600" y="5974695"/>
            <a:ext cx="7890510" cy="5493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/>
            </a:lvl1pPr>
          </a:lstStyle>
          <a:p>
            <a:pPr/>
            <a:r>
              <a:t>All objects are copied by reference </a:t>
            </a:r>
          </a:p>
        </p:txBody>
      </p:sp>
      <p:sp>
        <p:nvSpPr>
          <p:cNvPr id="162" name="Rectangle 5"/>
          <p:cNvSpPr txBox="1"/>
          <p:nvPr/>
        </p:nvSpPr>
        <p:spPr>
          <a:xfrm>
            <a:off x="3566160" y="4731365"/>
            <a:ext cx="7799070" cy="117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</a:p>
          <a:p>
            <a:pPr>
              <a:defRPr sz="3600"/>
            </a:pPr>
            <a:r>
              <a:t>arr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Array(4) [ "a", "b", "c", "r" ]</a:t>
            </a:r>
          </a:p>
        </p:txBody>
      </p:sp>
      <p:sp>
        <p:nvSpPr>
          <p:cNvPr id="163" name="Rectangle 3"/>
          <p:cNvSpPr txBox="1"/>
          <p:nvPr/>
        </p:nvSpPr>
        <p:spPr>
          <a:xfrm>
            <a:off x="1035049" y="2025084"/>
            <a:ext cx="7158991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var a = 10</a:t>
            </a:r>
          </a:p>
          <a:p>
            <a:pPr>
              <a:defRPr sz="2800"/>
            </a:pPr>
            <a:r>
              <a:t>var b = a;</a:t>
            </a:r>
          </a:p>
          <a:p>
            <a:pPr>
              <a:defRPr sz="2800"/>
            </a:pPr>
            <a:r>
              <a:t>b = 20</a:t>
            </a:r>
          </a:p>
          <a:p>
            <a:pPr>
              <a:defRPr sz="2800"/>
            </a:pPr>
          </a:p>
          <a:p>
            <a:pPr>
              <a:defRPr sz="2800"/>
            </a:pPr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console.log(b);</a:t>
            </a:r>
          </a:p>
          <a:p>
            <a:pPr>
              <a:defRPr sz="2800"/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3"/>
      <p:bldP build="whole" bldLvl="1" animBg="1" rev="0" advAuto="0" spid="160" grpId="2"/>
      <p:bldP build="whole" bldLvl="1" animBg="1" rev="0" advAuto="0" spid="161" grpId="4"/>
      <p:bldP build="whole" bldLvl="1" animBg="1" rev="0" advAuto="0" spid="16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Window object</a:t>
            </a:r>
          </a:p>
        </p:txBody>
      </p:sp>
      <p:sp>
        <p:nvSpPr>
          <p:cNvPr id="16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Window interface represents a window containing a DOM document</a:t>
            </a:r>
          </a:p>
          <a:p>
            <a:pPr/>
            <a:r>
              <a:t>A global variable, window, representing the window in which the script is running, is exposed to JavaScript code</a:t>
            </a:r>
          </a:p>
          <a:p>
            <a:pPr/>
            <a:r>
              <a:t>Window.localStorage</a:t>
            </a:r>
          </a:p>
          <a:p>
            <a:pPr/>
            <a:r>
              <a:t>Window.location</a:t>
            </a:r>
          </a:p>
          <a:p>
            <a:pPr/>
            <a:r>
              <a:t>Window.name</a:t>
            </a:r>
          </a:p>
          <a:p>
            <a:pPr/>
            <a:r>
              <a:t>Window.sessionStorage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Blog -writeup</a:t>
            </a:r>
          </a:p>
        </p:txBody>
      </p:sp>
      <p:sp>
        <p:nvSpPr>
          <p:cNvPr id="17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Use typeof in all the datatypes and check the result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typeof(1)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typeof(1.1)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typeof("1.1")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typeof(true)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typeof(null)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typeof(undefined)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typeof([])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typeof({})</a:t>
            </a:r>
          </a:p>
          <a:p>
            <a:pPr>
              <a:lnSpc>
                <a:spcPct val="81000"/>
              </a:lnSpc>
            </a:pPr>
            <a:r>
              <a:t>Write a blog about objects and its internal representation in Javascript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3D94E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