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"/>
          <p:cNvSpPr/>
          <p:nvPr/>
        </p:nvSpPr>
        <p:spPr>
          <a:xfrm>
            <a:off x="1135856" y="-5954"/>
            <a:ext cx="6872288" cy="781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EBF8">
                  <a:alpha val="54998"/>
                </a:srgbClr>
              </a:gs>
              <a:gs pos="100000">
                <a:srgbClr val="0079AF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 sz="1200"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sp>
        <p:nvSpPr>
          <p:cNvPr id="108" name="Shape"/>
          <p:cNvSpPr/>
          <p:nvPr/>
        </p:nvSpPr>
        <p:spPr>
          <a:xfrm>
            <a:off x="4429125" y="-5954"/>
            <a:ext cx="3571875" cy="455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BE5">
                  <a:alpha val="29998"/>
                </a:srgbClr>
              </a:gs>
              <a:gs pos="19999">
                <a:srgbClr val="009BE5">
                  <a:alpha val="32998"/>
                </a:srgbClr>
              </a:gs>
              <a:gs pos="100000">
                <a:srgbClr val="00ADB6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 sz="1200"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grpSp>
        <p:nvGrpSpPr>
          <p:cNvPr id="111" name="Group"/>
          <p:cNvGrpSpPr/>
          <p:nvPr/>
        </p:nvGrpSpPr>
        <p:grpSpPr>
          <a:xfrm>
            <a:off x="1138427" y="-18288"/>
            <a:ext cx="6867145" cy="786385"/>
            <a:chOff x="0" y="0"/>
            <a:chExt cx="6867143" cy="786383"/>
          </a:xfrm>
        </p:grpSpPr>
        <p:pic>
          <p:nvPicPr>
            <p:cNvPr id="10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853428" cy="786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4863"/>
              <a:ext cx="6867144" cy="6812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7531099" y="4901406"/>
            <a:ext cx="127001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685800">
              <a:defRPr sz="9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hyperlink" Target="https://www.quora.com/What-is-the-difference-between-div-and-section-tag" TargetMode="External"/><Relationship Id="rId4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5;p13"/>
          <p:cNvSpPr txBox="1"/>
          <p:nvPr>
            <p:ph type="ctrTitle"/>
          </p:nvPr>
        </p:nvSpPr>
        <p:spPr>
          <a:xfrm>
            <a:off x="2230199" y="1806599"/>
            <a:ext cx="4683602" cy="1530302"/>
          </a:xfrm>
          <a:prstGeom prst="rect">
            <a:avLst/>
          </a:prstGeom>
        </p:spPr>
        <p:txBody>
          <a:bodyPr/>
          <a:lstStyle>
            <a:lvl1pPr defTabSz="905255">
              <a:lnSpc>
                <a:spcPct val="125000"/>
              </a:lnSpc>
              <a:spcBef>
                <a:spcPts val="2300"/>
              </a:spcBef>
              <a:defRPr b="1" sz="3564">
                <a:solidFill>
                  <a:srgbClr val="24292E"/>
                </a:solidFill>
              </a:defRPr>
            </a:lvl1pPr>
          </a:lstStyle>
          <a:p>
            <a:pPr/>
            <a:r>
              <a:t>Basics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66;p15" descr="Google Shape;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137" y="1093332"/>
            <a:ext cx="5567843" cy="213689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&lt;img src=”images/banana.jpg” alt=”alt text here”/&gt;"/>
          <p:cNvSpPr txBox="1"/>
          <p:nvPr/>
        </p:nvSpPr>
        <p:spPr>
          <a:xfrm>
            <a:off x="1117135" y="401517"/>
            <a:ext cx="5645846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3900"/>
              </a:lnSpc>
              <a:defRPr sz="2000">
                <a:solidFill>
                  <a:srgbClr val="FFFFFF"/>
                </a:solidFill>
              </a:defRPr>
            </a:pPr>
            <a:r>
              <a:rPr>
                <a:solidFill>
                  <a:srgbClr val="00F900"/>
                </a:solidFill>
              </a:rPr>
              <a:t>&lt;img</a:t>
            </a:r>
            <a:r>
              <a:rPr>
                <a:solidFill>
                  <a:srgbClr val="90C56B"/>
                </a:solidFill>
              </a:rPr>
              <a:t> </a:t>
            </a:r>
            <a:r>
              <a:t>src=”images/banana.jpg” alt=”alt text here”</a:t>
            </a:r>
            <a:r>
              <a:rPr>
                <a:solidFill>
                  <a:srgbClr val="00F900"/>
                </a:solidFill>
              </a:rPr>
              <a:t>/&gt;</a:t>
            </a:r>
          </a:p>
        </p:txBody>
      </p:sp>
      <p:sp>
        <p:nvSpPr>
          <p:cNvPr id="155" name="&lt;img src=&quot;https://www.jquery-az.com/html/images/banana.jpg&quot; alt=&quot;alt text here&quot;/&gt;"/>
          <p:cNvSpPr txBox="1"/>
          <p:nvPr/>
        </p:nvSpPr>
        <p:spPr>
          <a:xfrm>
            <a:off x="144619" y="3638250"/>
            <a:ext cx="9354542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3700"/>
              </a:lnSpc>
              <a:defRPr sz="1900">
                <a:solidFill>
                  <a:srgbClr val="FFFFFF"/>
                </a:solidFill>
              </a:defRPr>
            </a:pPr>
            <a:r>
              <a:rPr>
                <a:solidFill>
                  <a:srgbClr val="00F900"/>
                </a:solidFill>
              </a:rPr>
              <a:t>&lt;img </a:t>
            </a:r>
            <a:r>
              <a:t>src="https://www.jquery-az.com/html/images/banana.jpg" </a:t>
            </a:r>
            <a:r>
              <a:rPr>
                <a:solidFill>
                  <a:srgbClr val="00F900"/>
                </a:solidFill>
              </a:rPr>
              <a:t>alt="alt text here"/&gt;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66;p15" descr="Google Shape;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https://www.quora.com/What-is-the-difference-between-div-and-section-tag"/>
          <p:cNvSpPr txBox="1"/>
          <p:nvPr/>
        </p:nvSpPr>
        <p:spPr>
          <a:xfrm>
            <a:off x="2435247" y="3735741"/>
            <a:ext cx="46634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https://www.quora.com/What-is-the-difference-between-div-and-section-tag</a:t>
            </a:r>
          </a:p>
        </p:txBody>
      </p:sp>
      <p:sp>
        <p:nvSpPr>
          <p:cNvPr id="159" name="What is the difference between &lt;div&gt; and &lt;section&gt; tag?"/>
          <p:cNvSpPr txBox="1"/>
          <p:nvPr/>
        </p:nvSpPr>
        <p:spPr>
          <a:xfrm>
            <a:off x="971711" y="502825"/>
            <a:ext cx="720057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4900"/>
              </a:lnSpc>
              <a:defRPr b="1" sz="2100">
                <a:solidFill>
                  <a:srgbClr val="28282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is the difference between &lt;div&gt; and &lt;section&gt; tag?</a:t>
            </a:r>
          </a:p>
        </p:txBody>
      </p:sp>
      <p:sp>
        <p:nvSpPr>
          <p:cNvPr id="160" name="div vs section"/>
          <p:cNvSpPr txBox="1"/>
          <p:nvPr/>
        </p:nvSpPr>
        <p:spPr>
          <a:xfrm>
            <a:off x="4115483" y="1073798"/>
            <a:ext cx="107993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div vs section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7216" y="1676652"/>
            <a:ext cx="5983023" cy="1790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66;p15" descr="Google Shape;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ask 1: All tags in HTML Cheatsheet Task 2: Create your Resume"/>
          <p:cNvSpPr txBox="1"/>
          <p:nvPr/>
        </p:nvSpPr>
        <p:spPr>
          <a:xfrm>
            <a:off x="2523454" y="1937506"/>
            <a:ext cx="4930479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457200">
              <a:lnSpc>
                <a:spcPts val="3900"/>
              </a:lnSpc>
              <a:defRPr sz="1466">
                <a:solidFill>
                  <a:srgbClr val="353744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Task 1: All tags in HTML Cheatsheet</a:t>
            </a:r>
            <a:br/>
            <a:r>
              <a:t>Task 2: Create your Resume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02;p20" descr="Google Shape;102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oogle Shape;103;p20"/>
          <p:cNvSpPr txBox="1"/>
          <p:nvPr>
            <p:ph type="title"/>
          </p:nvPr>
        </p:nvSpPr>
        <p:spPr>
          <a:xfrm>
            <a:off x="3529033" y="2112779"/>
            <a:ext cx="2965284" cy="917942"/>
          </a:xfrm>
          <a:prstGeom prst="rect">
            <a:avLst/>
          </a:prstGeom>
        </p:spPr>
        <p:txBody>
          <a:bodyPr/>
          <a:lstStyle>
            <a:lvl1pPr defTabSz="365760">
              <a:lnSpc>
                <a:spcPct val="125000"/>
              </a:lnSpc>
              <a:spcBef>
                <a:spcPts val="700"/>
              </a:spcBef>
              <a:defRPr b="1" sz="3200">
                <a:solidFill>
                  <a:srgbClr val="24292E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Thanks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HTML Browser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HTML Browser view</a:t>
            </a:r>
          </a:p>
        </p:txBody>
      </p:sp>
      <p:sp>
        <p:nvSpPr>
          <p:cNvPr id="126" name="View Sr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Src</a:t>
            </a:r>
          </a:p>
          <a:p>
            <a:pPr/>
            <a:r>
              <a:t>Debugger</a:t>
            </a:r>
          </a:p>
          <a:p>
            <a:pPr/>
            <a:r>
              <a:t>Responsive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Google Shape;55;p13"/>
          <p:cNvSpPr txBox="1"/>
          <p:nvPr>
            <p:ph type="ctrTitle"/>
          </p:nvPr>
        </p:nvSpPr>
        <p:spPr>
          <a:xfrm>
            <a:off x="2230199" y="1806599"/>
            <a:ext cx="4683602" cy="1530302"/>
          </a:xfrm>
          <a:prstGeom prst="rect">
            <a:avLst/>
          </a:prstGeom>
        </p:spPr>
        <p:txBody>
          <a:bodyPr/>
          <a:lstStyle>
            <a:lvl1pPr defTabSz="905255">
              <a:lnSpc>
                <a:spcPct val="125000"/>
              </a:lnSpc>
              <a:spcBef>
                <a:spcPts val="2300"/>
              </a:spcBef>
              <a:defRPr b="1" sz="3564">
                <a:solidFill>
                  <a:srgbClr val="24292E"/>
                </a:solidFill>
              </a:defRPr>
            </a:lvl1pPr>
          </a:lstStyle>
          <a:p>
            <a:pPr/>
            <a:r>
              <a:t>Basics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2523" y="613273"/>
            <a:ext cx="5155297" cy="3436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ttps://stackoverflow.com/questions/5641997/is-it-necessary-to-write-head-body-and-html-tags"/>
          <p:cNvSpPr txBox="1"/>
          <p:nvPr>
            <p:ph type="ctrTitle"/>
          </p:nvPr>
        </p:nvSpPr>
        <p:spPr>
          <a:xfrm>
            <a:off x="259231" y="2581451"/>
            <a:ext cx="8520601" cy="76672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https://stackoverflow.com/questions/5641997/is-it-necessary-to-write-head-body-and-html-tags</a:t>
            </a:r>
          </a:p>
        </p:txBody>
      </p:sp>
      <p:sp>
        <p:nvSpPr>
          <p:cNvPr id="133" name="Is-it-necessary-to-write-head-body-and-html-tags"/>
          <p:cNvSpPr txBox="1"/>
          <p:nvPr/>
        </p:nvSpPr>
        <p:spPr>
          <a:xfrm>
            <a:off x="558808" y="1085883"/>
            <a:ext cx="8249408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/>
            </a:lvl1pPr>
          </a:lstStyle>
          <a:p>
            <a:pPr/>
            <a:r>
              <a:t>Is-it-necessary-to-write-head-body-and-html-tags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0164" y="593218"/>
            <a:ext cx="6743672" cy="3327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55;p13"/>
          <p:cNvSpPr txBox="1"/>
          <p:nvPr>
            <p:ph type="ctrTitle"/>
          </p:nvPr>
        </p:nvSpPr>
        <p:spPr>
          <a:xfrm>
            <a:off x="2230199" y="1806599"/>
            <a:ext cx="4683602" cy="1530302"/>
          </a:xfrm>
          <a:prstGeom prst="rect">
            <a:avLst/>
          </a:prstGeom>
        </p:spPr>
        <p:txBody>
          <a:bodyPr/>
          <a:lstStyle>
            <a:lvl1pPr defTabSz="905255">
              <a:lnSpc>
                <a:spcPct val="125000"/>
              </a:lnSpc>
              <a:spcBef>
                <a:spcPts val="2300"/>
              </a:spcBef>
              <a:defRPr b="1" sz="3564">
                <a:solidFill>
                  <a:srgbClr val="24292E"/>
                </a:solidFill>
              </a:defRPr>
            </a:lvl1pPr>
          </a:lstStyle>
          <a:p>
            <a:pPr/>
            <a:r>
              <a:t>Basics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40" y="979887"/>
            <a:ext cx="9144001" cy="2926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60;p14" descr="Google Shape;60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Global attributes are attributes common to all HTML elements…"/>
          <p:cNvSpPr txBox="1"/>
          <p:nvPr/>
        </p:nvSpPr>
        <p:spPr>
          <a:xfrm>
            <a:off x="588112" y="1041037"/>
            <a:ext cx="6064969" cy="304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40368" indent="-140368">
              <a:buSzPct val="100000"/>
              <a:buChar char="•"/>
            </a:pPr>
            <a:r>
              <a:t>Global attributes are attributes common to all HTML elements</a:t>
            </a:r>
          </a:p>
          <a:p>
            <a:pPr lvl="1" marL="521368" indent="-140368">
              <a:buSzPct val="100000"/>
              <a:buChar char="•"/>
            </a:pPr>
            <a:r>
              <a:t>https://developer.mozilla.org/en-US/docs/Web/HTML/Global_attributes</a:t>
            </a:r>
          </a:p>
          <a:p>
            <a:pPr lvl="1" marL="521368" indent="-140368">
              <a:buSzPct val="100000"/>
              <a:buChar char="•"/>
            </a:pPr>
            <a:r>
              <a:t>class &amp; id</a:t>
            </a:r>
          </a:p>
          <a:p>
            <a:pPr lvl="1" marL="521368" indent="-140368">
              <a:buSzPct val="100000"/>
              <a:buChar char="•"/>
            </a:pPr>
            <a:r>
              <a:t>hidden</a:t>
            </a:r>
          </a:p>
          <a:p>
            <a:pPr marL="140368" indent="-140368">
              <a:buSzPct val="100000"/>
              <a:buChar char="•"/>
            </a:pPr>
          </a:p>
          <a:p>
            <a:pPr marL="140368" indent="-140368">
              <a:buSzPct val="100000"/>
              <a:buChar char="•"/>
            </a:pPr>
            <a:r>
              <a:t>Element Specific attributes</a:t>
            </a:r>
          </a:p>
          <a:p>
            <a:pPr lvl="1" marL="521368" indent="-140368">
              <a:buSzPct val="100000"/>
              <a:buChar char="•"/>
            </a:pPr>
            <a:r>
              <a:t>https://developer.mozilla.org/en-US/docs/Web/HTML/Attributes</a:t>
            </a:r>
          </a:p>
          <a:p>
            <a:pPr lvl="1" marL="521368" indent="-140368">
              <a:buSzPct val="100000"/>
              <a:buChar char="•"/>
            </a:pPr>
            <a:r>
              <a:t>accept</a:t>
            </a:r>
          </a:p>
          <a:p>
            <a:pPr lvl="1" marL="521368" indent="-140368">
              <a:buSzPct val="100000"/>
              <a:buChar char="•"/>
            </a:pPr>
            <a:r>
              <a:t>formmethod &amp; formaction	</a:t>
            </a:r>
          </a:p>
          <a:p>
            <a:pPr lvl="1" marL="521368" indent="-140368">
              <a:buSzPct val="100000"/>
              <a:buChar char="•"/>
            </a:pPr>
            <a:r>
              <a:t>align</a:t>
            </a:r>
          </a:p>
          <a:p>
            <a:pPr lvl="1" marL="521368" indent="-140368">
              <a:buSzPct val="100000"/>
              <a:buChar char="•"/>
            </a:pPr>
            <a:r>
              <a:t>background &amp; bgcolor		</a:t>
            </a:r>
          </a:p>
          <a:p>
            <a:pPr lvl="1" marL="521368" indent="-140368">
              <a:buSzPct val="100000"/>
              <a:buChar char="•"/>
            </a:pPr>
            <a:r>
              <a:t>placeholder	</a:t>
            </a:r>
          </a:p>
          <a:p>
            <a:pPr lvl="1" marL="521368" indent="-140368">
              <a:buSzPct val="100000"/>
              <a:buChar char="•"/>
            </a:pPr>
            <a:r>
              <a:t>src	</a:t>
            </a:r>
          </a:p>
          <a:p>
            <a:pPr lvl="1" marL="521368" indent="-140368">
              <a:buSzPct val="100000"/>
              <a:buChar char="•"/>
            </a:pPr>
            <a:r>
              <a:t>value	</a:t>
            </a:r>
          </a:p>
          <a:p>
            <a:pPr lvl="1" marL="521368" indent="-140368">
              <a:buSzPct val="100000"/>
              <a:buChar char="•"/>
            </a:pPr>
            <a:r>
              <a:t>height &amp; width	</a:t>
            </a:r>
          </a:p>
        </p:txBody>
      </p:sp>
      <p:sp>
        <p:nvSpPr>
          <p:cNvPr id="144" name="Total 132 attributes"/>
          <p:cNvSpPr txBox="1"/>
          <p:nvPr/>
        </p:nvSpPr>
        <p:spPr>
          <a:xfrm>
            <a:off x="3660346" y="4185298"/>
            <a:ext cx="1564458" cy="40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Total 132 attributes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81;p17" descr="Google Shape;81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76" t="19690" r="76" b="11288"/>
          <a:stretch>
            <a:fillRect/>
          </a:stretch>
        </p:blipFill>
        <p:spPr>
          <a:xfrm>
            <a:off x="853414" y="852842"/>
            <a:ext cx="5823724" cy="3019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66;p15" descr="Google Shape;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909" y="974775"/>
            <a:ext cx="5537538" cy="2811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