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3D94E"/>
          </a:solidFill>
        </a:fill>
      </a:tcStyle>
    </a:band2H>
    <a:firstCol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D94E"/>
          </a:solidFill>
        </a:fill>
      </a:tcStyle>
    </a:lastRow>
    <a:firstRow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3D9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9" y="6414761"/>
            <a:ext cx="258622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restcountries.eu/" TargetMode="External"/><Relationship Id="rId4" Type="http://schemas.openxmlformats.org/officeDocument/2006/relationships/hyperlink" Target="https://restcountries.eu/rest/v2/all" TargetMode="External"/><Relationship Id="rId5" Type="http://schemas.openxmlformats.org/officeDocument/2006/relationships/hyperlink" Target="https://restcountries.eu/rest/v2/capital/tallinn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stcountries.eu/rest/v2/al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um.com/@reach2arunprakash/guvi-zen-code-sprint-javascript-practice-problems-in-json-objects-and-list-49ac3356a8a5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um.com/@reach2arunprakash/guvi-zen-class-javascript-warm-up-programming-problems-15973c74b87f" TargetMode="Externa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97" name="Rectangle 7"/>
          <p:cNvGrpSpPr/>
          <p:nvPr/>
        </p:nvGrpSpPr>
        <p:grpSpPr>
          <a:xfrm>
            <a:off x="1524000" y="3207223"/>
            <a:ext cx="9144000" cy="2994665"/>
            <a:chOff x="0" y="-1"/>
            <a:chExt cx="9144000" cy="2994663"/>
          </a:xfrm>
        </p:grpSpPr>
        <p:sp>
          <p:nvSpPr>
            <p:cNvPr id="95" name="Rectangle"/>
            <p:cNvSpPr/>
            <p:nvPr/>
          </p:nvSpPr>
          <p:spPr>
            <a:xfrm>
              <a:off x="0" y="-2"/>
              <a:ext cx="9144000" cy="2994665"/>
            </a:xfrm>
            <a:prstGeom prst="rect">
              <a:avLst/>
            </a:prstGeom>
            <a:solidFill>
              <a:srgbClr val="F3D94E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6600"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96" name="Datatypes in Javascript"/>
            <p:cNvSpPr txBox="1"/>
            <p:nvPr/>
          </p:nvSpPr>
          <p:spPr>
            <a:xfrm>
              <a:off x="45718" y="1023408"/>
              <a:ext cx="9052563" cy="9478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Datatypes in Javascript</a:t>
              </a:r>
            </a:p>
          </p:txBody>
        </p:sp>
      </p:grpSp>
      <p:grpSp>
        <p:nvGrpSpPr>
          <p:cNvPr id="100" name="Rectangle 4"/>
          <p:cNvGrpSpPr/>
          <p:nvPr/>
        </p:nvGrpSpPr>
        <p:grpSpPr>
          <a:xfrm>
            <a:off x="4133850" y="2740923"/>
            <a:ext cx="3924300" cy="947846"/>
            <a:chOff x="0" y="0"/>
            <a:chExt cx="3924300" cy="947844"/>
          </a:xfrm>
        </p:grpSpPr>
        <p:sp>
          <p:nvSpPr>
            <p:cNvPr id="98" name="Rectangle"/>
            <p:cNvSpPr/>
            <p:nvPr/>
          </p:nvSpPr>
          <p:spPr>
            <a:xfrm>
              <a:off x="0" y="108955"/>
              <a:ext cx="3924300" cy="729934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99" name="FS dev 101"/>
            <p:cNvSpPr txBox="1"/>
            <p:nvPr/>
          </p:nvSpPr>
          <p:spPr>
            <a:xfrm>
              <a:off x="45718" y="0"/>
              <a:ext cx="3832863" cy="947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FS dev 101</a:t>
              </a:r>
            </a:p>
          </p:txBody>
        </p:sp>
      </p:grpSp>
      <p:grpSp>
        <p:nvGrpSpPr>
          <p:cNvPr id="103" name="Rectangle 9"/>
          <p:cNvGrpSpPr/>
          <p:nvPr/>
        </p:nvGrpSpPr>
        <p:grpSpPr>
          <a:xfrm>
            <a:off x="4526731" y="-313989"/>
            <a:ext cx="3572765" cy="3139439"/>
            <a:chOff x="0" y="0"/>
            <a:chExt cx="3572764" cy="3139438"/>
          </a:xfrm>
        </p:grpSpPr>
        <p:sp>
          <p:nvSpPr>
            <p:cNvPr id="101" name="Rectangle"/>
            <p:cNvSpPr/>
            <p:nvPr/>
          </p:nvSpPr>
          <p:spPr>
            <a:xfrm>
              <a:off x="0" y="1125825"/>
              <a:ext cx="3572765" cy="887786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02" name="JS"/>
            <p:cNvSpPr txBox="1"/>
            <p:nvPr/>
          </p:nvSpPr>
          <p:spPr>
            <a:xfrm>
              <a:off x="55606" y="0"/>
              <a:ext cx="3461552" cy="3139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0000"/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defTabSz="905255">
              <a:defRPr sz="4300"/>
            </a:lvl1pPr>
          </a:lstStyle>
          <a:p>
            <a:pPr/>
            <a:r>
              <a:t>Object Internals – Array is also an JSON object </a:t>
            </a:r>
          </a:p>
        </p:txBody>
      </p:sp>
      <p:sp>
        <p:nvSpPr>
          <p:cNvPr id="168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Everything is JSON object except primitives</a:t>
            </a:r>
          </a:p>
          <a:p>
            <a:pPr/>
            <a:r>
              <a:t>A Javascript Array is exclusively numerically indexed</a:t>
            </a:r>
          </a:p>
          <a:p>
            <a:pPr/>
            <a:r>
              <a:t>Javascript arrays cannot have "string indexes“</a:t>
            </a:r>
          </a:p>
          <a:p>
            <a:pPr/>
            <a:r>
              <a:t>When you set a "string index", you're setting a property of the object</a:t>
            </a:r>
          </a:p>
          <a:p>
            <a:pPr/>
            <a:r>
              <a:t>Those properties are not part of the "data storage" of the array.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Checkout what's in the prototype property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105" y="250984"/>
            <a:ext cx="6966586" cy="6356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Key : Value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JSON / Objects</a:t>
            </a:r>
          </a:p>
        </p:txBody>
      </p:sp>
      <p:sp>
        <p:nvSpPr>
          <p:cNvPr id="173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600"/>
            </a:pPr>
            <a:r>
              <a:t>a = {</a:t>
            </a:r>
          </a:p>
          <a:p>
            <a:pPr marL="0" indent="0">
              <a:buSzTx/>
              <a:buNone/>
              <a:defRPr sz="6600"/>
            </a:pPr>
            <a:r>
              <a:t>  "foo" : "fighter",</a:t>
            </a:r>
          </a:p>
          <a:p>
            <a:pPr marL="0" indent="0">
              <a:buSzTx/>
              <a:buNone/>
              <a:defRPr sz="6600"/>
            </a:pPr>
            <a:r>
              <a:t>  "bar" : [1,2,3]</a:t>
            </a:r>
          </a:p>
          <a:p>
            <a:pPr marL="0" indent="0">
              <a:buSzTx/>
              <a:buNone/>
              <a:defRPr sz="6600"/>
            </a:pPr>
            <a:r>
              <a:t>}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Iterate thro the Object</a:t>
            </a:r>
          </a:p>
        </p:txBody>
      </p:sp>
      <p:sp>
        <p:nvSpPr>
          <p:cNvPr id="176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var jsonData = {"person":"me","age":"5","name":"GUVI"};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for(var i in jsonData){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key = i;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val = jsonData[i];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console.log(key);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console.log(val);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Iterate thro the Object array</a:t>
            </a:r>
          </a:p>
        </p:txBody>
      </p:sp>
      <p:sp>
        <p:nvSpPr>
          <p:cNvPr id="179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886967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var jsonData = [{"person":"me","age":"30"},{"person":"you","age":"25"}];</a:t>
            </a:r>
          </a:p>
          <a:p>
            <a:pPr marL="0" indent="0" defTabSz="886967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</a:p>
          <a:p>
            <a:pPr marL="0" indent="0" defTabSz="886967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for(var i in jsonData){</a:t>
            </a:r>
          </a:p>
          <a:p>
            <a:pPr marL="0" indent="0" defTabSz="886967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  var key = i;</a:t>
            </a:r>
          </a:p>
          <a:p>
            <a:pPr marL="0" indent="0" defTabSz="886967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  var val = jsonData[i];</a:t>
            </a:r>
          </a:p>
          <a:p>
            <a:pPr marL="0" indent="0" defTabSz="886967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  for(var j in val){</a:t>
            </a:r>
          </a:p>
          <a:p>
            <a:pPr marL="0" indent="0" defTabSz="886967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      var sub_key = j;</a:t>
            </a:r>
          </a:p>
          <a:p>
            <a:pPr marL="0" indent="0" defTabSz="886967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      var sub_val = val[j];</a:t>
            </a:r>
          </a:p>
          <a:p>
            <a:pPr marL="0" indent="0" defTabSz="886967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      console.log(sub_key);</a:t>
            </a:r>
          </a:p>
          <a:p>
            <a:pPr marL="0" indent="0" defTabSz="886967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  }</a:t>
            </a:r>
          </a:p>
          <a:p>
            <a:pPr marL="0" indent="0" defTabSz="886967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547" y="264257"/>
            <a:ext cx="5899454" cy="2330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219" y="2695693"/>
            <a:ext cx="6813816" cy="3942159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extBox 7"/>
          <p:cNvSpPr txBox="1"/>
          <p:nvPr/>
        </p:nvSpPr>
        <p:spPr>
          <a:xfrm>
            <a:off x="8008753" y="4434841"/>
            <a:ext cx="3977641" cy="1740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length is a property which has the element counts but it is not counted ( since it’s a property) </a:t>
            </a:r>
          </a:p>
        </p:txBody>
      </p:sp>
      <p:sp>
        <p:nvSpPr>
          <p:cNvPr id="184" name="TextBox 8"/>
          <p:cNvSpPr txBox="1"/>
          <p:nvPr/>
        </p:nvSpPr>
        <p:spPr>
          <a:xfrm>
            <a:off x="6823841" y="872015"/>
            <a:ext cx="3977642" cy="876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Creates an empty slot and fills it with undefined</a:t>
            </a:r>
          </a:p>
        </p:txBody>
      </p:sp>
      <p:sp>
        <p:nvSpPr>
          <p:cNvPr id="185" name="TextBox 9"/>
          <p:cNvSpPr txBox="1"/>
          <p:nvPr/>
        </p:nvSpPr>
        <p:spPr>
          <a:xfrm>
            <a:off x="8648700" y="3167389"/>
            <a:ext cx="2529840" cy="4447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Key: value pair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2"/>
      <p:bldP build="whole" bldLvl="1" animBg="1" rev="0" advAuto="0" spid="185" grpId="4"/>
      <p:bldP build="whole" bldLvl="1" animBg="1" rev="0" advAuto="0" spid="181" grpId="1"/>
      <p:bldP build="whole" bldLvl="1" animBg="1" rev="0" advAuto="0" spid="182" grpId="3"/>
      <p:bldP build="whole" bldLvl="1" animBg="1" rev="0" advAuto="0" spid="183" grpId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7"/>
          <p:cNvSpPr txBox="1"/>
          <p:nvPr/>
        </p:nvSpPr>
        <p:spPr>
          <a:xfrm>
            <a:off x="6332413" y="4210765"/>
            <a:ext cx="5608190" cy="87655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Since it’s a property it wont be counted in length</a:t>
            </a:r>
          </a:p>
        </p:txBody>
      </p:sp>
      <p:sp>
        <p:nvSpPr>
          <p:cNvPr id="188" name="TextBox 8"/>
          <p:cNvSpPr txBox="1"/>
          <p:nvPr/>
        </p:nvSpPr>
        <p:spPr>
          <a:xfrm>
            <a:off x="6206423" y="2171907"/>
            <a:ext cx="6732139" cy="444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Can I have decimal or string as index???</a:t>
            </a:r>
          </a:p>
        </p:txBody>
      </p:sp>
      <p:sp>
        <p:nvSpPr>
          <p:cNvPr id="189" name="TextBox 9"/>
          <p:cNvSpPr txBox="1"/>
          <p:nvPr/>
        </p:nvSpPr>
        <p:spPr>
          <a:xfrm>
            <a:off x="6332416" y="3056711"/>
            <a:ext cx="5608189" cy="8765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Yes . The decimal are converted to strings and treated like properties</a:t>
            </a:r>
          </a:p>
        </p:txBody>
      </p:sp>
      <p:pic>
        <p:nvPicPr>
          <p:cNvPr id="190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6149"/>
            <a:ext cx="6160705" cy="5843145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Rectangle 12"/>
          <p:cNvSpPr/>
          <p:nvPr/>
        </p:nvSpPr>
        <p:spPr>
          <a:xfrm>
            <a:off x="6753466" y="5621585"/>
            <a:ext cx="4030969" cy="549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Object.keys(a).length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5"/>
      <p:bldP build="whole" bldLvl="1" animBg="1" rev="0" advAuto="0" spid="188" grpId="2"/>
      <p:bldP build="whole" bldLvl="1" animBg="1" rev="0" advAuto="0" spid="189" grpId="3"/>
      <p:bldP build="whole" bldLvl="1" animBg="1" rev="0" advAuto="0" spid="190" grpId="1"/>
      <p:bldP build="whole" bldLvl="1" animBg="1" rev="0" advAuto="0" spid="187" grpId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What are APIs? &amp; JSON Objects</a:t>
            </a:r>
          </a:p>
        </p:txBody>
      </p:sp>
      <p:sp>
        <p:nvSpPr>
          <p:cNvPr id="194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Application Programming Interfaces (APIs) are constructs made available in programming languages to allow developers to interact with other systems / application to get data</a:t>
            </a:r>
          </a:p>
        </p:txBody>
      </p:sp>
      <p:pic>
        <p:nvPicPr>
          <p:cNvPr id="19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9987" y="3577456"/>
            <a:ext cx="2713642" cy="182977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Content Placeholder 2"/>
          <p:cNvSpPr txBox="1"/>
          <p:nvPr/>
        </p:nvSpPr>
        <p:spPr>
          <a:xfrm>
            <a:off x="883918" y="4067405"/>
            <a:ext cx="10424164" cy="175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https://restcountries.eu/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https://restcountries.eu/rest/v2/all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https://restcountries.eu/rest/v2/capital/tallinn</a:t>
            </a:r>
          </a:p>
        </p:txBody>
      </p:sp>
      <p:sp>
        <p:nvSpPr>
          <p:cNvPr id="197" name="Title 1"/>
          <p:cNvSpPr txBox="1"/>
          <p:nvPr/>
        </p:nvSpPr>
        <p:spPr>
          <a:xfrm>
            <a:off x="424092" y="3048213"/>
            <a:ext cx="10424161" cy="132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Sample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Getting Data - index.html </a:t>
            </a:r>
          </a:p>
        </p:txBody>
      </p:sp>
      <p:sp>
        <p:nvSpPr>
          <p:cNvPr id="200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886967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&lt;!DOCTYPE html&gt;</a:t>
            </a:r>
          </a:p>
          <a:p>
            <a:pPr marL="0" indent="0" defTabSz="886967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&lt;html lang="en"&gt;</a:t>
            </a:r>
          </a:p>
          <a:p>
            <a:pPr marL="0" indent="0" defTabSz="886967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&lt;head&gt;</a:t>
            </a:r>
          </a:p>
          <a:p>
            <a:pPr marL="0" indent="0" defTabSz="886967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  &lt;title&gt;GUVI App&lt;/title&gt;</a:t>
            </a:r>
          </a:p>
          <a:p>
            <a:pPr marL="0" indent="0" defTabSz="886967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&lt;/head&gt;</a:t>
            </a:r>
          </a:p>
          <a:p>
            <a:pPr marL="0" indent="0" defTabSz="886967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</a:p>
          <a:p>
            <a:pPr marL="0" indent="0" defTabSz="886967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&lt;body&gt;</a:t>
            </a:r>
          </a:p>
          <a:p>
            <a:pPr marL="0" indent="0" defTabSz="886967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  &lt;div id="root"&gt;&lt;/div&gt;</a:t>
            </a:r>
          </a:p>
          <a:p>
            <a:pPr marL="0" indent="0" defTabSz="886967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  &lt;script src="scripts.js"&gt;&lt;/script&gt;</a:t>
            </a:r>
          </a:p>
          <a:p>
            <a:pPr marL="0" indent="0" defTabSz="886967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  &lt;/body&gt;</a:t>
            </a:r>
          </a:p>
          <a:p>
            <a:pPr marL="0" indent="0" defTabSz="886967">
              <a:lnSpc>
                <a:spcPct val="72000"/>
              </a:lnSpc>
              <a:spcBef>
                <a:spcPts val="900"/>
              </a:spcBef>
              <a:buSzTx/>
              <a:buNone/>
              <a:defRPr sz="2200"/>
            </a:pPr>
            <a: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ontent Placeholder 5"/>
          <p:cNvSpPr txBox="1"/>
          <p:nvPr>
            <p:ph type="body" idx="1"/>
          </p:nvPr>
        </p:nvSpPr>
        <p:spPr>
          <a:xfrm>
            <a:off x="130624" y="1690686"/>
            <a:ext cx="12409714" cy="439987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700"/>
            </a:pPr>
            <a:r>
              <a:t>// Create a request variable and assign a new XMLHttpRequest object to it.</a:t>
            </a:r>
            <a:endParaRPr sz="2500"/>
          </a:p>
          <a:p>
            <a:pPr marL="0" indent="0">
              <a:buSzTx/>
              <a:buNone/>
              <a:defRPr sz="3700"/>
            </a:pPr>
            <a:r>
              <a:t>var request = new XMLHttpRequest()</a:t>
            </a:r>
            <a:endParaRPr sz="2500"/>
          </a:p>
          <a:p>
            <a:pPr marL="0" indent="0">
              <a:buSzTx/>
              <a:buNone/>
              <a:defRPr sz="4000"/>
            </a:pPr>
          </a:p>
          <a:p>
            <a:pPr marL="0" indent="0">
              <a:buSzTx/>
              <a:buNone/>
              <a:defRPr sz="3700"/>
            </a:pPr>
            <a:r>
              <a:t>// Open a new connection, using the GET request on the URL endpoint</a:t>
            </a:r>
            <a:endParaRPr sz="2500"/>
          </a:p>
          <a:p>
            <a:pPr marL="0" indent="0">
              <a:buSzTx/>
              <a:buNone/>
              <a:defRPr sz="3700"/>
            </a:pPr>
            <a:r>
              <a:t>request.open('GET', '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https://restcountries.eu/rest/v2/all</a:t>
            </a:r>
            <a:r>
              <a:t>', true)</a:t>
            </a:r>
          </a:p>
        </p:txBody>
      </p:sp>
      <p:sp>
        <p:nvSpPr>
          <p:cNvPr id="203" name="Titl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scripts.js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06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var m1 = 10;</a:t>
            </a:r>
          </a:p>
          <a:p>
            <a:pPr marL="0" indent="0">
              <a:buSzTx/>
              <a:buNone/>
            </a:pPr>
            <a:r>
              <a:t>m1 = 20;</a:t>
            </a:r>
          </a:p>
          <a:p>
            <a:pPr marL="0" indent="0">
              <a:buSzTx/>
              <a:buNone/>
            </a:pPr>
            <a:r>
              <a:t>console.log(m1);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scripts.js</a:t>
            </a:r>
          </a:p>
        </p:txBody>
      </p:sp>
      <p:sp>
        <p:nvSpPr>
          <p:cNvPr id="206" name="Rectangle 7"/>
          <p:cNvSpPr txBox="1"/>
          <p:nvPr/>
        </p:nvSpPr>
        <p:spPr>
          <a:xfrm>
            <a:off x="1172390" y="2012851"/>
            <a:ext cx="10135691" cy="4460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600">
                <a:latin typeface="+mj-lt"/>
                <a:ea typeface="+mj-ea"/>
                <a:cs typeface="+mj-cs"/>
                <a:sym typeface="Calibri"/>
              </a:defRPr>
            </a:pPr>
            <a:r>
              <a:t>request.onload = function() {</a:t>
            </a:r>
          </a:p>
          <a:p>
            <a:pPr>
              <a:defRPr sz="3600">
                <a:latin typeface="+mj-lt"/>
                <a:ea typeface="+mj-ea"/>
                <a:cs typeface="+mj-cs"/>
                <a:sym typeface="Calibri"/>
              </a:defRPr>
            </a:pPr>
            <a:r>
              <a:t>  // Begin accessing JSON data here</a:t>
            </a:r>
          </a:p>
          <a:p>
            <a:pPr>
              <a:defRPr sz="3600">
                <a:latin typeface="+mj-lt"/>
                <a:ea typeface="+mj-ea"/>
                <a:cs typeface="+mj-cs"/>
                <a:sym typeface="Calibri"/>
              </a:defRPr>
            </a:pPr>
            <a:r>
              <a:t>var data = JSON.parse(this.response)</a:t>
            </a:r>
          </a:p>
          <a:p>
            <a:pPr>
              <a:defRPr sz="3600">
                <a:latin typeface="+mj-lt"/>
                <a:ea typeface="+mj-ea"/>
                <a:cs typeface="+mj-cs"/>
                <a:sym typeface="Calibri"/>
              </a:defRPr>
            </a:pPr>
            <a:r>
              <a:t>console.log(data)</a:t>
            </a:r>
          </a:p>
          <a:p>
            <a:pPr>
              <a:defRPr sz="3600">
                <a:latin typeface="+mj-lt"/>
                <a:ea typeface="+mj-ea"/>
                <a:cs typeface="+mj-cs"/>
                <a:sym typeface="Calibri"/>
              </a:defRPr>
            </a:pPr>
            <a:r>
              <a:t>}</a:t>
            </a:r>
          </a:p>
          <a:p>
            <a:pPr>
              <a:defRPr sz="36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3600">
                <a:latin typeface="+mj-lt"/>
                <a:ea typeface="+mj-ea"/>
                <a:cs typeface="+mj-cs"/>
                <a:sym typeface="Calibri"/>
              </a:defRPr>
            </a:pPr>
            <a:r>
              <a:t>// Send request</a:t>
            </a:r>
          </a:p>
          <a:p>
            <a:pPr>
              <a:defRPr sz="3600">
                <a:latin typeface="+mj-lt"/>
                <a:ea typeface="+mj-ea"/>
                <a:cs typeface="+mj-cs"/>
                <a:sym typeface="Calibri"/>
              </a:defRPr>
            </a:pPr>
            <a:r>
              <a:t>request.send()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Tasks</a:t>
            </a:r>
          </a:p>
        </p:txBody>
      </p:sp>
      <p:sp>
        <p:nvSpPr>
          <p:cNvPr id="209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200"/>
            </a:pP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200"/>
            </a:pPr>
            <a:r>
              <a:t>What is the difference between window, screen, and document in Javascript?</a:t>
            </a: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200"/>
            </a:pPr>
            <a:r>
              <a:t>Declare an array which has all the datatypes in it and print it</a:t>
            </a:r>
          </a:p>
          <a:p>
            <a:pPr lvl="1" marL="603504" indent="-201168" defTabSz="804672">
              <a:lnSpc>
                <a:spcPct val="81000"/>
              </a:lnSpc>
              <a:spcBef>
                <a:spcPts val="800"/>
              </a:spcBef>
              <a:defRPr sz="2200"/>
            </a:pPr>
            <a:r>
              <a:t>var myalltype = [1,1.1,’1’,………..] </a:t>
            </a: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200"/>
            </a:pPr>
            <a:r>
              <a:t>JSON task </a:t>
            </a:r>
          </a:p>
          <a:p>
            <a:pPr lvl="1" marL="603504" indent="-201168" defTabSz="804672">
              <a:lnSpc>
                <a:spcPct val="81000"/>
              </a:lnSpc>
              <a:spcBef>
                <a:spcPts val="400"/>
              </a:spcBef>
              <a:defRPr sz="19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https://medium.com/@reach2arunprakash/guvi-zen-code-sprint-javascript-practice-problems-in-json-objects-and-list-49ac3356a8a5</a:t>
            </a: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200"/>
            </a:pPr>
            <a:r>
              <a:t>Whatss the output and explain why ?</a:t>
            </a:r>
          </a:p>
          <a:p>
            <a:pPr lvl="1" marL="0" indent="402336" defTabSz="804672">
              <a:lnSpc>
                <a:spcPct val="81000"/>
              </a:lnSpc>
              <a:spcBef>
                <a:spcPts val="400"/>
              </a:spcBef>
              <a:buSzTx/>
              <a:buNone/>
              <a:defRPr sz="1900"/>
            </a:pPr>
            <a:r>
              <a:t>a = [0,1,2,,4,5];</a:t>
            </a:r>
          </a:p>
          <a:p>
            <a:pPr lvl="1" marL="0" indent="402336" defTabSz="804672">
              <a:lnSpc>
                <a:spcPct val="81000"/>
              </a:lnSpc>
              <a:spcBef>
                <a:spcPts val="400"/>
              </a:spcBef>
              <a:buSzTx/>
              <a:buNone/>
              <a:defRPr sz="1900"/>
            </a:pPr>
            <a:r>
              <a:t>console.log(a[3]);</a:t>
            </a: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200"/>
            </a:pPr>
            <a:r>
              <a:t>Try the restcounties example </a:t>
            </a:r>
          </a:p>
          <a:p>
            <a:pPr lvl="1" marL="603504" indent="-201168" defTabSz="804672">
              <a:lnSpc>
                <a:spcPct val="81000"/>
              </a:lnSpc>
              <a:spcBef>
                <a:spcPts val="400"/>
              </a:spcBef>
              <a:defRPr sz="1900"/>
            </a:pPr>
            <a:r>
              <a:t>Extract and print the flag for every country in console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214" name="Rectangle 7"/>
          <p:cNvGrpSpPr/>
          <p:nvPr/>
        </p:nvGrpSpPr>
        <p:grpSpPr>
          <a:xfrm>
            <a:off x="1524000" y="3207223"/>
            <a:ext cx="9144000" cy="2994665"/>
            <a:chOff x="0" y="-1"/>
            <a:chExt cx="9144000" cy="2994663"/>
          </a:xfrm>
        </p:grpSpPr>
        <p:sp>
          <p:nvSpPr>
            <p:cNvPr id="212" name="Rectangle"/>
            <p:cNvSpPr/>
            <p:nvPr/>
          </p:nvSpPr>
          <p:spPr>
            <a:xfrm>
              <a:off x="0" y="-2"/>
              <a:ext cx="9144000" cy="2994665"/>
            </a:xfrm>
            <a:prstGeom prst="rect">
              <a:avLst/>
            </a:prstGeom>
            <a:solidFill>
              <a:srgbClr val="F3D94E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6600"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13" name="Hoisting in Javascript"/>
            <p:cNvSpPr txBox="1"/>
            <p:nvPr/>
          </p:nvSpPr>
          <p:spPr>
            <a:xfrm>
              <a:off x="45718" y="1023408"/>
              <a:ext cx="9052563" cy="9478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Hoisting in Javascript</a:t>
              </a:r>
            </a:p>
          </p:txBody>
        </p:sp>
      </p:grpSp>
      <p:grpSp>
        <p:nvGrpSpPr>
          <p:cNvPr id="217" name="Rectangle 4"/>
          <p:cNvGrpSpPr/>
          <p:nvPr/>
        </p:nvGrpSpPr>
        <p:grpSpPr>
          <a:xfrm>
            <a:off x="4133850" y="2740923"/>
            <a:ext cx="3924300" cy="947846"/>
            <a:chOff x="0" y="0"/>
            <a:chExt cx="3924300" cy="947844"/>
          </a:xfrm>
        </p:grpSpPr>
        <p:sp>
          <p:nvSpPr>
            <p:cNvPr id="215" name="Rectangle"/>
            <p:cNvSpPr/>
            <p:nvPr/>
          </p:nvSpPr>
          <p:spPr>
            <a:xfrm>
              <a:off x="0" y="108955"/>
              <a:ext cx="3924300" cy="729934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16" name="FS dev 101"/>
            <p:cNvSpPr txBox="1"/>
            <p:nvPr/>
          </p:nvSpPr>
          <p:spPr>
            <a:xfrm>
              <a:off x="45718" y="0"/>
              <a:ext cx="3832863" cy="947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FS dev 101</a:t>
              </a:r>
            </a:p>
          </p:txBody>
        </p:sp>
      </p:grpSp>
      <p:grpSp>
        <p:nvGrpSpPr>
          <p:cNvPr id="220" name="Rectangle 9"/>
          <p:cNvGrpSpPr/>
          <p:nvPr/>
        </p:nvGrpSpPr>
        <p:grpSpPr>
          <a:xfrm>
            <a:off x="4469129" y="1175862"/>
            <a:ext cx="2937513" cy="729936"/>
            <a:chOff x="0" y="0"/>
            <a:chExt cx="2937511" cy="729934"/>
          </a:xfrm>
        </p:grpSpPr>
        <p:sp>
          <p:nvSpPr>
            <p:cNvPr id="218" name="Rectangle"/>
            <p:cNvSpPr/>
            <p:nvPr/>
          </p:nvSpPr>
          <p:spPr>
            <a:xfrm>
              <a:off x="0" y="0"/>
              <a:ext cx="2937512" cy="729935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19" name="JS"/>
            <p:cNvSpPr/>
            <p:nvPr/>
          </p:nvSpPr>
          <p:spPr>
            <a:xfrm>
              <a:off x="45718" y="364967"/>
              <a:ext cx="284607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0000"/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ontent Placeholder 2"/>
          <p:cNvSpPr txBox="1"/>
          <p:nvPr>
            <p:ph type="body" sz="half" idx="1"/>
          </p:nvPr>
        </p:nvSpPr>
        <p:spPr>
          <a:xfrm>
            <a:off x="838200" y="1046334"/>
            <a:ext cx="10744200" cy="2436816"/>
          </a:xfrm>
          <a:prstGeom prst="rect">
            <a:avLst/>
          </a:prstGeom>
        </p:spPr>
        <p:txBody>
          <a:bodyPr/>
          <a:lstStyle/>
          <a:p>
            <a:pPr marL="0" indent="0" algn="ctr" defTabSz="859536">
              <a:lnSpc>
                <a:spcPct val="81000"/>
              </a:lnSpc>
              <a:spcBef>
                <a:spcPts val="900"/>
              </a:spcBef>
              <a:buSzTx/>
              <a:buNone/>
              <a:defRPr b="1" sz="2726">
                <a:latin typeface="+mn-lt"/>
                <a:ea typeface="+mn-ea"/>
                <a:cs typeface="+mn-cs"/>
                <a:sym typeface="Helvetica"/>
              </a:defRPr>
            </a:pPr>
            <a:r>
              <a:t>Only “Variables”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and “</a:t>
            </a:r>
            <a:r>
              <a:t>function”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declarations are moved to the top of their scope before code execution.</a:t>
            </a:r>
            <a:endParaRPr sz="2350"/>
          </a:p>
          <a:p>
            <a:pPr marL="0" indent="0" algn="ctr" defTabSz="859536">
              <a:lnSpc>
                <a:spcPct val="81000"/>
              </a:lnSpc>
              <a:spcBef>
                <a:spcPts val="900"/>
              </a:spcBef>
              <a:buSzTx/>
              <a:buNone/>
              <a:defRPr sz="3008"/>
            </a:pPr>
          </a:p>
          <a:p>
            <a:pPr marL="0" indent="0" algn="ctr" defTabSz="859536">
              <a:lnSpc>
                <a:spcPct val="81000"/>
              </a:lnSpc>
              <a:spcBef>
                <a:spcPts val="900"/>
              </a:spcBef>
              <a:buSzTx/>
              <a:buNone/>
              <a:defRPr b="1" sz="2726">
                <a:solidFill>
                  <a:srgbClr val="FF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Properties </a:t>
            </a:r>
            <a:r>
              <a:rPr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are not hoisted</a:t>
            </a:r>
            <a:endParaRPr sz="2350"/>
          </a:p>
          <a:p>
            <a:pPr marL="0" indent="0" algn="ctr" defTabSz="859536">
              <a:lnSpc>
                <a:spcPct val="81000"/>
              </a:lnSpc>
              <a:spcBef>
                <a:spcPts val="900"/>
              </a:spcBef>
              <a:buSzTx/>
              <a:buNone/>
              <a:defRPr b="1" sz="2726">
                <a:latin typeface="+mn-lt"/>
                <a:ea typeface="+mn-ea"/>
                <a:cs typeface="+mn-cs"/>
                <a:sym typeface="Helvetica"/>
              </a:defRPr>
            </a:pPr>
            <a:r>
              <a:t>Variables are hosted and not their values</a:t>
            </a:r>
          </a:p>
        </p:txBody>
      </p:sp>
      <p:sp>
        <p:nvSpPr>
          <p:cNvPr id="223" name="Rectangle 7"/>
          <p:cNvSpPr txBox="1"/>
          <p:nvPr/>
        </p:nvSpPr>
        <p:spPr>
          <a:xfrm>
            <a:off x="265459" y="4392375"/>
            <a:ext cx="5008646" cy="2025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400">
                <a:latin typeface="+mj-lt"/>
                <a:ea typeface="+mj-ea"/>
                <a:cs typeface="+mj-cs"/>
                <a:sym typeface="Calibri"/>
              </a:defRPr>
            </a:pPr>
            <a:r>
              <a:t> console.log(b); </a:t>
            </a:r>
          </a:p>
          <a:p>
            <a:pPr>
              <a:defRPr sz="4400">
                <a:latin typeface="+mj-lt"/>
                <a:ea typeface="+mj-ea"/>
                <a:cs typeface="+mj-cs"/>
                <a:sym typeface="Calibri"/>
              </a:defRPr>
            </a:pPr>
            <a:r>
              <a:t> var b = 100;</a:t>
            </a:r>
          </a:p>
          <a:p>
            <a:pPr>
              <a:defRPr sz="4400">
                <a:latin typeface="+mj-lt"/>
                <a:ea typeface="+mj-ea"/>
                <a:cs typeface="+mj-cs"/>
                <a:sym typeface="Calibri"/>
              </a:defRPr>
            </a:pPr>
            <a:r>
              <a:t> console.log(b); </a:t>
            </a:r>
          </a:p>
        </p:txBody>
      </p:sp>
      <p:sp>
        <p:nvSpPr>
          <p:cNvPr id="224" name="Rectangle 8"/>
          <p:cNvSpPr txBox="1"/>
          <p:nvPr/>
        </p:nvSpPr>
        <p:spPr>
          <a:xfrm>
            <a:off x="7137634" y="3924778"/>
            <a:ext cx="5008646" cy="2711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400">
                <a:latin typeface="+mj-lt"/>
                <a:ea typeface="+mj-ea"/>
                <a:cs typeface="+mj-cs"/>
                <a:sym typeface="Calibri"/>
              </a:defRPr>
            </a:pPr>
            <a:r>
              <a:t>var b = undefined;</a:t>
            </a:r>
          </a:p>
          <a:p>
            <a:pPr>
              <a:defRPr sz="4400">
                <a:latin typeface="+mj-lt"/>
                <a:ea typeface="+mj-ea"/>
                <a:cs typeface="+mj-cs"/>
                <a:sym typeface="Calibri"/>
              </a:defRPr>
            </a:pPr>
            <a:r>
              <a:t>console.log(b); </a:t>
            </a:r>
          </a:p>
          <a:p>
            <a:pPr>
              <a:defRPr sz="4400">
                <a:latin typeface="+mj-lt"/>
                <a:ea typeface="+mj-ea"/>
                <a:cs typeface="+mj-cs"/>
                <a:sym typeface="Calibri"/>
              </a:defRPr>
            </a:pPr>
            <a:r>
              <a:t>b = 100;</a:t>
            </a:r>
          </a:p>
          <a:p>
            <a:pPr>
              <a:defRPr sz="4400">
                <a:latin typeface="+mj-lt"/>
                <a:ea typeface="+mj-ea"/>
                <a:cs typeface="+mj-cs"/>
                <a:sym typeface="Calibri"/>
              </a:defRPr>
            </a:pPr>
            <a:r>
              <a:t> console.log(b); </a:t>
            </a:r>
          </a:p>
        </p:txBody>
      </p:sp>
      <p:sp>
        <p:nvSpPr>
          <p:cNvPr id="225" name="Arrow: Right 9"/>
          <p:cNvSpPr/>
          <p:nvPr/>
        </p:nvSpPr>
        <p:spPr>
          <a:xfrm>
            <a:off x="4224670" y="5175467"/>
            <a:ext cx="2190309" cy="488249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26" name="Title 1"/>
          <p:cNvSpPr txBox="1"/>
          <p:nvPr/>
        </p:nvSpPr>
        <p:spPr>
          <a:xfrm>
            <a:off x="1046861" y="-279229"/>
            <a:ext cx="10424161" cy="132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Hoisting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2" grpId="1"/>
      <p:bldP build="whole" bldLvl="1" animBg="1" rev="0" advAuto="0" spid="225" grpId="3"/>
      <p:bldP build="whole" bldLvl="1" animBg="1" rev="0" advAuto="0" spid="224" grpId="4"/>
      <p:bldP build="whole" bldLvl="1" animBg="1" rev="0" advAuto="0" spid="223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3"/>
          <p:cNvSpPr txBox="1"/>
          <p:nvPr/>
        </p:nvSpPr>
        <p:spPr>
          <a:xfrm>
            <a:off x="767078" y="1116647"/>
            <a:ext cx="6004563" cy="2973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function hoist() {</a:t>
            </a: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  console.log(a,b);</a:t>
            </a: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  a = 20;</a:t>
            </a: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  var b = 100;</a:t>
            </a: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  console.log(a,b); </a:t>
            </a: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}</a:t>
            </a:r>
          </a:p>
        </p:txBody>
      </p:sp>
      <p:sp>
        <p:nvSpPr>
          <p:cNvPr id="229" name="Rectangle 4"/>
          <p:cNvSpPr txBox="1"/>
          <p:nvPr/>
        </p:nvSpPr>
        <p:spPr>
          <a:xfrm>
            <a:off x="4276090" y="4344847"/>
            <a:ext cx="6004562" cy="2171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hoist();</a:t>
            </a:r>
          </a:p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console.log(a);</a:t>
            </a:r>
          </a:p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console.log(window.a);</a:t>
            </a:r>
          </a:p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console.log(b);</a:t>
            </a:r>
          </a:p>
        </p:txBody>
      </p:sp>
      <p:sp>
        <p:nvSpPr>
          <p:cNvPr id="230" name="Title 1"/>
          <p:cNvSpPr txBox="1"/>
          <p:nvPr/>
        </p:nvSpPr>
        <p:spPr>
          <a:xfrm>
            <a:off x="1046861" y="-279229"/>
            <a:ext cx="10424161" cy="132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Hoisting twisted</a:t>
            </a:r>
          </a:p>
        </p:txBody>
      </p:sp>
      <p:sp>
        <p:nvSpPr>
          <p:cNvPr id="231" name="Rectangle 8"/>
          <p:cNvSpPr txBox="1"/>
          <p:nvPr/>
        </p:nvSpPr>
        <p:spPr>
          <a:xfrm>
            <a:off x="6863078" y="900618"/>
            <a:ext cx="6004562" cy="3468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function hoist() {</a:t>
            </a: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   var b = undefined;</a:t>
            </a: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  console.log(a,b);</a:t>
            </a: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  window.a = 20;</a:t>
            </a: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  b = 100;</a:t>
            </a: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  console.log(a,b); </a:t>
            </a: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}</a:t>
            </a:r>
          </a:p>
        </p:txBody>
      </p:sp>
      <p:sp>
        <p:nvSpPr>
          <p:cNvPr id="232" name="Arrow: Right 9"/>
          <p:cNvSpPr/>
          <p:nvPr/>
        </p:nvSpPr>
        <p:spPr>
          <a:xfrm>
            <a:off x="4487560" y="2144832"/>
            <a:ext cx="2190309" cy="48824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1"/>
      <p:bldP build="whole" bldLvl="1" animBg="1" rev="0" advAuto="0" spid="231" grpId="3"/>
      <p:bldP build="whole" bldLvl="1" animBg="1" rev="0" advAuto="0" spid="232" grpId="2"/>
      <p:bldP build="whole" bldLvl="1" animBg="1" rev="0" advAuto="0" spid="229" grpId="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3"/>
          <p:cNvSpPr txBox="1"/>
          <p:nvPr/>
        </p:nvSpPr>
        <p:spPr>
          <a:xfrm>
            <a:off x="767078" y="1116647"/>
            <a:ext cx="6004563" cy="2973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function hoist() {</a:t>
            </a: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  console.log(a,b);</a:t>
            </a: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  a = 20;</a:t>
            </a: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  var b = 100;</a:t>
            </a: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  console.log(a,b); </a:t>
            </a: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}</a:t>
            </a:r>
          </a:p>
        </p:txBody>
      </p:sp>
      <p:sp>
        <p:nvSpPr>
          <p:cNvPr id="235" name="Rectangle 4"/>
          <p:cNvSpPr txBox="1"/>
          <p:nvPr/>
        </p:nvSpPr>
        <p:spPr>
          <a:xfrm>
            <a:off x="767078" y="3731577"/>
            <a:ext cx="6004563" cy="2171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hoist();</a:t>
            </a:r>
          </a:p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console.log(a);</a:t>
            </a:r>
          </a:p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console.log(window.a);</a:t>
            </a:r>
          </a:p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console.log(b);</a:t>
            </a:r>
          </a:p>
        </p:txBody>
      </p:sp>
      <p:sp>
        <p:nvSpPr>
          <p:cNvPr id="236" name="Rectangle 5"/>
          <p:cNvSpPr/>
          <p:nvPr/>
        </p:nvSpPr>
        <p:spPr>
          <a:xfrm>
            <a:off x="4531359" y="1116646"/>
            <a:ext cx="7660642" cy="2068074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//  b is hoisted , a becomes window property.</a:t>
            </a: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Hence u will get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ref err </a:t>
            </a:r>
            <a:r>
              <a:t>for a till the code in line3 is executed </a:t>
            </a:r>
          </a:p>
        </p:txBody>
      </p:sp>
      <p:sp>
        <p:nvSpPr>
          <p:cNvPr id="237" name="Rectangle 6"/>
          <p:cNvSpPr/>
          <p:nvPr/>
        </p:nvSpPr>
        <p:spPr>
          <a:xfrm>
            <a:off x="4663440" y="3992653"/>
            <a:ext cx="7660642" cy="1982945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//  b is hoisted within the function scope hence you will get a ref err outside the function , a becomes window property.</a:t>
            </a:r>
          </a:p>
        </p:txBody>
      </p:sp>
      <p:sp>
        <p:nvSpPr>
          <p:cNvPr id="238" name="Title 1"/>
          <p:cNvSpPr txBox="1"/>
          <p:nvPr/>
        </p:nvSpPr>
        <p:spPr>
          <a:xfrm>
            <a:off x="1046861" y="-279229"/>
            <a:ext cx="10424161" cy="132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Hoisting twisted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1"/>
      <p:bldP build="whole" bldLvl="1" animBg="1" rev="0" advAuto="0" spid="235" grpId="2"/>
      <p:bldP build="whole" bldLvl="1" animBg="1" rev="0" advAuto="0" spid="236" grpId="3"/>
      <p:bldP build="whole" bldLvl="1" animBg="1" rev="0" advAuto="0" spid="237" grpId="4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Strict Mode</a:t>
            </a:r>
          </a:p>
        </p:txBody>
      </p:sp>
      <p:sp>
        <p:nvSpPr>
          <p:cNvPr id="241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'use strict’;</a:t>
            </a:r>
          </a:p>
          <a:p>
            <a:pPr marL="0" indent="0">
              <a:buSzTx/>
              <a:buNone/>
            </a:pPr>
            <a:r>
              <a:t>      // OR</a:t>
            </a:r>
          </a:p>
          <a:p>
            <a:pPr/>
            <a:r>
              <a:t>"use strict";</a:t>
            </a:r>
          </a:p>
        </p:txBody>
      </p:sp>
      <p:sp>
        <p:nvSpPr>
          <p:cNvPr id="242" name="Rectangle 4"/>
          <p:cNvSpPr txBox="1"/>
          <p:nvPr/>
        </p:nvSpPr>
        <p:spPr>
          <a:xfrm>
            <a:off x="4140229" y="2575005"/>
            <a:ext cx="5008646" cy="2711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400">
                <a:latin typeface="+mj-lt"/>
                <a:ea typeface="+mj-ea"/>
                <a:cs typeface="+mj-cs"/>
                <a:sym typeface="Calibri"/>
              </a:defRPr>
            </a:pPr>
            <a:r>
              <a:t>'use strict’; </a:t>
            </a:r>
          </a:p>
          <a:p>
            <a:pPr>
              <a:defRPr sz="4400">
                <a:latin typeface="+mj-lt"/>
                <a:ea typeface="+mj-ea"/>
                <a:cs typeface="+mj-cs"/>
                <a:sym typeface="Calibri"/>
              </a:defRPr>
            </a:pPr>
            <a:r>
              <a:t>console.log(b); </a:t>
            </a:r>
          </a:p>
          <a:p>
            <a:pPr>
              <a:defRPr sz="4400">
                <a:latin typeface="+mj-lt"/>
                <a:ea typeface="+mj-ea"/>
                <a:cs typeface="+mj-cs"/>
                <a:sym typeface="Calibri"/>
              </a:defRPr>
            </a:pPr>
            <a:r>
              <a:t>var b = 100;</a:t>
            </a:r>
          </a:p>
          <a:p>
            <a:pPr>
              <a:defRPr sz="4400">
                <a:latin typeface="+mj-lt"/>
                <a:ea typeface="+mj-ea"/>
                <a:cs typeface="+mj-cs"/>
                <a:sym typeface="Calibri"/>
              </a:defRPr>
            </a:pPr>
            <a:r>
              <a:t>console.log(b); </a:t>
            </a:r>
          </a:p>
        </p:txBody>
      </p:sp>
      <p:sp>
        <p:nvSpPr>
          <p:cNvPr id="243" name="Rectangle 5"/>
          <p:cNvSpPr txBox="1"/>
          <p:nvPr/>
        </p:nvSpPr>
        <p:spPr>
          <a:xfrm>
            <a:off x="1286124" y="5685333"/>
            <a:ext cx="10053299" cy="70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Output: ReferenceError: b is not defined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2"/>
      <p:bldP build="whole" bldLvl="1" animBg="1" rev="0" advAuto="0" spid="243" grpId="3"/>
      <p:bldP build="p" bldLvl="5" animBg="1" rev="0" advAuto="0" spid="24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ES6  - let &amp; const</a:t>
            </a:r>
          </a:p>
        </p:txBody>
      </p:sp>
      <p:sp>
        <p:nvSpPr>
          <p:cNvPr id="246" name="Content Placeholder 2"/>
          <p:cNvSpPr txBox="1"/>
          <p:nvPr>
            <p:ph type="body" sz="quarter" idx="1"/>
          </p:nvPr>
        </p:nvSpPr>
        <p:spPr>
          <a:xfrm>
            <a:off x="838200" y="1825625"/>
            <a:ext cx="10515600" cy="688975"/>
          </a:xfrm>
          <a:prstGeom prst="rect">
            <a:avLst/>
          </a:prstGeom>
        </p:spPr>
        <p:txBody>
          <a:bodyPr/>
          <a:lstStyle/>
          <a:p>
            <a:pPr marL="169163" indent="-169163" defTabSz="676655">
              <a:spcBef>
                <a:spcPts val="700"/>
              </a:spcBef>
              <a:defRPr b="1" sz="1700">
                <a:latin typeface="+mn-lt"/>
                <a:ea typeface="+mn-ea"/>
                <a:cs typeface="+mn-cs"/>
                <a:sym typeface="Helvetica"/>
              </a:defRPr>
            </a:pPr>
            <a:r>
              <a:t>Let &amp; const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 are </a:t>
            </a:r>
            <a:r>
              <a:t>block scoped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and not function scoped</a:t>
            </a:r>
          </a:p>
          <a:p>
            <a:pPr marL="169163" indent="-169163" defTabSz="676655">
              <a:spcBef>
                <a:spcPts val="700"/>
              </a:spcBef>
              <a:defRPr sz="1700"/>
            </a:pPr>
            <a:r>
              <a:t>const is immutable </a:t>
            </a:r>
          </a:p>
        </p:txBody>
      </p:sp>
      <p:sp>
        <p:nvSpPr>
          <p:cNvPr id="247" name="Rectangle 3"/>
          <p:cNvSpPr txBox="1"/>
          <p:nvPr/>
        </p:nvSpPr>
        <p:spPr>
          <a:xfrm>
            <a:off x="4140229" y="2895045"/>
            <a:ext cx="5008646" cy="2711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trike="dblStrike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'use strict’; </a:t>
            </a:r>
          </a:p>
          <a:p>
            <a:pPr>
              <a:defRPr sz="4400">
                <a:latin typeface="+mj-lt"/>
                <a:ea typeface="+mj-ea"/>
                <a:cs typeface="+mj-cs"/>
                <a:sym typeface="Calibri"/>
              </a:defRPr>
            </a:pPr>
            <a:r>
              <a:t>console.log(b); </a:t>
            </a:r>
          </a:p>
          <a:p>
            <a:pPr>
              <a:defRPr sz="4400">
                <a:latin typeface="+mj-lt"/>
                <a:ea typeface="+mj-ea"/>
                <a:cs typeface="+mj-cs"/>
                <a:sym typeface="Calibri"/>
              </a:defRPr>
            </a:pPr>
            <a:r>
              <a:t>let b = 100;</a:t>
            </a:r>
          </a:p>
          <a:p>
            <a:pPr>
              <a:defRPr sz="4400">
                <a:latin typeface="+mj-lt"/>
                <a:ea typeface="+mj-ea"/>
                <a:cs typeface="+mj-cs"/>
                <a:sym typeface="Calibri"/>
              </a:defRPr>
            </a:pPr>
            <a:r>
              <a:t>console.log(b); </a:t>
            </a:r>
          </a:p>
        </p:txBody>
      </p:sp>
      <p:sp>
        <p:nvSpPr>
          <p:cNvPr id="248" name="Rectangle 4"/>
          <p:cNvSpPr txBox="1"/>
          <p:nvPr/>
        </p:nvSpPr>
        <p:spPr>
          <a:xfrm>
            <a:off x="1286124" y="5685333"/>
            <a:ext cx="10053299" cy="70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Output: ReferenceError: b is not defined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2"/>
      <p:bldP build="whole" bldLvl="1" animBg="1" rev="0" advAuto="0" spid="248" grpId="3"/>
      <p:bldP build="p" bldLvl="5" animBg="1" rev="0" advAuto="0" spid="24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253" name="Rectangle 7"/>
          <p:cNvGrpSpPr/>
          <p:nvPr/>
        </p:nvGrpSpPr>
        <p:grpSpPr>
          <a:xfrm>
            <a:off x="1524000" y="3207223"/>
            <a:ext cx="9144000" cy="2994665"/>
            <a:chOff x="0" y="-1"/>
            <a:chExt cx="9144000" cy="2994663"/>
          </a:xfrm>
        </p:grpSpPr>
        <p:sp>
          <p:nvSpPr>
            <p:cNvPr id="251" name="Rectangle"/>
            <p:cNvSpPr/>
            <p:nvPr/>
          </p:nvSpPr>
          <p:spPr>
            <a:xfrm>
              <a:off x="0" y="-2"/>
              <a:ext cx="9144000" cy="2994665"/>
            </a:xfrm>
            <a:prstGeom prst="rect">
              <a:avLst/>
            </a:prstGeom>
            <a:solidFill>
              <a:srgbClr val="F3D94E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6600"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52" name="Object Comparison in Javascript"/>
            <p:cNvSpPr txBox="1"/>
            <p:nvPr/>
          </p:nvSpPr>
          <p:spPr>
            <a:xfrm>
              <a:off x="45718" y="502708"/>
              <a:ext cx="9052563" cy="1989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Object Comparison in Javascript</a:t>
              </a:r>
            </a:p>
          </p:txBody>
        </p:sp>
      </p:grpSp>
      <p:grpSp>
        <p:nvGrpSpPr>
          <p:cNvPr id="256" name="Rectangle 4"/>
          <p:cNvGrpSpPr/>
          <p:nvPr/>
        </p:nvGrpSpPr>
        <p:grpSpPr>
          <a:xfrm>
            <a:off x="4133850" y="2740923"/>
            <a:ext cx="3924300" cy="947846"/>
            <a:chOff x="0" y="0"/>
            <a:chExt cx="3924300" cy="947844"/>
          </a:xfrm>
        </p:grpSpPr>
        <p:sp>
          <p:nvSpPr>
            <p:cNvPr id="254" name="Rectangle"/>
            <p:cNvSpPr/>
            <p:nvPr/>
          </p:nvSpPr>
          <p:spPr>
            <a:xfrm>
              <a:off x="0" y="108955"/>
              <a:ext cx="3924300" cy="729934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55" name="FS dev 101"/>
            <p:cNvSpPr txBox="1"/>
            <p:nvPr/>
          </p:nvSpPr>
          <p:spPr>
            <a:xfrm>
              <a:off x="45718" y="0"/>
              <a:ext cx="3832863" cy="947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FS dev 101</a:t>
              </a:r>
            </a:p>
          </p:txBody>
        </p:sp>
      </p:grpSp>
      <p:grpSp>
        <p:nvGrpSpPr>
          <p:cNvPr id="259" name="Rectangle 9"/>
          <p:cNvGrpSpPr/>
          <p:nvPr/>
        </p:nvGrpSpPr>
        <p:grpSpPr>
          <a:xfrm>
            <a:off x="4469129" y="1175862"/>
            <a:ext cx="2937513" cy="729936"/>
            <a:chOff x="0" y="0"/>
            <a:chExt cx="2937511" cy="729934"/>
          </a:xfrm>
        </p:grpSpPr>
        <p:sp>
          <p:nvSpPr>
            <p:cNvPr id="257" name="Rectangle"/>
            <p:cNvSpPr/>
            <p:nvPr/>
          </p:nvSpPr>
          <p:spPr>
            <a:xfrm>
              <a:off x="0" y="0"/>
              <a:ext cx="2937512" cy="729935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58" name="JS"/>
            <p:cNvSpPr/>
            <p:nvPr/>
          </p:nvSpPr>
          <p:spPr>
            <a:xfrm>
              <a:off x="45718" y="364967"/>
              <a:ext cx="284607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0000"/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Comparision </a:t>
            </a:r>
          </a:p>
        </p:txBody>
      </p:sp>
      <p:sp>
        <p:nvSpPr>
          <p:cNvPr id="262" name="Content Placeholder 2"/>
          <p:cNvSpPr txBox="1"/>
          <p:nvPr>
            <p:ph type="body" sz="half" idx="1"/>
          </p:nvPr>
        </p:nvSpPr>
        <p:spPr>
          <a:xfrm>
            <a:off x="392430" y="1448435"/>
            <a:ext cx="6899910" cy="4351338"/>
          </a:xfrm>
          <a:prstGeom prst="rect">
            <a:avLst/>
          </a:prstGeom>
        </p:spPr>
        <p:txBody>
          <a:bodyPr/>
          <a:lstStyle/>
          <a:p>
            <a:pPr/>
            <a:r>
              <a:t>== vs ===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2 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true //checks only for value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2 ===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false // checks for the datatype also</a:t>
            </a:r>
          </a:p>
          <a:p>
            <a:pPr/>
            <a:r>
              <a:t>Comparing objects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You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can’t</a:t>
            </a:r>
            <a:r>
              <a:t> compare objects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Stringfy and compare</a:t>
            </a:r>
          </a:p>
        </p:txBody>
      </p:sp>
      <p:pic>
        <p:nvPicPr>
          <p:cNvPr id="26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3356" y="147773"/>
            <a:ext cx="6622358" cy="4793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2450" y="5306038"/>
            <a:ext cx="10367100" cy="1551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2" grpId="1"/>
      <p:bldP build="whole" bldLvl="1" animBg="1" rev="0" advAuto="0" spid="263" grpId="2"/>
      <p:bldP build="whole" bldLvl="1" animBg="1" rev="0" advAuto="0" spid="264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09" name="Content Placeholder 2"/>
          <p:cNvSpPr txBox="1"/>
          <p:nvPr>
            <p:ph type="body" sz="quarter" idx="1"/>
          </p:nvPr>
        </p:nvSpPr>
        <p:spPr>
          <a:xfrm>
            <a:off x="838199" y="1825625"/>
            <a:ext cx="2966548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function f()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console.log("Not 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</p:txBody>
      </p:sp>
      <p:sp>
        <p:nvSpPr>
          <p:cNvPr id="110" name="Content Placeholder 2"/>
          <p:cNvSpPr txBox="1"/>
          <p:nvPr/>
        </p:nvSpPr>
        <p:spPr>
          <a:xfrm>
            <a:off x="4431160" y="1578632"/>
            <a:ext cx="2875107" cy="4351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if(m1==m2)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}</a:t>
            </a:r>
          </a:p>
        </p:txBody>
      </p:sp>
      <p:sp>
        <p:nvSpPr>
          <p:cNvPr id="111" name="Content Placeholder 2"/>
          <p:cNvSpPr txBox="1"/>
          <p:nvPr/>
        </p:nvSpPr>
        <p:spPr>
          <a:xfrm>
            <a:off x="7915339" y="1394701"/>
            <a:ext cx="2875107" cy="4351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if(m1===m2)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>
                <a:latin typeface="+mj-lt"/>
                <a:ea typeface="+mj-ea"/>
                <a:cs typeface="+mj-cs"/>
                <a:sym typeface="Calibri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267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How to compare two JSON have the same properties without order?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var obj1 = {"name":"GUVI","class":"FS"};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var obj2 = {"class":"FS","name":"GUVI"};</a:t>
            </a:r>
          </a:p>
          <a:p>
            <a:pPr/>
            <a:r>
              <a:t>Why Objects are copied &amp; compared by reference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272" name="Rectangle 7"/>
          <p:cNvGrpSpPr/>
          <p:nvPr/>
        </p:nvGrpSpPr>
        <p:grpSpPr>
          <a:xfrm>
            <a:off x="1524000" y="3207223"/>
            <a:ext cx="9144000" cy="2994665"/>
            <a:chOff x="0" y="-1"/>
            <a:chExt cx="9144000" cy="2994663"/>
          </a:xfrm>
        </p:grpSpPr>
        <p:sp>
          <p:nvSpPr>
            <p:cNvPr id="270" name="Rectangle"/>
            <p:cNvSpPr/>
            <p:nvPr/>
          </p:nvSpPr>
          <p:spPr>
            <a:xfrm>
              <a:off x="0" y="-2"/>
              <a:ext cx="9144000" cy="2994665"/>
            </a:xfrm>
            <a:prstGeom prst="rect">
              <a:avLst/>
            </a:prstGeom>
            <a:solidFill>
              <a:srgbClr val="F3D94E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6600"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71" name="functions in Javascript"/>
            <p:cNvSpPr txBox="1"/>
            <p:nvPr/>
          </p:nvSpPr>
          <p:spPr>
            <a:xfrm>
              <a:off x="45718" y="1023408"/>
              <a:ext cx="9052563" cy="9478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functions in Javascript</a:t>
              </a:r>
            </a:p>
          </p:txBody>
        </p:sp>
      </p:grpSp>
      <p:grpSp>
        <p:nvGrpSpPr>
          <p:cNvPr id="275" name="Rectangle 4"/>
          <p:cNvGrpSpPr/>
          <p:nvPr/>
        </p:nvGrpSpPr>
        <p:grpSpPr>
          <a:xfrm>
            <a:off x="4133850" y="2740923"/>
            <a:ext cx="3924300" cy="947846"/>
            <a:chOff x="0" y="0"/>
            <a:chExt cx="3924300" cy="947844"/>
          </a:xfrm>
        </p:grpSpPr>
        <p:sp>
          <p:nvSpPr>
            <p:cNvPr id="273" name="Rectangle"/>
            <p:cNvSpPr/>
            <p:nvPr/>
          </p:nvSpPr>
          <p:spPr>
            <a:xfrm>
              <a:off x="0" y="108955"/>
              <a:ext cx="3924300" cy="729934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74" name="FS dev 101"/>
            <p:cNvSpPr txBox="1"/>
            <p:nvPr/>
          </p:nvSpPr>
          <p:spPr>
            <a:xfrm>
              <a:off x="45718" y="0"/>
              <a:ext cx="3832863" cy="947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FS dev 101</a:t>
              </a:r>
            </a:p>
          </p:txBody>
        </p:sp>
      </p:grpSp>
      <p:grpSp>
        <p:nvGrpSpPr>
          <p:cNvPr id="278" name="Rectangle 9"/>
          <p:cNvGrpSpPr/>
          <p:nvPr/>
        </p:nvGrpSpPr>
        <p:grpSpPr>
          <a:xfrm>
            <a:off x="4469129" y="1175862"/>
            <a:ext cx="2937513" cy="729936"/>
            <a:chOff x="0" y="0"/>
            <a:chExt cx="2937511" cy="729934"/>
          </a:xfrm>
        </p:grpSpPr>
        <p:sp>
          <p:nvSpPr>
            <p:cNvPr id="276" name="Rectangle"/>
            <p:cNvSpPr/>
            <p:nvPr/>
          </p:nvSpPr>
          <p:spPr>
            <a:xfrm>
              <a:off x="0" y="0"/>
              <a:ext cx="2937512" cy="729935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77" name="JS"/>
            <p:cNvSpPr/>
            <p:nvPr/>
          </p:nvSpPr>
          <p:spPr>
            <a:xfrm>
              <a:off x="45718" y="364967"/>
              <a:ext cx="284607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0000"/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ectangle 7"/>
          <p:cNvSpPr txBox="1"/>
          <p:nvPr/>
        </p:nvSpPr>
        <p:spPr>
          <a:xfrm>
            <a:off x="716279" y="1902381"/>
            <a:ext cx="3615692" cy="4330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function myfun(a,b) {</a:t>
            </a:r>
          </a:p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  console.log("hi");</a:t>
            </a:r>
          </a:p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  if(a==10)</a:t>
            </a:r>
          </a:p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  {</a:t>
            </a:r>
          </a:p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    return a-b;</a:t>
            </a:r>
          </a:p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  }</a:t>
            </a:r>
          </a:p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  console.log( a + b ); </a:t>
            </a:r>
          </a:p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  return a+b;</a:t>
            </a:r>
          </a:p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  console.log("hello");</a:t>
            </a:r>
          </a:p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}</a:t>
            </a:r>
          </a:p>
        </p:txBody>
      </p:sp>
      <p:sp>
        <p:nvSpPr>
          <p:cNvPr id="281" name="TextBox 8"/>
          <p:cNvSpPr txBox="1"/>
          <p:nvPr/>
        </p:nvSpPr>
        <p:spPr>
          <a:xfrm>
            <a:off x="6743700" y="2640329"/>
            <a:ext cx="5189298" cy="70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What's the output??</a:t>
            </a:r>
          </a:p>
        </p:txBody>
      </p:sp>
      <p:sp>
        <p:nvSpPr>
          <p:cNvPr id="282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Basics - recap</a:t>
            </a:r>
          </a:p>
        </p:txBody>
      </p:sp>
      <p:sp>
        <p:nvSpPr>
          <p:cNvPr id="283" name="Rectangle 10"/>
          <p:cNvSpPr txBox="1"/>
          <p:nvPr/>
        </p:nvSpPr>
        <p:spPr>
          <a:xfrm>
            <a:off x="6743699" y="3090118"/>
            <a:ext cx="6004563" cy="2973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 a1 = myfun(10,20);</a:t>
            </a: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 console.log( a1 ); </a:t>
            </a: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 b1 = myfun(20,10);</a:t>
            </a:r>
          </a:p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 console.log( b1 );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0" grpId="1"/>
      <p:bldP build="whole" bldLvl="1" animBg="1" rev="0" advAuto="0" spid="281" grpId="2"/>
      <p:bldP build="whole" bldLvl="1" animBg="1" rev="0" advAuto="0" spid="283" grpId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ontent Placeholder 2"/>
          <p:cNvSpPr txBox="1"/>
          <p:nvPr>
            <p:ph type="body" idx="1"/>
          </p:nvPr>
        </p:nvSpPr>
        <p:spPr>
          <a:xfrm>
            <a:off x="386255" y="134197"/>
            <a:ext cx="6897414" cy="6723803"/>
          </a:xfrm>
          <a:prstGeom prst="rect">
            <a:avLst/>
          </a:prstGeom>
        </p:spPr>
        <p:txBody>
          <a:bodyPr/>
          <a:lstStyle/>
          <a:p>
            <a:pPr marL="0" indent="0" defTabSz="886967">
              <a:lnSpc>
                <a:spcPct val="81000"/>
              </a:lnSpc>
              <a:spcBef>
                <a:spcPts val="900"/>
              </a:spcBef>
              <a:buSzTx/>
              <a:buNone/>
              <a:defRPr sz="3100"/>
            </a:pPr>
            <a:r>
              <a:t>var m1 = 10;</a:t>
            </a:r>
          </a:p>
          <a:p>
            <a:pPr marL="0" indent="0" defTabSz="886967">
              <a:lnSpc>
                <a:spcPct val="81000"/>
              </a:lnSpc>
              <a:spcBef>
                <a:spcPts val="900"/>
              </a:spcBef>
              <a:buSzTx/>
              <a:buNone/>
              <a:defRPr sz="3100"/>
            </a:pPr>
            <a:r>
              <a:t>m1 = 20;</a:t>
            </a:r>
          </a:p>
          <a:p>
            <a:pPr marL="0" indent="0" defTabSz="886967">
              <a:lnSpc>
                <a:spcPct val="81000"/>
              </a:lnSpc>
              <a:spcBef>
                <a:spcPts val="900"/>
              </a:spcBef>
              <a:buSzTx/>
              <a:buNone/>
              <a:defRPr sz="3100"/>
            </a:pPr>
            <a:r>
              <a:t>function f1(m1)</a:t>
            </a:r>
          </a:p>
          <a:p>
            <a:pPr marL="0" indent="0" defTabSz="886967">
              <a:lnSpc>
                <a:spcPct val="81000"/>
              </a:lnSpc>
              <a:spcBef>
                <a:spcPts val="900"/>
              </a:spcBef>
              <a:buSzTx/>
              <a:buNone/>
              <a:defRPr sz="3100"/>
            </a:pPr>
            <a:r>
              <a:t>{</a:t>
            </a:r>
          </a:p>
          <a:p>
            <a:pPr lvl="1" marL="0" indent="443483" defTabSz="886967">
              <a:lnSpc>
                <a:spcPct val="81000"/>
              </a:lnSpc>
              <a:spcBef>
                <a:spcPts val="400"/>
              </a:spcBef>
              <a:buSzTx/>
              <a:buNone/>
              <a:defRPr sz="2300"/>
            </a:pPr>
            <a:r>
              <a:t>If(m1 == 10)</a:t>
            </a:r>
          </a:p>
          <a:p>
            <a:pPr lvl="1" marL="0" indent="443483" defTabSz="886967">
              <a:lnSpc>
                <a:spcPct val="81000"/>
              </a:lnSpc>
              <a:spcBef>
                <a:spcPts val="400"/>
              </a:spcBef>
              <a:buSzTx/>
              <a:buNone/>
              <a:defRPr sz="2300"/>
            </a:pPr>
            <a:r>
              <a:t>{</a:t>
            </a:r>
          </a:p>
          <a:p>
            <a:pPr lvl="1" marL="0" indent="443483" defTabSz="886967">
              <a:lnSpc>
                <a:spcPct val="81000"/>
              </a:lnSpc>
              <a:spcBef>
                <a:spcPts val="400"/>
              </a:spcBef>
              <a:buSzTx/>
              <a:buNone/>
              <a:defRPr sz="2300"/>
            </a:pPr>
            <a:r>
              <a:t>  m1 = 20;</a:t>
            </a:r>
          </a:p>
          <a:p>
            <a:pPr lvl="1" marL="0" indent="443483" defTabSz="886967">
              <a:lnSpc>
                <a:spcPct val="81000"/>
              </a:lnSpc>
              <a:spcBef>
                <a:spcPts val="400"/>
              </a:spcBef>
              <a:buSzTx/>
              <a:buNone/>
              <a:defRPr sz="2300"/>
            </a:pPr>
            <a:r>
              <a:t>   return 30;</a:t>
            </a:r>
          </a:p>
          <a:p>
            <a:pPr lvl="1" marL="0" indent="443483" defTabSz="886967">
              <a:lnSpc>
                <a:spcPct val="81000"/>
              </a:lnSpc>
              <a:spcBef>
                <a:spcPts val="400"/>
              </a:spcBef>
              <a:buSzTx/>
              <a:buNone/>
              <a:defRPr sz="2300"/>
            </a:pPr>
            <a:r>
              <a:t>}</a:t>
            </a:r>
          </a:p>
          <a:p>
            <a:pPr lvl="1" marL="0" indent="443483" defTabSz="886967">
              <a:lnSpc>
                <a:spcPct val="81000"/>
              </a:lnSpc>
              <a:spcBef>
                <a:spcPts val="400"/>
              </a:spcBef>
              <a:buSzTx/>
              <a:buNone/>
              <a:defRPr sz="2300"/>
            </a:pPr>
            <a:r>
              <a:t>If(m1 == 11)</a:t>
            </a:r>
          </a:p>
          <a:p>
            <a:pPr lvl="1" marL="0" indent="443483" defTabSz="886967">
              <a:lnSpc>
                <a:spcPct val="81000"/>
              </a:lnSpc>
              <a:spcBef>
                <a:spcPts val="400"/>
              </a:spcBef>
              <a:buSzTx/>
              <a:buNone/>
              <a:defRPr sz="2300"/>
            </a:pPr>
            <a:r>
              <a:t>{</a:t>
            </a:r>
          </a:p>
          <a:p>
            <a:pPr lvl="1" marL="0" indent="443483" defTabSz="886967">
              <a:lnSpc>
                <a:spcPct val="81000"/>
              </a:lnSpc>
              <a:spcBef>
                <a:spcPts val="400"/>
              </a:spcBef>
              <a:buSzTx/>
              <a:buNone/>
              <a:defRPr sz="2300"/>
            </a:pPr>
            <a:r>
              <a:t>  return;</a:t>
            </a:r>
          </a:p>
          <a:p>
            <a:pPr lvl="1" marL="0" indent="443483" defTabSz="886967">
              <a:lnSpc>
                <a:spcPct val="81000"/>
              </a:lnSpc>
              <a:spcBef>
                <a:spcPts val="400"/>
              </a:spcBef>
              <a:buSzTx/>
              <a:buNone/>
              <a:defRPr sz="2300"/>
            </a:pPr>
            <a:r>
              <a:t>}</a:t>
            </a:r>
          </a:p>
          <a:p>
            <a:pPr lvl="1" marL="0" indent="443483" defTabSz="886967">
              <a:lnSpc>
                <a:spcPct val="81000"/>
              </a:lnSpc>
              <a:spcBef>
                <a:spcPts val="400"/>
              </a:spcBef>
              <a:buSzTx/>
              <a:buNone/>
              <a:defRPr sz="2300"/>
            </a:pPr>
            <a:r>
              <a:t>return 30;</a:t>
            </a:r>
          </a:p>
          <a:p>
            <a:pPr lvl="1" marL="0" indent="443483" defTabSz="886967">
              <a:lnSpc>
                <a:spcPct val="81000"/>
              </a:lnSpc>
              <a:spcBef>
                <a:spcPts val="400"/>
              </a:spcBef>
              <a:buSzTx/>
              <a:buNone/>
              <a:defRPr sz="2300"/>
            </a:pPr>
            <a:r>
              <a:t>console.log(m1);</a:t>
            </a:r>
          </a:p>
          <a:p>
            <a:pPr marL="0" indent="0" defTabSz="886967">
              <a:lnSpc>
                <a:spcPct val="81000"/>
              </a:lnSpc>
              <a:spcBef>
                <a:spcPts val="900"/>
              </a:spcBef>
              <a:buSzTx/>
              <a:buNone/>
              <a:defRPr sz="3100"/>
            </a:pPr>
            <a:r>
              <a:t>}</a:t>
            </a:r>
          </a:p>
        </p:txBody>
      </p:sp>
      <p:sp>
        <p:nvSpPr>
          <p:cNvPr id="286" name="Rectangle 3"/>
          <p:cNvSpPr txBox="1"/>
          <p:nvPr/>
        </p:nvSpPr>
        <p:spPr>
          <a:xfrm>
            <a:off x="7329388" y="2311350"/>
            <a:ext cx="3679149" cy="2225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600">
                <a:latin typeface="+mj-lt"/>
                <a:ea typeface="+mj-ea"/>
                <a:cs typeface="+mj-cs"/>
                <a:sym typeface="Calibri"/>
              </a:defRPr>
            </a:pPr>
            <a:r>
              <a:t> m1 = f1(10);</a:t>
            </a:r>
          </a:p>
          <a:p>
            <a:pPr>
              <a:defRPr sz="3600">
                <a:latin typeface="+mj-lt"/>
                <a:ea typeface="+mj-ea"/>
                <a:cs typeface="+mj-cs"/>
                <a:sym typeface="Calibri"/>
              </a:defRPr>
            </a:pPr>
            <a:r>
              <a:t>Console.log(m1);</a:t>
            </a:r>
          </a:p>
          <a:p>
            <a:pPr>
              <a:defRPr sz="3600">
                <a:latin typeface="+mj-lt"/>
                <a:ea typeface="+mj-ea"/>
                <a:cs typeface="+mj-cs"/>
                <a:sym typeface="Calibri"/>
              </a:defRPr>
            </a:pPr>
            <a:r>
              <a:t>m1 = f1(10);</a:t>
            </a:r>
          </a:p>
          <a:p>
            <a:pPr>
              <a:defRPr sz="3600">
                <a:latin typeface="+mj-lt"/>
                <a:ea typeface="+mj-ea"/>
                <a:cs typeface="+mj-cs"/>
                <a:sym typeface="Calibri"/>
              </a:defRPr>
            </a:pPr>
            <a:r>
              <a:t>Console.log(m1);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388" y="0"/>
            <a:ext cx="54557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TextBox 5"/>
          <p:cNvSpPr txBox="1"/>
          <p:nvPr/>
        </p:nvSpPr>
        <p:spPr>
          <a:xfrm>
            <a:off x="6583473" y="1997837"/>
            <a:ext cx="5007529" cy="8765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Ignores additional parameters</a:t>
            </a:r>
          </a:p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Fills undefined for missing params</a:t>
            </a:r>
          </a:p>
        </p:txBody>
      </p:sp>
      <p:sp>
        <p:nvSpPr>
          <p:cNvPr id="290" name="TextBox 6"/>
          <p:cNvSpPr txBox="1"/>
          <p:nvPr/>
        </p:nvSpPr>
        <p:spPr>
          <a:xfrm>
            <a:off x="6404888" y="3634740"/>
            <a:ext cx="5242284" cy="13868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800"/>
            </a:lvl1pPr>
          </a:lstStyle>
          <a:p>
            <a:pPr/>
            <a:r>
              <a:t>Because of this functions overloading is not possible in JS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8" grpId="1"/>
      <p:bldP build="whole" bldLvl="1" animBg="1" rev="0" advAuto="0" spid="289" grpId="2"/>
      <p:bldP build="whole" bldLvl="1" animBg="1" rev="0" advAuto="0" spid="290" grpId="3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452" y="1121327"/>
            <a:ext cx="7091089" cy="4993724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TextBox 5"/>
          <p:cNvSpPr txBox="1"/>
          <p:nvPr/>
        </p:nvSpPr>
        <p:spPr>
          <a:xfrm>
            <a:off x="8515350" y="3203903"/>
            <a:ext cx="2240280" cy="4447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Default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3" grpId="2"/>
      <p:bldP build="whole" bldLvl="1" animBg="1" rev="0" advAuto="0" spid="292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570" y="1155609"/>
            <a:ext cx="10485944" cy="5016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5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defTabSz="905255">
              <a:defRPr sz="4300"/>
            </a:lvl1pPr>
          </a:lstStyle>
          <a:p>
            <a:pPr/>
            <a:r>
              <a:t>Anonymous functions – Function Expressions </a:t>
            </a:r>
          </a:p>
        </p:txBody>
      </p:sp>
      <p:sp>
        <p:nvSpPr>
          <p:cNvPr id="298" name="Rectangle 4"/>
          <p:cNvSpPr txBox="1"/>
          <p:nvPr/>
        </p:nvSpPr>
        <p:spPr>
          <a:xfrm>
            <a:off x="883920" y="1987033"/>
            <a:ext cx="9819639" cy="497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var square = function(number) { return number * number }</a:t>
            </a:r>
          </a:p>
        </p:txBody>
      </p:sp>
      <p:sp>
        <p:nvSpPr>
          <p:cNvPr id="299" name="Rectangle 5"/>
          <p:cNvSpPr txBox="1"/>
          <p:nvPr/>
        </p:nvSpPr>
        <p:spPr>
          <a:xfrm>
            <a:off x="4099559" y="2844226"/>
            <a:ext cx="1784508" cy="49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square(4);</a:t>
            </a:r>
          </a:p>
        </p:txBody>
      </p:sp>
      <p:sp>
        <p:nvSpPr>
          <p:cNvPr id="300" name="Rectangle 6"/>
          <p:cNvSpPr txBox="1"/>
          <p:nvPr/>
        </p:nvSpPr>
        <p:spPr>
          <a:xfrm>
            <a:off x="3526273" y="4286192"/>
            <a:ext cx="3964939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200"/>
            </a:lvl1pPr>
          </a:lstStyle>
          <a:p>
            <a:pPr/>
            <a:r>
              <a:t>Why anonymous??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0" grpId="3"/>
      <p:bldP build="whole" bldLvl="1" animBg="1" rev="0" advAuto="0" spid="299" grpId="2"/>
      <p:bldP build="whole" bldLvl="1" animBg="1" rev="0" advAuto="0" spid="298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IIFE</a:t>
            </a:r>
          </a:p>
        </p:txBody>
      </p:sp>
      <p:sp>
        <p:nvSpPr>
          <p:cNvPr id="303" name="Rectangle 4"/>
          <p:cNvSpPr txBox="1"/>
          <p:nvPr/>
        </p:nvSpPr>
        <p:spPr>
          <a:xfrm>
            <a:off x="883918" y="1910190"/>
            <a:ext cx="10483165" cy="601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(function(number) { return number * number })(4)</a:t>
            </a:r>
          </a:p>
        </p:txBody>
      </p:sp>
      <p:sp>
        <p:nvSpPr>
          <p:cNvPr id="304" name="Rectangle 6"/>
          <p:cNvSpPr txBox="1"/>
          <p:nvPr/>
        </p:nvSpPr>
        <p:spPr>
          <a:xfrm>
            <a:off x="5169337" y="3545464"/>
            <a:ext cx="2136734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200"/>
            </a:lvl1pPr>
          </a:lstStyle>
          <a:p>
            <a:pPr/>
            <a:r>
              <a:t>Only Once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4" grpId="2"/>
      <p:bldP build="whole" bldLvl="1" animBg="1" rev="0" advAuto="0" spid="303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Passing function to another function</a:t>
            </a:r>
          </a:p>
        </p:txBody>
      </p:sp>
      <p:sp>
        <p:nvSpPr>
          <p:cNvPr id="307" name="Rectangle 4"/>
          <p:cNvSpPr txBox="1"/>
          <p:nvPr/>
        </p:nvSpPr>
        <p:spPr>
          <a:xfrm>
            <a:off x="203503" y="1768383"/>
            <a:ext cx="12051083" cy="2778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var square = function(number) { return number * number }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function square1(number) { return number * number }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function newf(a,b){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var four_square = a(4);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var five_square = b(5);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console.log(four_square,five_square);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}</a:t>
            </a:r>
          </a:p>
        </p:txBody>
      </p:sp>
      <p:sp>
        <p:nvSpPr>
          <p:cNvPr id="308" name="Rectangle 5"/>
          <p:cNvSpPr txBox="1"/>
          <p:nvPr/>
        </p:nvSpPr>
        <p:spPr>
          <a:xfrm>
            <a:off x="3857578" y="4597595"/>
            <a:ext cx="4018318" cy="497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newf(square , square1);</a:t>
            </a:r>
          </a:p>
        </p:txBody>
      </p:sp>
      <p:sp>
        <p:nvSpPr>
          <p:cNvPr id="309" name="A callback function is a function passed into another function as an argument, which is then invoked inside the outer function to complete some kind of routine or action."/>
          <p:cNvSpPr txBox="1"/>
          <p:nvPr/>
        </p:nvSpPr>
        <p:spPr>
          <a:xfrm>
            <a:off x="1070262" y="5812698"/>
            <a:ext cx="10051476" cy="740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2200">
                <a:latin typeface="+mj-lt"/>
                <a:ea typeface="+mj-ea"/>
                <a:cs typeface="+mj-cs"/>
                <a:sym typeface="Calibri"/>
              </a:defRPr>
            </a:pPr>
            <a:r>
              <a:t>A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callback</a:t>
            </a:r>
            <a:r>
              <a:t> function is a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function passed into another function</a:t>
            </a:r>
            <a:r>
              <a:t> as an argument, which is then invoked inside the outer function to complete some kind of routine or action.</a:t>
            </a:r>
          </a:p>
        </p:txBody>
      </p:sp>
      <p:sp>
        <p:nvSpPr>
          <p:cNvPr id="310" name="//   —&gt; callbackFunction"/>
          <p:cNvSpPr txBox="1"/>
          <p:nvPr/>
        </p:nvSpPr>
        <p:spPr>
          <a:xfrm>
            <a:off x="2869107" y="3139982"/>
            <a:ext cx="2609784" cy="340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000">
                <a:solidFill>
                  <a:srgbClr val="FF26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//   —&gt; callbackFunction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14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console.log(“Not 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lass tas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task</a:t>
            </a:r>
          </a:p>
        </p:txBody>
      </p:sp>
      <p:sp>
        <p:nvSpPr>
          <p:cNvPr id="313" name="Write a function that takes 2 params and prints th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0311" indent="-210311" defTabSz="841247">
              <a:spcBef>
                <a:spcPts val="900"/>
              </a:spcBef>
              <a:defRPr sz="2576"/>
            </a:pPr>
            <a:r>
              <a:t>Write a function that takes 2 params and prints them</a:t>
            </a:r>
          </a:p>
          <a:p>
            <a:pPr marL="210311" indent="-210311" defTabSz="841247">
              <a:spcBef>
                <a:spcPts val="900"/>
              </a:spcBef>
              <a:defRPr sz="2576"/>
            </a:pPr>
            <a:r>
              <a:t>Write a function that prints the type of the params passed </a:t>
            </a:r>
          </a:p>
          <a:p>
            <a:pPr marL="210311" indent="-210311" defTabSz="841247">
              <a:spcBef>
                <a:spcPts val="900"/>
              </a:spcBef>
              <a:defRPr sz="2576"/>
            </a:pPr>
            <a:r>
              <a:t>Write a function that add the 2 params.</a:t>
            </a:r>
          </a:p>
          <a:p>
            <a:pPr marL="210311" indent="-210311" defTabSz="841247">
              <a:spcBef>
                <a:spcPts val="900"/>
              </a:spcBef>
              <a:defRPr sz="2576"/>
            </a:pPr>
            <a:r>
              <a:t>Write a function which takes 2 params and calls the other two functions </a:t>
            </a:r>
          </a:p>
          <a:p>
            <a:pPr lvl="1" marL="630936" indent="-210311" defTabSz="841247">
              <a:spcBef>
                <a:spcPts val="900"/>
              </a:spcBef>
              <a:defRPr sz="2576"/>
            </a:pPr>
            <a:r>
              <a:t>prints the types of those params inside and </a:t>
            </a:r>
          </a:p>
          <a:p>
            <a:pPr lvl="1" marL="630936" indent="-210311" defTabSz="841247">
              <a:spcBef>
                <a:spcPts val="900"/>
              </a:spcBef>
              <a:defRPr sz="2576"/>
            </a:pPr>
            <a:r>
              <a:t>then adds two parameters if the type are same</a:t>
            </a:r>
          </a:p>
          <a:p>
            <a:pPr marL="210311" indent="-210311" defTabSz="841247">
              <a:spcBef>
                <a:spcPts val="900"/>
              </a:spcBef>
              <a:defRPr sz="2576"/>
            </a:pPr>
            <a:r>
              <a:t>Convert the function into 2 functions and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pass them also as a params </a:t>
            </a:r>
          </a:p>
          <a:p>
            <a:pPr lvl="1" marL="630936" indent="-210311" defTabSz="841247">
              <a:spcBef>
                <a:spcPts val="900"/>
              </a:spcBef>
              <a:defRPr sz="2576"/>
            </a:pPr>
            <a:r>
              <a:t>one finds the type </a:t>
            </a:r>
          </a:p>
          <a:p>
            <a:pPr lvl="1" marL="630936" indent="-210311" defTabSz="841247">
              <a:spcBef>
                <a:spcPts val="900"/>
              </a:spcBef>
              <a:defRPr sz="2576"/>
            </a:pPr>
            <a:r>
              <a:t>another add/concats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Mandatory Tasks - Zen tasks </a:t>
            </a:r>
          </a:p>
        </p:txBody>
      </p:sp>
      <p:sp>
        <p:nvSpPr>
          <p:cNvPr id="316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Upload to git </a:t>
            </a:r>
          </a:p>
          <a:p>
            <a:pPr/>
            <a:r>
              <a:t>Warmup tasks</a:t>
            </a:r>
          </a:p>
          <a:p>
            <a:pPr lvl="1" marL="685800" indent="-228600">
              <a:spcBef>
                <a:spcPts val="500"/>
              </a:spcBef>
              <a:defRPr sz="24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https://medium.com/@reach2arunprakash/guvi-zen-class-javascript-warm-up-programming-problems-15973c74b87f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Mandatory Tasks </a:t>
            </a:r>
          </a:p>
        </p:txBody>
      </p:sp>
      <p:sp>
        <p:nvSpPr>
          <p:cNvPr id="319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155447" indent="-155447" defTabSz="621791">
              <a:lnSpc>
                <a:spcPct val="81000"/>
              </a:lnSpc>
              <a:spcBef>
                <a:spcPts val="600"/>
              </a:spcBef>
              <a:defRPr sz="2400"/>
            </a:pPr>
            <a:r>
              <a:t>Do the below programs in anonymous function &amp; IIFE</a:t>
            </a:r>
          </a:p>
          <a:p>
            <a:pPr lvl="1" marL="466344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Print odd numbers in an array </a:t>
            </a:r>
            <a:endParaRPr sz="1600"/>
          </a:p>
          <a:p>
            <a:pPr lvl="1" marL="466344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Convert all the strings to title caps in a string array</a:t>
            </a:r>
            <a:endParaRPr sz="1600"/>
          </a:p>
          <a:p>
            <a:pPr lvl="1" marL="466344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Sum of all numbers in an array</a:t>
            </a:r>
            <a:endParaRPr sz="1600"/>
          </a:p>
          <a:p>
            <a:pPr lvl="1" marL="466344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Return all the prime numbers in an array</a:t>
            </a:r>
            <a:endParaRPr sz="1600"/>
          </a:p>
          <a:p>
            <a:pPr lvl="1" marL="466344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Return all the palindromes in an array</a:t>
            </a:r>
            <a:endParaRPr sz="1600"/>
          </a:p>
          <a:p>
            <a:pPr lvl="1" marL="466344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Return median of two sorted arrays of same size </a:t>
            </a:r>
            <a:endParaRPr sz="1600"/>
          </a:p>
          <a:p>
            <a:pPr lvl="1" marL="466344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Remove duplicates from an array</a:t>
            </a:r>
            <a:endParaRPr sz="1600"/>
          </a:p>
          <a:p>
            <a:pPr lvl="1" marL="466344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Rotate an array by k times and return the rotated array</a:t>
            </a:r>
          </a:p>
          <a:p>
            <a:pPr marL="155447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Write a callback which is called </a:t>
            </a:r>
          </a:p>
          <a:p>
            <a:pPr lvl="1" marL="466344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if the give number is even </a:t>
            </a:r>
          </a:p>
          <a:p>
            <a:pPr lvl="1" marL="466344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if the given number is prime</a:t>
            </a:r>
          </a:p>
          <a:p>
            <a:pPr lvl="1" marL="466344" indent="-155447" defTabSz="621791">
              <a:lnSpc>
                <a:spcPct val="81000"/>
              </a:lnSpc>
              <a:spcBef>
                <a:spcPts val="300"/>
              </a:spcBef>
              <a:defRPr sz="2100"/>
            </a:pPr>
            <a:r>
              <a:t>if the number is palindrome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324" name="Rectangle 7"/>
          <p:cNvGrpSpPr/>
          <p:nvPr/>
        </p:nvGrpSpPr>
        <p:grpSpPr>
          <a:xfrm>
            <a:off x="1524000" y="3207223"/>
            <a:ext cx="9144000" cy="2994665"/>
            <a:chOff x="0" y="-1"/>
            <a:chExt cx="9144000" cy="2994663"/>
          </a:xfrm>
        </p:grpSpPr>
        <p:sp>
          <p:nvSpPr>
            <p:cNvPr id="322" name="Rectangle"/>
            <p:cNvSpPr/>
            <p:nvPr/>
          </p:nvSpPr>
          <p:spPr>
            <a:xfrm>
              <a:off x="0" y="-2"/>
              <a:ext cx="9144000" cy="2994665"/>
            </a:xfrm>
            <a:prstGeom prst="rect">
              <a:avLst/>
            </a:prstGeom>
            <a:solidFill>
              <a:srgbClr val="F3D94E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23" name="Arrow functions in Javascript - ES6"/>
            <p:cNvSpPr txBox="1"/>
            <p:nvPr/>
          </p:nvSpPr>
          <p:spPr>
            <a:xfrm>
              <a:off x="45718" y="502708"/>
              <a:ext cx="9052563" cy="1989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Arrow functions in Javascript - ES6</a:t>
              </a:r>
            </a:p>
          </p:txBody>
        </p:sp>
      </p:grpSp>
      <p:grpSp>
        <p:nvGrpSpPr>
          <p:cNvPr id="327" name="Rectangle 4"/>
          <p:cNvGrpSpPr/>
          <p:nvPr/>
        </p:nvGrpSpPr>
        <p:grpSpPr>
          <a:xfrm>
            <a:off x="4133850" y="2740923"/>
            <a:ext cx="3924300" cy="947846"/>
            <a:chOff x="0" y="0"/>
            <a:chExt cx="3924300" cy="947844"/>
          </a:xfrm>
        </p:grpSpPr>
        <p:sp>
          <p:nvSpPr>
            <p:cNvPr id="325" name="Rectangle"/>
            <p:cNvSpPr/>
            <p:nvPr/>
          </p:nvSpPr>
          <p:spPr>
            <a:xfrm>
              <a:off x="0" y="108955"/>
              <a:ext cx="3924300" cy="729934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26" name="FS dev 101"/>
            <p:cNvSpPr txBox="1"/>
            <p:nvPr/>
          </p:nvSpPr>
          <p:spPr>
            <a:xfrm>
              <a:off x="45718" y="0"/>
              <a:ext cx="3832863" cy="947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FS dev 101</a:t>
              </a:r>
            </a:p>
          </p:txBody>
        </p:sp>
      </p:grpSp>
      <p:grpSp>
        <p:nvGrpSpPr>
          <p:cNvPr id="330" name="Rectangle 9"/>
          <p:cNvGrpSpPr/>
          <p:nvPr/>
        </p:nvGrpSpPr>
        <p:grpSpPr>
          <a:xfrm>
            <a:off x="4469129" y="83662"/>
            <a:ext cx="2937513" cy="729936"/>
            <a:chOff x="0" y="0"/>
            <a:chExt cx="2937511" cy="729934"/>
          </a:xfrm>
        </p:grpSpPr>
        <p:sp>
          <p:nvSpPr>
            <p:cNvPr id="328" name="Rectangle"/>
            <p:cNvSpPr/>
            <p:nvPr/>
          </p:nvSpPr>
          <p:spPr>
            <a:xfrm>
              <a:off x="0" y="0"/>
              <a:ext cx="2937512" cy="729935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29" name="JS"/>
            <p:cNvSpPr/>
            <p:nvPr/>
          </p:nvSpPr>
          <p:spPr>
            <a:xfrm>
              <a:off x="45718" y="364967"/>
              <a:ext cx="284607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0000"/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fat arrow – Borrowed from coffee script</a:t>
            </a:r>
          </a:p>
        </p:txBody>
      </p:sp>
      <p:sp>
        <p:nvSpPr>
          <p:cNvPr id="333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Source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fat arrow” functions, from CoffeeScript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Lambdas in other languages like C# or Python</a:t>
            </a:r>
          </a:p>
          <a:p>
            <a:pPr/>
            <a:r>
              <a:t>What?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Skip - function, return and curly brackets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More concise syntax for writing function expressions</a:t>
            </a:r>
          </a:p>
          <a:p>
            <a:pPr/>
            <a:r>
              <a:t>Why?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Used mostly in Array methods – MRF ( map , reduce , filter 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Promises and Callbacks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Arrow function – ES6</a:t>
            </a:r>
          </a:p>
        </p:txBody>
      </p:sp>
      <p:sp>
        <p:nvSpPr>
          <p:cNvPr id="336" name="Rectangle 3"/>
          <p:cNvSpPr txBox="1"/>
          <p:nvPr/>
        </p:nvSpPr>
        <p:spPr>
          <a:xfrm>
            <a:off x="2312080" y="3701535"/>
            <a:ext cx="7519749" cy="76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var square = (number) </a:t>
            </a:r>
            <a:r>
              <a:rPr b="1" sz="4400">
                <a:latin typeface="+mn-lt"/>
                <a:ea typeface="+mn-ea"/>
                <a:cs typeface="+mn-cs"/>
                <a:sym typeface="Helvetica"/>
              </a:rPr>
              <a:t>=&gt;</a:t>
            </a:r>
            <a:r>
              <a:t>number * number</a:t>
            </a:r>
          </a:p>
        </p:txBody>
      </p:sp>
      <p:sp>
        <p:nvSpPr>
          <p:cNvPr id="337" name="Rectangle 4"/>
          <p:cNvSpPr txBox="1"/>
          <p:nvPr/>
        </p:nvSpPr>
        <p:spPr>
          <a:xfrm>
            <a:off x="1524000" y="2111336"/>
            <a:ext cx="9819639" cy="49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var square = </a:t>
            </a:r>
            <a:r>
              <a:rPr strike="dblStrike"/>
              <a:t>function</a:t>
            </a:r>
            <a:r>
              <a:t>(number) </a:t>
            </a:r>
            <a:r>
              <a:rPr strike="dblStrike"/>
              <a:t>{ return </a:t>
            </a:r>
            <a:r>
              <a:t>number * number </a:t>
            </a:r>
            <a:r>
              <a:rPr strike="dblStrike"/>
              <a:t>}</a:t>
            </a:r>
          </a:p>
        </p:txBody>
      </p:sp>
      <p:sp>
        <p:nvSpPr>
          <p:cNvPr id="338" name="Rectangle 5"/>
          <p:cNvSpPr/>
          <p:nvPr/>
        </p:nvSpPr>
        <p:spPr>
          <a:xfrm>
            <a:off x="975613" y="5474613"/>
            <a:ext cx="10515601" cy="3330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Arrow function expressions are ill suited as methods, and they cannot be used as constructors.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7" grpId="2"/>
      <p:bldP build="whole" bldLvl="1" animBg="1" rev="0" advAuto="0" spid="336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Mandatory Tasks </a:t>
            </a:r>
          </a:p>
        </p:txBody>
      </p:sp>
      <p:sp>
        <p:nvSpPr>
          <p:cNvPr id="341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Watch the Array methods </a:t>
            </a:r>
          </a:p>
          <a:p>
            <a:pPr lvl="1" marL="685800" indent="-228600">
              <a:spcBef>
                <a:spcPts val="500"/>
              </a:spcBef>
              <a:defRPr sz="3200"/>
            </a:pPr>
            <a:r>
              <a:t>https://www.youtube.com/watch?v=R8rmfD9Y5-c</a:t>
            </a:r>
            <a:endParaRPr sz="2400"/>
          </a:p>
          <a:p>
            <a:pPr>
              <a:defRPr sz="3600"/>
            </a:pPr>
            <a:r>
              <a:t>Do the below programs in arrow functions</a:t>
            </a:r>
          </a:p>
          <a:p>
            <a:pPr lvl="1" marL="685800" indent="-228600">
              <a:spcBef>
                <a:spcPts val="500"/>
              </a:spcBef>
              <a:defRPr sz="3200"/>
            </a:pPr>
            <a:r>
              <a:t>Print odd numbers in an array </a:t>
            </a:r>
            <a:endParaRPr sz="2400"/>
          </a:p>
          <a:p>
            <a:pPr lvl="1" marL="685800" indent="-228600">
              <a:spcBef>
                <a:spcPts val="500"/>
              </a:spcBef>
              <a:defRPr sz="3200"/>
            </a:pPr>
            <a:r>
              <a:t>Convert all the strings to title caps in a string array</a:t>
            </a:r>
            <a:endParaRPr sz="2400"/>
          </a:p>
          <a:p>
            <a:pPr lvl="1" marL="685800" indent="-228600">
              <a:spcBef>
                <a:spcPts val="500"/>
              </a:spcBef>
              <a:defRPr sz="3200"/>
            </a:pPr>
            <a:r>
              <a:t>Sum of all numbers in an array</a:t>
            </a:r>
            <a:endParaRPr sz="2400"/>
          </a:p>
          <a:p>
            <a:pPr lvl="1" marL="685800" indent="-228600">
              <a:spcBef>
                <a:spcPts val="500"/>
              </a:spcBef>
              <a:defRPr sz="3200"/>
            </a:pPr>
            <a:r>
              <a:t>Return all the prime numbers in an array</a:t>
            </a:r>
            <a:endParaRPr sz="2400"/>
          </a:p>
          <a:p>
            <a:pPr lvl="1" marL="685800" indent="-228600">
              <a:spcBef>
                <a:spcPts val="500"/>
              </a:spcBef>
              <a:defRPr sz="3200"/>
            </a:pPr>
            <a:r>
              <a:t>Return all the palindromes in an array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346" name="Rectangle 7"/>
          <p:cNvGrpSpPr/>
          <p:nvPr/>
        </p:nvGrpSpPr>
        <p:grpSpPr>
          <a:xfrm>
            <a:off x="1524000" y="3207223"/>
            <a:ext cx="9144000" cy="2994665"/>
            <a:chOff x="0" y="-1"/>
            <a:chExt cx="9144000" cy="2994663"/>
          </a:xfrm>
        </p:grpSpPr>
        <p:sp>
          <p:nvSpPr>
            <p:cNvPr id="344" name="Rectangle"/>
            <p:cNvSpPr/>
            <p:nvPr/>
          </p:nvSpPr>
          <p:spPr>
            <a:xfrm>
              <a:off x="0" y="-2"/>
              <a:ext cx="9144000" cy="2994665"/>
            </a:xfrm>
            <a:prstGeom prst="rect">
              <a:avLst/>
            </a:prstGeom>
            <a:solidFill>
              <a:srgbClr val="F3D94E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45" name="ES6"/>
            <p:cNvSpPr txBox="1"/>
            <p:nvPr/>
          </p:nvSpPr>
          <p:spPr>
            <a:xfrm>
              <a:off x="45718" y="1023408"/>
              <a:ext cx="9052563" cy="9478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ES6</a:t>
              </a:r>
            </a:p>
          </p:txBody>
        </p:sp>
      </p:grpSp>
      <p:grpSp>
        <p:nvGrpSpPr>
          <p:cNvPr id="349" name="Rectangle 4"/>
          <p:cNvGrpSpPr/>
          <p:nvPr/>
        </p:nvGrpSpPr>
        <p:grpSpPr>
          <a:xfrm>
            <a:off x="4133850" y="2740923"/>
            <a:ext cx="3924300" cy="947846"/>
            <a:chOff x="0" y="0"/>
            <a:chExt cx="3924300" cy="947844"/>
          </a:xfrm>
        </p:grpSpPr>
        <p:sp>
          <p:nvSpPr>
            <p:cNvPr id="347" name="Rectangle"/>
            <p:cNvSpPr/>
            <p:nvPr/>
          </p:nvSpPr>
          <p:spPr>
            <a:xfrm>
              <a:off x="0" y="108955"/>
              <a:ext cx="3924300" cy="729934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48" name="FS dev 101"/>
            <p:cNvSpPr txBox="1"/>
            <p:nvPr/>
          </p:nvSpPr>
          <p:spPr>
            <a:xfrm>
              <a:off x="45718" y="0"/>
              <a:ext cx="3832863" cy="947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FS dev 101</a:t>
              </a:r>
            </a:p>
          </p:txBody>
        </p:sp>
      </p:grpSp>
      <p:grpSp>
        <p:nvGrpSpPr>
          <p:cNvPr id="352" name="Rectangle 9"/>
          <p:cNvGrpSpPr/>
          <p:nvPr/>
        </p:nvGrpSpPr>
        <p:grpSpPr>
          <a:xfrm>
            <a:off x="4469129" y="1175862"/>
            <a:ext cx="2937513" cy="729936"/>
            <a:chOff x="0" y="0"/>
            <a:chExt cx="2937511" cy="729934"/>
          </a:xfrm>
        </p:grpSpPr>
        <p:sp>
          <p:nvSpPr>
            <p:cNvPr id="350" name="Rectangle"/>
            <p:cNvSpPr/>
            <p:nvPr/>
          </p:nvSpPr>
          <p:spPr>
            <a:xfrm>
              <a:off x="0" y="0"/>
              <a:ext cx="2937512" cy="729935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51" name="JS"/>
            <p:cNvSpPr/>
            <p:nvPr/>
          </p:nvSpPr>
          <p:spPr>
            <a:xfrm>
              <a:off x="45718" y="364967"/>
              <a:ext cx="284607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0000"/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55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419" y="163671"/>
            <a:ext cx="11141300" cy="656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xfrm>
            <a:off x="1001141" y="-27923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Data types</a:t>
            </a:r>
          </a:p>
        </p:txBody>
      </p:sp>
      <p:grpSp>
        <p:nvGrpSpPr>
          <p:cNvPr id="119" name="Oval 5"/>
          <p:cNvGrpSpPr/>
          <p:nvPr/>
        </p:nvGrpSpPr>
        <p:grpSpPr>
          <a:xfrm>
            <a:off x="520993" y="701856"/>
            <a:ext cx="2820176" cy="2636714"/>
            <a:chOff x="0" y="0"/>
            <a:chExt cx="2820175" cy="2636712"/>
          </a:xfrm>
        </p:grpSpPr>
        <p:sp>
          <p:nvSpPr>
            <p:cNvPr id="117" name="Oval"/>
            <p:cNvSpPr/>
            <p:nvPr/>
          </p:nvSpPr>
          <p:spPr>
            <a:xfrm>
              <a:off x="0" y="-1"/>
              <a:ext cx="2820176" cy="2636714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18" name="Primitive…"/>
            <p:cNvSpPr txBox="1"/>
            <p:nvPr/>
          </p:nvSpPr>
          <p:spPr>
            <a:xfrm>
              <a:off x="458725" y="822181"/>
              <a:ext cx="1902725" cy="9923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Primitive</a:t>
              </a:r>
            </a:p>
            <a:p>
              <a:pPr algn="ctr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(3)</a:t>
              </a:r>
            </a:p>
          </p:txBody>
        </p:sp>
      </p:grpSp>
      <p:grpSp>
        <p:nvGrpSpPr>
          <p:cNvPr id="122" name="Oval 6"/>
          <p:cNvGrpSpPr/>
          <p:nvPr/>
        </p:nvGrpSpPr>
        <p:grpSpPr>
          <a:xfrm>
            <a:off x="8032122" y="701856"/>
            <a:ext cx="2820177" cy="2636714"/>
            <a:chOff x="0" y="0"/>
            <a:chExt cx="2820176" cy="2636712"/>
          </a:xfrm>
        </p:grpSpPr>
        <p:sp>
          <p:nvSpPr>
            <p:cNvPr id="120" name="Oval"/>
            <p:cNvSpPr/>
            <p:nvPr/>
          </p:nvSpPr>
          <p:spPr>
            <a:xfrm>
              <a:off x="-1" y="-1"/>
              <a:ext cx="2820178" cy="2636714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21" name="Composite…"/>
            <p:cNvSpPr txBox="1"/>
            <p:nvPr/>
          </p:nvSpPr>
          <p:spPr>
            <a:xfrm>
              <a:off x="458725" y="822181"/>
              <a:ext cx="1902726" cy="9923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Composite</a:t>
              </a:r>
            </a:p>
            <a:p>
              <a:pPr algn="ctr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(3)</a:t>
              </a:r>
            </a:p>
          </p:txBody>
        </p:sp>
      </p:grpSp>
      <p:grpSp>
        <p:nvGrpSpPr>
          <p:cNvPr id="125" name="Oval 7"/>
          <p:cNvGrpSpPr/>
          <p:nvPr/>
        </p:nvGrpSpPr>
        <p:grpSpPr>
          <a:xfrm>
            <a:off x="4558322" y="754908"/>
            <a:ext cx="2820177" cy="2636714"/>
            <a:chOff x="0" y="0"/>
            <a:chExt cx="2820176" cy="2636712"/>
          </a:xfrm>
        </p:grpSpPr>
        <p:sp>
          <p:nvSpPr>
            <p:cNvPr id="123" name="Oval"/>
            <p:cNvSpPr/>
            <p:nvPr/>
          </p:nvSpPr>
          <p:spPr>
            <a:xfrm>
              <a:off x="-1" y="-1"/>
              <a:ext cx="2820178" cy="2636714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24" name="Trivial…"/>
            <p:cNvSpPr txBox="1"/>
            <p:nvPr/>
          </p:nvSpPr>
          <p:spPr>
            <a:xfrm>
              <a:off x="458725" y="822181"/>
              <a:ext cx="1902726" cy="9923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Trivial</a:t>
              </a:r>
            </a:p>
            <a:p>
              <a:pPr algn="ctr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(2)</a:t>
              </a:r>
            </a:p>
          </p:txBody>
        </p:sp>
      </p:grpSp>
      <p:grpSp>
        <p:nvGrpSpPr>
          <p:cNvPr id="128" name="Rectangle 9"/>
          <p:cNvGrpSpPr/>
          <p:nvPr/>
        </p:nvGrpSpPr>
        <p:grpSpPr>
          <a:xfrm>
            <a:off x="90541" y="3455469"/>
            <a:ext cx="3764343" cy="818711"/>
            <a:chOff x="-1" y="-1"/>
            <a:chExt cx="3764341" cy="818710"/>
          </a:xfrm>
        </p:grpSpPr>
        <p:sp>
          <p:nvSpPr>
            <p:cNvPr id="126" name="Rectangle"/>
            <p:cNvSpPr/>
            <p:nvPr/>
          </p:nvSpPr>
          <p:spPr>
            <a:xfrm>
              <a:off x="-2" y="-2"/>
              <a:ext cx="3764343" cy="8187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27" name="Numbers – BigInt – Boolean – Strings"/>
            <p:cNvSpPr txBox="1"/>
            <p:nvPr/>
          </p:nvSpPr>
          <p:spPr>
            <a:xfrm>
              <a:off x="45718" y="242809"/>
              <a:ext cx="3672903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Numbers – BigInt – Boolean – Strings </a:t>
              </a:r>
            </a:p>
          </p:txBody>
        </p:sp>
      </p:grpSp>
      <p:grpSp>
        <p:nvGrpSpPr>
          <p:cNvPr id="131" name="Rectangle 12"/>
          <p:cNvGrpSpPr/>
          <p:nvPr/>
        </p:nvGrpSpPr>
        <p:grpSpPr>
          <a:xfrm>
            <a:off x="7816869" y="3444670"/>
            <a:ext cx="3764341" cy="818711"/>
            <a:chOff x="0" y="-1"/>
            <a:chExt cx="3764339" cy="818710"/>
          </a:xfrm>
        </p:grpSpPr>
        <p:sp>
          <p:nvSpPr>
            <p:cNvPr id="129" name="Rectangle"/>
            <p:cNvSpPr/>
            <p:nvPr/>
          </p:nvSpPr>
          <p:spPr>
            <a:xfrm>
              <a:off x="-1" y="-2"/>
              <a:ext cx="3764341" cy="8187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30" name="Objects"/>
            <p:cNvSpPr txBox="1"/>
            <p:nvPr/>
          </p:nvSpPr>
          <p:spPr>
            <a:xfrm>
              <a:off x="45718" y="242809"/>
              <a:ext cx="3672902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Objects</a:t>
              </a:r>
            </a:p>
          </p:txBody>
        </p:sp>
      </p:grpSp>
      <p:sp>
        <p:nvSpPr>
          <p:cNvPr id="132" name="Rectangle 14"/>
          <p:cNvSpPr/>
          <p:nvPr/>
        </p:nvSpPr>
        <p:spPr>
          <a:xfrm>
            <a:off x="29103" y="4435173"/>
            <a:ext cx="984495" cy="3330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10 / 10.5 </a:t>
            </a:r>
          </a:p>
        </p:txBody>
      </p:sp>
      <p:sp>
        <p:nvSpPr>
          <p:cNvPr id="133" name="Rectangle 15"/>
          <p:cNvSpPr/>
          <p:nvPr/>
        </p:nvSpPr>
        <p:spPr>
          <a:xfrm>
            <a:off x="1169079" y="4433768"/>
            <a:ext cx="1064638" cy="3330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true/false </a:t>
            </a:r>
          </a:p>
        </p:txBody>
      </p:sp>
      <p:sp>
        <p:nvSpPr>
          <p:cNvPr id="134" name="Rectangle 16"/>
          <p:cNvSpPr/>
          <p:nvPr/>
        </p:nvSpPr>
        <p:spPr>
          <a:xfrm>
            <a:off x="2407380" y="4433768"/>
            <a:ext cx="1306968" cy="3330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“Hello GUVI”</a:t>
            </a:r>
          </a:p>
        </p:txBody>
      </p:sp>
      <p:sp>
        <p:nvSpPr>
          <p:cNvPr id="135" name="Rectangle 17"/>
          <p:cNvSpPr/>
          <p:nvPr/>
        </p:nvSpPr>
        <p:spPr>
          <a:xfrm>
            <a:off x="5034695" y="3639870"/>
            <a:ext cx="449271" cy="3330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136" name="Rectangle 18"/>
          <p:cNvSpPr/>
          <p:nvPr/>
        </p:nvSpPr>
        <p:spPr>
          <a:xfrm>
            <a:off x="5790596" y="3639870"/>
            <a:ext cx="1052360" cy="3330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undefined</a:t>
            </a:r>
          </a:p>
        </p:txBody>
      </p:sp>
      <p:sp>
        <p:nvSpPr>
          <p:cNvPr id="137" name="Rectangle 20"/>
          <p:cNvSpPr/>
          <p:nvPr/>
        </p:nvSpPr>
        <p:spPr>
          <a:xfrm>
            <a:off x="7687123" y="4432365"/>
            <a:ext cx="1085846" cy="3330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{1:”GUVI”}</a:t>
            </a:r>
          </a:p>
        </p:txBody>
      </p:sp>
      <p:sp>
        <p:nvSpPr>
          <p:cNvPr id="138" name="Rectangle 21"/>
          <p:cNvSpPr/>
          <p:nvPr/>
        </p:nvSpPr>
        <p:spPr>
          <a:xfrm>
            <a:off x="8956844" y="4432365"/>
            <a:ext cx="1053588" cy="3330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[10,30,20]</a:t>
            </a:r>
          </a:p>
        </p:txBody>
      </p:sp>
      <p:sp>
        <p:nvSpPr>
          <p:cNvPr id="139" name="Rectangle 22"/>
          <p:cNvSpPr/>
          <p:nvPr/>
        </p:nvSpPr>
        <p:spPr>
          <a:xfrm>
            <a:off x="10195148" y="4432365"/>
            <a:ext cx="1284309" cy="3330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function f(){}</a:t>
            </a:r>
          </a:p>
        </p:txBody>
      </p:sp>
      <p:sp>
        <p:nvSpPr>
          <p:cNvPr id="140" name="Rectangle 25"/>
          <p:cNvSpPr txBox="1"/>
          <p:nvPr/>
        </p:nvSpPr>
        <p:spPr>
          <a:xfrm>
            <a:off x="4708438" y="4194041"/>
            <a:ext cx="2878034" cy="1209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let age = null;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let x;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alert(x); // shows "undefined"</a:t>
            </a:r>
          </a:p>
        </p:txBody>
      </p:sp>
      <p:sp>
        <p:nvSpPr>
          <p:cNvPr id="141" name="Rectangle 26"/>
          <p:cNvSpPr txBox="1"/>
          <p:nvPr/>
        </p:nvSpPr>
        <p:spPr>
          <a:xfrm>
            <a:off x="142967" y="4932875"/>
            <a:ext cx="1818639" cy="917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let n = 123;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let n1 = 12.345;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let name = "John";</a:t>
            </a:r>
          </a:p>
        </p:txBody>
      </p:sp>
      <p:sp>
        <p:nvSpPr>
          <p:cNvPr id="142" name="Rectangle 27"/>
          <p:cNvSpPr txBox="1"/>
          <p:nvPr/>
        </p:nvSpPr>
        <p:spPr>
          <a:xfrm>
            <a:off x="142967" y="5861244"/>
            <a:ext cx="3872678" cy="917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let dstring1= "Hello";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let sstring2 = 'Single quotes are ok too';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let bstring3= `Backticks my str`;</a:t>
            </a:r>
          </a:p>
        </p:txBody>
      </p:sp>
      <p:sp>
        <p:nvSpPr>
          <p:cNvPr id="143" name="Rectangle 29"/>
          <p:cNvSpPr txBox="1"/>
          <p:nvPr/>
        </p:nvSpPr>
        <p:spPr>
          <a:xfrm>
            <a:off x="4720383" y="5856205"/>
            <a:ext cx="2496053" cy="917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let bvar1= true; 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let bvar2= false;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let isGreater = 4 &gt; 1;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7"/>
      <p:bldP build="whole" bldLvl="1" animBg="1" rev="0" advAuto="0" spid="133" grpId="4"/>
      <p:bldP build="whole" bldLvl="1" animBg="1" rev="0" advAuto="0" spid="132" grpId="3"/>
      <p:bldP build="whole" bldLvl="1" animBg="1" rev="0" advAuto="0" spid="122" grpId="13"/>
      <p:bldP build="whole" bldLvl="1" animBg="1" rev="0" advAuto="0" spid="128" grpId="2"/>
      <p:bldP build="whole" bldLvl="1" animBg="1" rev="0" advAuto="0" spid="141" grpId="6"/>
      <p:bldP build="whole" bldLvl="1" animBg="1" rev="0" advAuto="0" spid="125" grpId="8"/>
      <p:bldP build="whole" bldLvl="1" animBg="1" rev="0" advAuto="0" spid="131" grpId="14"/>
      <p:bldP build="whole" bldLvl="1" animBg="1" rev="0" advAuto="0" spid="119" grpId="1"/>
      <p:bldP build="whole" bldLvl="1" animBg="1" rev="0" advAuto="0" spid="140" grpId="11"/>
      <p:bldP build="whole" bldLvl="1" animBg="1" rev="0" advAuto="0" spid="136" grpId="10"/>
      <p:bldP build="whole" bldLvl="1" animBg="1" rev="0" advAuto="0" spid="137" grpId="15"/>
      <p:bldP build="whole" bldLvl="1" animBg="1" rev="0" advAuto="0" spid="138" grpId="16"/>
      <p:bldP build="whole" bldLvl="1" animBg="1" rev="0" advAuto="0" spid="139" grpId="17"/>
      <p:bldP build="whole" bldLvl="1" animBg="1" rev="0" advAuto="0" spid="135" grpId="9"/>
      <p:bldP build="whole" bldLvl="1" animBg="1" rev="0" advAuto="0" spid="134" grpId="5"/>
      <p:bldP build="whole" bldLvl="1" animBg="1" rev="0" advAuto="0" spid="143" grpId="1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Copy by value and Copy by reference</a:t>
            </a:r>
          </a:p>
        </p:txBody>
      </p:sp>
      <p:sp>
        <p:nvSpPr>
          <p:cNvPr id="146" name="Rectangle 3"/>
          <p:cNvSpPr txBox="1"/>
          <p:nvPr/>
        </p:nvSpPr>
        <p:spPr>
          <a:xfrm>
            <a:off x="1847849" y="2126684"/>
            <a:ext cx="7158991" cy="2171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var arr = ['a', 'b', 'c'];</a:t>
            </a:r>
          </a:p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var arr2 = arr;</a:t>
            </a:r>
          </a:p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console.log(arr2);</a:t>
            </a:r>
          </a:p>
          <a:p>
            <a:pPr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arr2[3] = 'r'</a:t>
            </a:r>
          </a:p>
        </p:txBody>
      </p:sp>
      <p:sp>
        <p:nvSpPr>
          <p:cNvPr id="147" name="Rectangle 4"/>
          <p:cNvSpPr/>
          <p:nvPr/>
        </p:nvSpPr>
        <p:spPr>
          <a:xfrm>
            <a:off x="2019300" y="6076295"/>
            <a:ext cx="7890510" cy="549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6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All objects are copied by reference </a:t>
            </a:r>
          </a:p>
        </p:txBody>
      </p:sp>
      <p:sp>
        <p:nvSpPr>
          <p:cNvPr id="148" name="Rectangle 5"/>
          <p:cNvSpPr txBox="1"/>
          <p:nvPr/>
        </p:nvSpPr>
        <p:spPr>
          <a:xfrm>
            <a:off x="3566159" y="4731366"/>
            <a:ext cx="7799072" cy="1176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6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3600">
                <a:latin typeface="+mj-lt"/>
                <a:ea typeface="+mj-ea"/>
                <a:cs typeface="+mj-cs"/>
                <a:sym typeface="Calibri"/>
              </a:defRPr>
            </a:pPr>
            <a:r>
              <a:t>arr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Array(4) [ "a", "b", "c", "r" 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2"/>
      <p:bldP build="whole" bldLvl="1" animBg="1" rev="0" advAuto="0" spid="146" grpId="1"/>
      <p:bldP build="whole" bldLvl="1" animBg="1" rev="0" advAuto="0" spid="147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Window object</a:t>
            </a:r>
          </a:p>
        </p:txBody>
      </p:sp>
      <p:sp>
        <p:nvSpPr>
          <p:cNvPr id="151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The Window interface represents a window containing a DOM document</a:t>
            </a:r>
          </a:p>
          <a:p>
            <a:pPr/>
            <a:r>
              <a:t>A global variable, window, representing the window in which the script is running, is exposed to JavaScript code</a:t>
            </a:r>
          </a:p>
          <a:p>
            <a:pPr/>
            <a:r>
              <a:t>Window.localStorage</a:t>
            </a:r>
          </a:p>
          <a:p>
            <a:pPr/>
            <a:r>
              <a:t>Window.location</a:t>
            </a:r>
          </a:p>
          <a:p>
            <a:pPr/>
            <a:r>
              <a:t>Window.name</a:t>
            </a:r>
          </a:p>
          <a:p>
            <a:pPr/>
            <a:r>
              <a:t>Window.sessionStorage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Blog -writeup</a:t>
            </a:r>
          </a:p>
        </p:txBody>
      </p:sp>
      <p:sp>
        <p:nvSpPr>
          <p:cNvPr id="154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Use typeof in all the datatypes and check the result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typeof(1)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typeof(1.1)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typeof("1.1")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typeof(true)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typeof(null)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typeof(undefined)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typeof([])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typeof({})</a:t>
            </a:r>
          </a:p>
          <a:p>
            <a:pPr>
              <a:lnSpc>
                <a:spcPct val="81000"/>
              </a:lnSpc>
            </a:pPr>
            <a:r>
              <a:t>Write a blog about objects and its internal representation in Javascript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59" name="Rectangle 7"/>
          <p:cNvGrpSpPr/>
          <p:nvPr/>
        </p:nvGrpSpPr>
        <p:grpSpPr>
          <a:xfrm>
            <a:off x="1524000" y="3207223"/>
            <a:ext cx="9144000" cy="2994665"/>
            <a:chOff x="0" y="-1"/>
            <a:chExt cx="9144000" cy="2994663"/>
          </a:xfrm>
        </p:grpSpPr>
        <p:sp>
          <p:nvSpPr>
            <p:cNvPr id="157" name="Rectangle"/>
            <p:cNvSpPr/>
            <p:nvPr/>
          </p:nvSpPr>
          <p:spPr>
            <a:xfrm>
              <a:off x="0" y="-2"/>
              <a:ext cx="9144000" cy="2994665"/>
            </a:xfrm>
            <a:prstGeom prst="rect">
              <a:avLst/>
            </a:prstGeom>
            <a:solidFill>
              <a:srgbClr val="F3D94E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6600"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8" name="Objects in Javascript"/>
            <p:cNvSpPr txBox="1"/>
            <p:nvPr/>
          </p:nvSpPr>
          <p:spPr>
            <a:xfrm>
              <a:off x="45718" y="1023408"/>
              <a:ext cx="9052563" cy="9478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Objects in Javascript</a:t>
              </a:r>
            </a:p>
          </p:txBody>
        </p:sp>
      </p:grpSp>
      <p:grpSp>
        <p:nvGrpSpPr>
          <p:cNvPr id="162" name="Rectangle 4"/>
          <p:cNvGrpSpPr/>
          <p:nvPr/>
        </p:nvGrpSpPr>
        <p:grpSpPr>
          <a:xfrm>
            <a:off x="4133850" y="2740923"/>
            <a:ext cx="3924300" cy="947846"/>
            <a:chOff x="0" y="0"/>
            <a:chExt cx="3924300" cy="947844"/>
          </a:xfrm>
        </p:grpSpPr>
        <p:sp>
          <p:nvSpPr>
            <p:cNvPr id="160" name="Rectangle"/>
            <p:cNvSpPr/>
            <p:nvPr/>
          </p:nvSpPr>
          <p:spPr>
            <a:xfrm>
              <a:off x="0" y="108955"/>
              <a:ext cx="3924300" cy="729934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61" name="FS dev 101"/>
            <p:cNvSpPr txBox="1"/>
            <p:nvPr/>
          </p:nvSpPr>
          <p:spPr>
            <a:xfrm>
              <a:off x="45718" y="0"/>
              <a:ext cx="3832863" cy="947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FS dev 101</a:t>
              </a:r>
            </a:p>
          </p:txBody>
        </p:sp>
      </p:grpSp>
      <p:grpSp>
        <p:nvGrpSpPr>
          <p:cNvPr id="165" name="Rectangle 9"/>
          <p:cNvGrpSpPr/>
          <p:nvPr/>
        </p:nvGrpSpPr>
        <p:grpSpPr>
          <a:xfrm>
            <a:off x="4469129" y="1175862"/>
            <a:ext cx="2937513" cy="729936"/>
            <a:chOff x="0" y="0"/>
            <a:chExt cx="2937511" cy="729934"/>
          </a:xfrm>
        </p:grpSpPr>
        <p:sp>
          <p:nvSpPr>
            <p:cNvPr id="163" name="Rectangle"/>
            <p:cNvSpPr/>
            <p:nvPr/>
          </p:nvSpPr>
          <p:spPr>
            <a:xfrm>
              <a:off x="0" y="0"/>
              <a:ext cx="2937512" cy="729935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64" name="JS"/>
            <p:cNvSpPr/>
            <p:nvPr/>
          </p:nvSpPr>
          <p:spPr>
            <a:xfrm>
              <a:off x="45718" y="364967"/>
              <a:ext cx="284607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20000"/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3D94E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D94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D94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