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BD6"/>
    <a:srgbClr val="ED6C02"/>
    <a:srgbClr val="86848E"/>
    <a:srgbClr val="06B5E2"/>
    <a:srgbClr val="536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62" autoAdjust="0"/>
  </p:normalViewPr>
  <p:slideViewPr>
    <p:cSldViewPr snapToGrid="0">
      <p:cViewPr>
        <p:scale>
          <a:sx n="33" d="100"/>
          <a:sy n="33" d="100"/>
        </p:scale>
        <p:origin x="538" y="19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165A1-BCF9-49C0-B729-DB4505FA3702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7C5E4-2EB7-4C67-809E-D24DA5A0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7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450E-85B9-4CC8-BF5A-3B7879B0AA5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131-4EC3-475F-8070-476797A51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3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450E-85B9-4CC8-BF5A-3B7879B0AA5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131-4EC3-475F-8070-476797A51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7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450E-85B9-4CC8-BF5A-3B7879B0AA5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131-4EC3-475F-8070-476797A51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9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450E-85B9-4CC8-BF5A-3B7879B0AA5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131-4EC3-475F-8070-476797A51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450E-85B9-4CC8-BF5A-3B7879B0AA5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131-4EC3-475F-8070-476797A51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450E-85B9-4CC8-BF5A-3B7879B0AA5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131-4EC3-475F-8070-476797A51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4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450E-85B9-4CC8-BF5A-3B7879B0AA5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131-4EC3-475F-8070-476797A51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2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450E-85B9-4CC8-BF5A-3B7879B0AA5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131-4EC3-475F-8070-476797A51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2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450E-85B9-4CC8-BF5A-3B7879B0AA5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131-4EC3-475F-8070-476797A51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8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450E-85B9-4CC8-BF5A-3B7879B0AA5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131-4EC3-475F-8070-476797A51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9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450E-85B9-4CC8-BF5A-3B7879B0AA5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131-4EC3-475F-8070-476797A51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4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450E-85B9-4CC8-BF5A-3B7879B0AA5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B131-4EC3-475F-8070-476797A51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gif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gif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9E9755-D02B-4396-A05F-8A4A80D8664C}"/>
              </a:ext>
            </a:extLst>
          </p:cNvPr>
          <p:cNvSpPr/>
          <p:nvPr/>
        </p:nvSpPr>
        <p:spPr>
          <a:xfrm>
            <a:off x="1965959" y="2566180"/>
            <a:ext cx="548642" cy="2651760"/>
          </a:xfrm>
          <a:prstGeom prst="rect">
            <a:avLst/>
          </a:prstGeom>
          <a:solidFill>
            <a:srgbClr val="ED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`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973766-3CD2-42B6-AB89-D058ED687E7F}"/>
              </a:ext>
            </a:extLst>
          </p:cNvPr>
          <p:cNvSpPr/>
          <p:nvPr/>
        </p:nvSpPr>
        <p:spPr>
          <a:xfrm>
            <a:off x="1965959" y="2566180"/>
            <a:ext cx="548642" cy="640080"/>
          </a:xfrm>
          <a:prstGeom prst="rect">
            <a:avLst/>
          </a:prstGeom>
          <a:solidFill>
            <a:srgbClr val="06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`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E4E204-68CA-4FA9-833B-D3341AFA61A8}"/>
              </a:ext>
            </a:extLst>
          </p:cNvPr>
          <p:cNvSpPr/>
          <p:nvPr/>
        </p:nvSpPr>
        <p:spPr>
          <a:xfrm>
            <a:off x="1965959" y="5400820"/>
            <a:ext cx="548642" cy="853440"/>
          </a:xfrm>
          <a:prstGeom prst="rect">
            <a:avLst/>
          </a:prstGeom>
          <a:solidFill>
            <a:srgbClr val="868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F70DA-5514-40EB-81A2-4D0D1E1352DD}"/>
              </a:ext>
            </a:extLst>
          </p:cNvPr>
          <p:cNvSpPr txBox="1"/>
          <p:nvPr/>
        </p:nvSpPr>
        <p:spPr>
          <a:xfrm>
            <a:off x="3140612" y="2623568"/>
            <a:ext cx="27507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latin typeface="a고딕19" panose="02020600000000000000" pitchFamily="18" charset="-127"/>
                <a:ea typeface="a고딕19" panose="02020600000000000000" pitchFamily="18" charset="-127"/>
              </a:rPr>
              <a:t>정부와 중앙은행의 정책 기조에 따른 부동산시장과 주식시장의 변화 연구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0F52-C61B-444C-BB8A-176D2FED68F8}"/>
              </a:ext>
            </a:extLst>
          </p:cNvPr>
          <p:cNvSpPr txBox="1"/>
          <p:nvPr/>
        </p:nvSpPr>
        <p:spPr>
          <a:xfrm>
            <a:off x="3140612" y="3882680"/>
            <a:ext cx="25983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ckwell Nova" panose="020B0604020202020204" pitchFamily="18" charset="0"/>
              </a:rPr>
              <a:t>A Study on the Changes in the Real Estate Market and Stock Market According to the Policy Trends of the Government and the Bank of Korea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Rockwell Nova" panose="020B0604020202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425CA-E511-40D8-B872-E44E21C5092A}"/>
              </a:ext>
            </a:extLst>
          </p:cNvPr>
          <p:cNvSpPr txBox="1"/>
          <p:nvPr/>
        </p:nvSpPr>
        <p:spPr>
          <a:xfrm>
            <a:off x="3140612" y="5501539"/>
            <a:ext cx="25983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Rockwell Nova" panose="020B0604020202020204" pitchFamily="18" charset="0"/>
              </a:rPr>
              <a:t>Pusan National University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 Nova" panose="020B0604020202020204" pitchFamily="18" charset="0"/>
              </a:rPr>
              <a:t>Ann Jung Chan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Rockwell Nova" panose="020B06040202020202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C3B2F5-AF2E-4B18-9C81-9AFBE39B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223155"/>
            <a:ext cx="7324725" cy="134302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A144F77-7589-4817-A4BB-B25DC33A2B25}"/>
              </a:ext>
            </a:extLst>
          </p:cNvPr>
          <p:cNvSpPr/>
          <p:nvPr/>
        </p:nvSpPr>
        <p:spPr>
          <a:xfrm>
            <a:off x="1088844" y="6951698"/>
            <a:ext cx="30297120" cy="35663930"/>
          </a:xfrm>
          <a:prstGeom prst="roundRect">
            <a:avLst>
              <a:gd name="adj" fmla="val 4525"/>
            </a:avLst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a:fld id="{825F15A7-03F4-43D7-82C5-3E23DA2F108C}" type="mathplaceholder">
                    <a:rPr lang="ko-KR" altLang="en-US" i="1" smtClean="0">
                      <a:latin typeface="Cambria Math" panose="02040503050406030204" pitchFamily="18" charset="0"/>
                    </a:rPr>
                    <a:t>여기에</a:t>
                  </a:fld>
                  <a:fld id="{825F15A7-03F4-43D7-82C5-3E23DA2F108C}" type="mathplaceholder">
                    <a:rPr lang="ko-KR" altLang="en-US" i="1" smtClean="0">
                      <a:latin typeface="Cambria Math" panose="02040503050406030204" pitchFamily="18" charset="0"/>
                    </a:rPr>
                    <a:t> </a:t>
                  </a:fld>
                  <a:fld id="{825F15A7-03F4-43D7-82C5-3E23DA2F108C}" type="mathplaceholder">
                    <a:rPr lang="ko-KR" altLang="en-US" i="1" smtClean="0">
                      <a:latin typeface="Cambria Math" panose="02040503050406030204" pitchFamily="18" charset="0"/>
                    </a:rPr>
                    <a:t>수식을</a:t>
                  </a:fld>
                  <a:fld id="{825F15A7-03F4-43D7-82C5-3E23DA2F108C}" type="mathplaceholder">
                    <a:rPr lang="ko-KR" altLang="en-US" i="1" smtClean="0">
                      <a:latin typeface="Cambria Math" panose="02040503050406030204" pitchFamily="18" charset="0"/>
                    </a:rPr>
                    <a:t> </a:t>
                  </a:fld>
                  <a:fld id="{825F15A7-03F4-43D7-82C5-3E23DA2F108C}" type="mathplaceholder">
                    <a:rPr lang="ko-KR" altLang="en-US" i="1" smtClean="0">
                      <a:latin typeface="Cambria Math" panose="02040503050406030204" pitchFamily="18" charset="0"/>
                    </a:rPr>
                    <a:t>입력하십시오</a:t>
                  </a:fld>
                  <a:fld id="{825F15A7-03F4-43D7-82C5-3E23DA2F108C}" type="mathplaceholder">
                    <a:rPr lang="ko-KR" altLang="en-US" i="1" smtClean="0">
                      <a:latin typeface="Cambria Math" panose="02040503050406030204" pitchFamily="18" charset="0"/>
                    </a:rPr>
                    <a:t>.</a:t>
                  </a:fld>
                </m:oMath>
              </m:oMathPara>
            </a14:m>
            <a:endParaRPr lang="ko-KR" altLang="en-US" dirty="0"/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699D9E4D-9C3A-49E9-80DF-B71B6908A292}"/>
              </a:ext>
            </a:extLst>
          </p:cNvPr>
          <p:cNvSpPr/>
          <p:nvPr/>
        </p:nvSpPr>
        <p:spPr>
          <a:xfrm>
            <a:off x="1891938" y="7252430"/>
            <a:ext cx="13716000" cy="1308209"/>
          </a:xfrm>
          <a:prstGeom prst="round2SameRect">
            <a:avLst/>
          </a:prstGeom>
          <a:gradFill>
            <a:gsLst>
              <a:gs pos="81000">
                <a:schemeClr val="accent3">
                  <a:lumMod val="5000"/>
                  <a:lumOff val="95000"/>
                </a:schemeClr>
              </a:gs>
              <a:gs pos="0">
                <a:schemeClr val="bg2">
                  <a:lumMod val="7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/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B08E5E64-21FF-4E5B-BA54-C9B6B13C9BAA}"/>
              </a:ext>
            </a:extLst>
          </p:cNvPr>
          <p:cNvSpPr/>
          <p:nvPr/>
        </p:nvSpPr>
        <p:spPr>
          <a:xfrm>
            <a:off x="1891938" y="7288898"/>
            <a:ext cx="7406640" cy="1241262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latin typeface="a고딕17" panose="02020600000000000000" pitchFamily="18" charset="-127"/>
                <a:ea typeface="a고딕17" panose="02020600000000000000" pitchFamily="18" charset="-127"/>
              </a:rPr>
              <a:t>    Ⅰ.</a:t>
            </a:r>
            <a:r>
              <a:rPr lang="ko-KR" altLang="en-US" sz="4800" dirty="0">
                <a:latin typeface="a고딕17" panose="02020600000000000000" pitchFamily="18" charset="-127"/>
                <a:ea typeface="a고딕17" panose="02020600000000000000" pitchFamily="18" charset="-127"/>
              </a:rPr>
              <a:t>서론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541612F-121C-4962-9694-C224024BB759}"/>
              </a:ext>
            </a:extLst>
          </p:cNvPr>
          <p:cNvSpPr/>
          <p:nvPr/>
        </p:nvSpPr>
        <p:spPr>
          <a:xfrm>
            <a:off x="2817916" y="10198344"/>
            <a:ext cx="11509862" cy="1073612"/>
          </a:xfrm>
          <a:prstGeom prst="downArrow">
            <a:avLst>
              <a:gd name="adj1" fmla="val 56685"/>
              <a:gd name="adj2" fmla="val 365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E259D4-BAEB-4CA9-A9CA-538B9CDBE606}"/>
              </a:ext>
            </a:extLst>
          </p:cNvPr>
          <p:cNvSpPr/>
          <p:nvPr/>
        </p:nvSpPr>
        <p:spPr>
          <a:xfrm>
            <a:off x="1891938" y="8921457"/>
            <a:ext cx="13716000" cy="18030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99511-8383-43F3-B285-E423F41C8ECC}"/>
              </a:ext>
            </a:extLst>
          </p:cNvPr>
          <p:cNvSpPr txBox="1"/>
          <p:nvPr/>
        </p:nvSpPr>
        <p:spPr>
          <a:xfrm>
            <a:off x="2078501" y="9927609"/>
            <a:ext cx="132246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최근 부동산과 주식의 폭등으로 인해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많은 사람들이 부동산 시장과 주식시장으로 몰리고 있음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이러한 상황이 발생하기 이전에 정부와 중앙은행은 </a:t>
            </a:r>
            <a:r>
              <a:rPr lang="ko-KR" altLang="en-US" sz="1700" dirty="0">
                <a:highlight>
                  <a:srgbClr val="FFFF00"/>
                </a:highlight>
                <a:latin typeface="a고딕11" panose="02020600000000000000" pitchFamily="18" charset="-127"/>
                <a:ea typeface="a고딕11" panose="02020600000000000000" pitchFamily="18" charset="-127"/>
              </a:rPr>
              <a:t>통화를 시중에 유통하는 여러 정책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을 펼치고 있었음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3D821-5870-489D-9372-6A522B155B20}"/>
              </a:ext>
            </a:extLst>
          </p:cNvPr>
          <p:cNvSpPr txBox="1"/>
          <p:nvPr/>
        </p:nvSpPr>
        <p:spPr>
          <a:xfrm>
            <a:off x="2846196" y="9174218"/>
            <a:ext cx="2213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배경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035AAE-99DF-4DA6-98D2-B0392E48E3EB}"/>
              </a:ext>
            </a:extLst>
          </p:cNvPr>
          <p:cNvGrpSpPr/>
          <p:nvPr/>
        </p:nvGrpSpPr>
        <p:grpSpPr>
          <a:xfrm>
            <a:off x="2078501" y="9074184"/>
            <a:ext cx="826311" cy="695302"/>
            <a:chOff x="1105192" y="1243818"/>
            <a:chExt cx="337109" cy="33988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0CD4CA8-2FB0-4A11-AA52-40A5219C11B6}"/>
                </a:ext>
              </a:extLst>
            </p:cNvPr>
            <p:cNvSpPr/>
            <p:nvPr/>
          </p:nvSpPr>
          <p:spPr>
            <a:xfrm>
              <a:off x="1140643" y="1282045"/>
              <a:ext cx="301658" cy="3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742380D-7771-445E-9CF6-72BB7C21837E}"/>
                </a:ext>
              </a:extLst>
            </p:cNvPr>
            <p:cNvSpPr/>
            <p:nvPr/>
          </p:nvSpPr>
          <p:spPr>
            <a:xfrm>
              <a:off x="1105192" y="1243818"/>
              <a:ext cx="301658" cy="301658"/>
            </a:xfrm>
            <a:prstGeom prst="rect">
              <a:avLst/>
            </a:prstGeom>
            <a:noFill/>
            <a:ln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7B332C-B9FE-43B7-9991-A6602ED430AD}"/>
              </a:ext>
            </a:extLst>
          </p:cNvPr>
          <p:cNvGrpSpPr/>
          <p:nvPr/>
        </p:nvGrpSpPr>
        <p:grpSpPr>
          <a:xfrm>
            <a:off x="1891938" y="10873686"/>
            <a:ext cx="13685520" cy="1035300"/>
            <a:chOff x="1706019" y="13349094"/>
            <a:chExt cx="13716861" cy="327216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5F8B089-5D80-4031-BFDF-06C608556509}"/>
                </a:ext>
              </a:extLst>
            </p:cNvPr>
            <p:cNvGrpSpPr/>
            <p:nvPr/>
          </p:nvGrpSpPr>
          <p:grpSpPr>
            <a:xfrm>
              <a:off x="1706019" y="13349094"/>
              <a:ext cx="1036320" cy="3217254"/>
              <a:chOff x="-10241280" y="12856491"/>
              <a:chExt cx="1372461" cy="3217254"/>
            </a:xfrm>
          </p:grpSpPr>
          <p:sp>
            <p:nvSpPr>
              <p:cNvPr id="26" name="L 도형 25">
                <a:extLst>
                  <a:ext uri="{FF2B5EF4-FFF2-40B4-BE49-F238E27FC236}">
                    <a16:creationId xmlns:a16="http://schemas.microsoft.com/office/drawing/2014/main" id="{D5BA80E5-01BF-4983-9302-827C5811F05F}"/>
                  </a:ext>
                </a:extLst>
              </p:cNvPr>
              <p:cNvSpPr/>
              <p:nvPr/>
            </p:nvSpPr>
            <p:spPr>
              <a:xfrm>
                <a:off x="-10241280" y="13386547"/>
                <a:ext cx="1372461" cy="2687198"/>
              </a:xfrm>
              <a:prstGeom prst="corner">
                <a:avLst>
                  <a:gd name="adj1" fmla="val 13123"/>
                  <a:gd name="adj2" fmla="val 12541"/>
                </a:avLst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L 도형 26">
                <a:extLst>
                  <a:ext uri="{FF2B5EF4-FFF2-40B4-BE49-F238E27FC236}">
                    <a16:creationId xmlns:a16="http://schemas.microsoft.com/office/drawing/2014/main" id="{52270BCD-EDCC-474D-AD2A-6C51E3B39590}"/>
                  </a:ext>
                </a:extLst>
              </p:cNvPr>
              <p:cNvSpPr/>
              <p:nvPr/>
            </p:nvSpPr>
            <p:spPr>
              <a:xfrm rot="10800000" flipH="1">
                <a:off x="-10241280" y="12856491"/>
                <a:ext cx="1372461" cy="2687198"/>
              </a:xfrm>
              <a:prstGeom prst="corner">
                <a:avLst>
                  <a:gd name="adj1" fmla="val 13123"/>
                  <a:gd name="adj2" fmla="val 12541"/>
                </a:avLst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6E5ABCD-D721-4325-8AA4-9391CFEE9941}"/>
                </a:ext>
              </a:extLst>
            </p:cNvPr>
            <p:cNvGrpSpPr/>
            <p:nvPr/>
          </p:nvGrpSpPr>
          <p:grpSpPr>
            <a:xfrm flipH="1">
              <a:off x="14386560" y="13349094"/>
              <a:ext cx="1036320" cy="3272168"/>
              <a:chOff x="-10241280" y="12856491"/>
              <a:chExt cx="1372461" cy="3217254"/>
            </a:xfrm>
          </p:grpSpPr>
          <p:sp>
            <p:nvSpPr>
              <p:cNvPr id="24" name="L 도형 23">
                <a:extLst>
                  <a:ext uri="{FF2B5EF4-FFF2-40B4-BE49-F238E27FC236}">
                    <a16:creationId xmlns:a16="http://schemas.microsoft.com/office/drawing/2014/main" id="{61C5F419-8756-4B3B-A17A-F444D560F8E4}"/>
                  </a:ext>
                </a:extLst>
              </p:cNvPr>
              <p:cNvSpPr/>
              <p:nvPr/>
            </p:nvSpPr>
            <p:spPr>
              <a:xfrm>
                <a:off x="-10241280" y="13386547"/>
                <a:ext cx="1372461" cy="2687198"/>
              </a:xfrm>
              <a:prstGeom prst="corner">
                <a:avLst>
                  <a:gd name="adj1" fmla="val 13123"/>
                  <a:gd name="adj2" fmla="val 12541"/>
                </a:avLst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L 도형 24">
                <a:extLst>
                  <a:ext uri="{FF2B5EF4-FFF2-40B4-BE49-F238E27FC236}">
                    <a16:creationId xmlns:a16="http://schemas.microsoft.com/office/drawing/2014/main" id="{58D525CD-6AD9-465B-A057-DFF9F6659750}"/>
                  </a:ext>
                </a:extLst>
              </p:cNvPr>
              <p:cNvSpPr/>
              <p:nvPr/>
            </p:nvSpPr>
            <p:spPr>
              <a:xfrm rot="10800000" flipH="1">
                <a:off x="-10241280" y="12856491"/>
                <a:ext cx="1372461" cy="2687198"/>
              </a:xfrm>
              <a:prstGeom prst="corner">
                <a:avLst>
                  <a:gd name="adj1" fmla="val 13123"/>
                  <a:gd name="adj2" fmla="val 12541"/>
                </a:avLst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08EA20-2E44-471C-932C-9EA07B80FB09}"/>
              </a:ext>
            </a:extLst>
          </p:cNvPr>
          <p:cNvSpPr txBox="1"/>
          <p:nvPr/>
        </p:nvSpPr>
        <p:spPr>
          <a:xfrm>
            <a:off x="2078501" y="11068396"/>
            <a:ext cx="13224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이러한 선후관계에 따른 사건들이 실제로 인과관계가 있는지 알아보고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그러한 인과관계가 구체적으로 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어떻게 식으로 표현되는지를 알고자 함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1F460E-6787-44FC-89B1-D7CB10930EBF}"/>
              </a:ext>
            </a:extLst>
          </p:cNvPr>
          <p:cNvSpPr/>
          <p:nvPr/>
        </p:nvSpPr>
        <p:spPr>
          <a:xfrm>
            <a:off x="1891938" y="12094274"/>
            <a:ext cx="13716000" cy="21998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E486C3-2E30-433D-B183-9F5930297C6B}"/>
              </a:ext>
            </a:extLst>
          </p:cNvPr>
          <p:cNvSpPr txBox="1"/>
          <p:nvPr/>
        </p:nvSpPr>
        <p:spPr>
          <a:xfrm>
            <a:off x="2078501" y="12912860"/>
            <a:ext cx="132246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정부와 중앙은행의 통화 유통 정도는 기준금리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국고채권의 발행액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 화폐발행 잔액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 3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가지의 변수로 고정된다고 가정</a:t>
            </a:r>
            <a:endParaRPr lang="en-US" altLang="ko-KR" sz="17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7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-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기준금리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기준금리가 낮으면 그만큼 정부가 시중에 돈을 많이 유통</a:t>
            </a: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   -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국고채권의 발행액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정부가 다른 나라에게 돈을 빌려서 </a:t>
            </a:r>
            <a:r>
              <a:rPr lang="ko-KR" altLang="en-US" sz="1200" kern="0" dirty="0">
                <a:solidFill>
                  <a:schemeClr val="bg2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시중에 유통한 화폐 양과</a:t>
            </a:r>
            <a:r>
              <a:rPr lang="ko-KR" altLang="en-US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 관계가 있는 수치</a:t>
            </a: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   -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화폐발행 잔액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중앙은행이 발행한 돈의 총량에서 다시 중앙은행으로 환수된 돈을 뺀 나머지를 의미하며</a:t>
            </a:r>
            <a:r>
              <a:rPr lang="en-US" altLang="ko-KR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이는 가계</a:t>
            </a:r>
            <a:r>
              <a:rPr lang="en-US" altLang="ko-KR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기업</a:t>
            </a:r>
            <a:r>
              <a:rPr lang="en-US" altLang="ko-KR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,   </a:t>
            </a:r>
          </a:p>
          <a:p>
            <a:r>
              <a:rPr lang="en-US" altLang="ko-KR" sz="1200" kern="0" dirty="0">
                <a:solidFill>
                  <a:schemeClr val="bg2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                            </a:t>
            </a:r>
            <a:r>
              <a:rPr lang="ko-KR" altLang="en-US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금융기관 등으로 빠져나간 것으로 풀이됨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CCDC4-DE6E-41B3-9F76-39221FEA5315}"/>
              </a:ext>
            </a:extLst>
          </p:cNvPr>
          <p:cNvSpPr txBox="1"/>
          <p:nvPr/>
        </p:nvSpPr>
        <p:spPr>
          <a:xfrm>
            <a:off x="2846196" y="12347037"/>
            <a:ext cx="2213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가정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6203D34-6809-4448-A2C4-140B6C67E467}"/>
              </a:ext>
            </a:extLst>
          </p:cNvPr>
          <p:cNvGrpSpPr/>
          <p:nvPr/>
        </p:nvGrpSpPr>
        <p:grpSpPr>
          <a:xfrm>
            <a:off x="2078501" y="12247003"/>
            <a:ext cx="826311" cy="695302"/>
            <a:chOff x="1105192" y="1243818"/>
            <a:chExt cx="337109" cy="33988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4100EFE-6419-4258-BA97-12368F4940FB}"/>
                </a:ext>
              </a:extLst>
            </p:cNvPr>
            <p:cNvSpPr/>
            <p:nvPr/>
          </p:nvSpPr>
          <p:spPr>
            <a:xfrm>
              <a:off x="1140643" y="1282045"/>
              <a:ext cx="301658" cy="3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DA5BD3-D148-4818-8A02-3A222D54591E}"/>
                </a:ext>
              </a:extLst>
            </p:cNvPr>
            <p:cNvSpPr/>
            <p:nvPr/>
          </p:nvSpPr>
          <p:spPr>
            <a:xfrm>
              <a:off x="1105192" y="1243818"/>
              <a:ext cx="301658" cy="301658"/>
            </a:xfrm>
            <a:prstGeom prst="rect">
              <a:avLst/>
            </a:prstGeom>
            <a:noFill/>
            <a:ln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D66BA225-E0B7-4C0E-B9A0-A7F43A292D9B}"/>
              </a:ext>
            </a:extLst>
          </p:cNvPr>
          <p:cNvSpPr/>
          <p:nvPr/>
        </p:nvSpPr>
        <p:spPr>
          <a:xfrm>
            <a:off x="1891938" y="14591928"/>
            <a:ext cx="13716000" cy="1308209"/>
          </a:xfrm>
          <a:prstGeom prst="round2SameRect">
            <a:avLst/>
          </a:prstGeom>
          <a:gradFill>
            <a:gsLst>
              <a:gs pos="81000">
                <a:schemeClr val="accent3">
                  <a:lumMod val="5000"/>
                  <a:lumOff val="95000"/>
                </a:schemeClr>
              </a:gs>
              <a:gs pos="0">
                <a:schemeClr val="bg2">
                  <a:lumMod val="7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/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id="{CC81E44E-F27D-4F47-B142-38660C77F05F}"/>
              </a:ext>
            </a:extLst>
          </p:cNvPr>
          <p:cNvSpPr/>
          <p:nvPr/>
        </p:nvSpPr>
        <p:spPr>
          <a:xfrm>
            <a:off x="1891938" y="14628396"/>
            <a:ext cx="7406640" cy="1241262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latin typeface="a고딕17" panose="02020600000000000000" pitchFamily="18" charset="-127"/>
                <a:ea typeface="a고딕17" panose="02020600000000000000" pitchFamily="18" charset="-127"/>
              </a:rPr>
              <a:t>   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4800" dirty="0">
                <a:latin typeface="a고딕17" panose="02020600000000000000" pitchFamily="18" charset="-127"/>
                <a:ea typeface="a고딕17" panose="02020600000000000000" pitchFamily="18" charset="-127"/>
              </a:rPr>
              <a:t>.</a:t>
            </a:r>
            <a:r>
              <a:rPr lang="ko-KR" altLang="en-US" sz="4800" dirty="0">
                <a:latin typeface="a고딕17" panose="02020600000000000000" pitchFamily="18" charset="-127"/>
                <a:ea typeface="a고딕17" panose="02020600000000000000" pitchFamily="18" charset="-127"/>
              </a:rPr>
              <a:t>부동산 시장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D1B3B9-D54D-4A2B-AA45-35C2BA5E5F42}"/>
              </a:ext>
            </a:extLst>
          </p:cNvPr>
          <p:cNvSpPr/>
          <p:nvPr/>
        </p:nvSpPr>
        <p:spPr>
          <a:xfrm>
            <a:off x="1862410" y="19976206"/>
            <a:ext cx="13716000" cy="41653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6292E2-1138-4373-89FF-C1D4E182F19B}"/>
              </a:ext>
            </a:extLst>
          </p:cNvPr>
          <p:cNvSpPr txBox="1"/>
          <p:nvPr/>
        </p:nvSpPr>
        <p:spPr>
          <a:xfrm>
            <a:off x="2957343" y="20092550"/>
            <a:ext cx="493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잔차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분석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45E175E-50CA-4702-B10D-A27386860444}"/>
              </a:ext>
            </a:extLst>
          </p:cNvPr>
          <p:cNvGrpSpPr/>
          <p:nvPr/>
        </p:nvGrpSpPr>
        <p:grpSpPr>
          <a:xfrm>
            <a:off x="2048973" y="19992516"/>
            <a:ext cx="826311" cy="695302"/>
            <a:chOff x="1105192" y="1243818"/>
            <a:chExt cx="337109" cy="33988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7F2D760-87CB-4A20-99BB-DED86274D81B}"/>
                </a:ext>
              </a:extLst>
            </p:cNvPr>
            <p:cNvSpPr/>
            <p:nvPr/>
          </p:nvSpPr>
          <p:spPr>
            <a:xfrm>
              <a:off x="1140643" y="1282045"/>
              <a:ext cx="301658" cy="3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B1FB81A-9D20-465F-AF70-2A8DF02C2DAE}"/>
                </a:ext>
              </a:extLst>
            </p:cNvPr>
            <p:cNvSpPr/>
            <p:nvPr/>
          </p:nvSpPr>
          <p:spPr>
            <a:xfrm>
              <a:off x="1105192" y="1243818"/>
              <a:ext cx="301658" cy="301658"/>
            </a:xfrm>
            <a:prstGeom prst="rect">
              <a:avLst/>
            </a:prstGeom>
            <a:noFill/>
            <a:ln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42" name="_x197812240">
            <a:extLst>
              <a:ext uri="{FF2B5EF4-FFF2-40B4-BE49-F238E27FC236}">
                <a16:creationId xmlns:a16="http://schemas.microsoft.com/office/drawing/2014/main" id="{4E803DAB-B2CF-46A4-818A-15104C5D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345" y="2375223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_x197817280">
            <a:extLst>
              <a:ext uri="{FF2B5EF4-FFF2-40B4-BE49-F238E27FC236}">
                <a16:creationId xmlns:a16="http://schemas.microsoft.com/office/drawing/2014/main" id="{C593E8C8-6BDC-4A23-9C99-CFC391136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345" y="2375223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_x197818880">
            <a:extLst>
              <a:ext uri="{FF2B5EF4-FFF2-40B4-BE49-F238E27FC236}">
                <a16:creationId xmlns:a16="http://schemas.microsoft.com/office/drawing/2014/main" id="{8A3BCF20-C7F4-47D5-8E4C-3F981C2A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345" y="2375223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_x194022216">
            <a:extLst>
              <a:ext uri="{FF2B5EF4-FFF2-40B4-BE49-F238E27FC236}">
                <a16:creationId xmlns:a16="http://schemas.microsoft.com/office/drawing/2014/main" id="{8B8EA667-7955-41C3-84C5-E93282AC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345" y="2375223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28B763-02CA-4137-9948-7D79DCA568B6}"/>
              </a:ext>
            </a:extLst>
          </p:cNvPr>
          <p:cNvSpPr/>
          <p:nvPr/>
        </p:nvSpPr>
        <p:spPr>
          <a:xfrm>
            <a:off x="1892890" y="16280988"/>
            <a:ext cx="13716000" cy="34507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BB393F-12B8-4264-8684-3355EADB2D51}"/>
              </a:ext>
            </a:extLst>
          </p:cNvPr>
          <p:cNvSpPr txBox="1"/>
          <p:nvPr/>
        </p:nvSpPr>
        <p:spPr>
          <a:xfrm>
            <a:off x="2847148" y="16533750"/>
            <a:ext cx="3983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선형 회귀모형에 적합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C44EE76-F00A-4D58-B445-67E34C131717}"/>
              </a:ext>
            </a:extLst>
          </p:cNvPr>
          <p:cNvGrpSpPr/>
          <p:nvPr/>
        </p:nvGrpSpPr>
        <p:grpSpPr>
          <a:xfrm>
            <a:off x="2079453" y="16433716"/>
            <a:ext cx="826311" cy="695302"/>
            <a:chOff x="1105192" y="1243818"/>
            <a:chExt cx="337109" cy="33988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ACD2154-4806-4DFF-A22D-20FE13EFD94C}"/>
                </a:ext>
              </a:extLst>
            </p:cNvPr>
            <p:cNvSpPr/>
            <p:nvPr/>
          </p:nvSpPr>
          <p:spPr>
            <a:xfrm>
              <a:off x="1140643" y="1282045"/>
              <a:ext cx="301658" cy="3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A0708D2-A716-4960-BF0E-1EF62B131B54}"/>
                </a:ext>
              </a:extLst>
            </p:cNvPr>
            <p:cNvSpPr/>
            <p:nvPr/>
          </p:nvSpPr>
          <p:spPr>
            <a:xfrm>
              <a:off x="1105192" y="1243818"/>
              <a:ext cx="301658" cy="301658"/>
            </a:xfrm>
            <a:prstGeom prst="rect">
              <a:avLst/>
            </a:prstGeom>
            <a:noFill/>
            <a:ln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D22769A-0C36-46F6-BECD-530A1BD1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4856"/>
              </p:ext>
            </p:extLst>
          </p:nvPr>
        </p:nvGraphicFramePr>
        <p:xfrm>
          <a:off x="2166349" y="17316521"/>
          <a:ext cx="6266995" cy="176682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66749">
                  <a:extLst>
                    <a:ext uri="{9D8B030D-6E8A-4147-A177-3AD203B41FA5}">
                      <a16:colId xmlns:a16="http://schemas.microsoft.com/office/drawing/2014/main" val="1789453490"/>
                    </a:ext>
                  </a:extLst>
                </a:gridCol>
                <a:gridCol w="1566749">
                  <a:extLst>
                    <a:ext uri="{9D8B030D-6E8A-4147-A177-3AD203B41FA5}">
                      <a16:colId xmlns:a16="http://schemas.microsoft.com/office/drawing/2014/main" val="3010935939"/>
                    </a:ext>
                  </a:extLst>
                </a:gridCol>
                <a:gridCol w="1566749">
                  <a:extLst>
                    <a:ext uri="{9D8B030D-6E8A-4147-A177-3AD203B41FA5}">
                      <a16:colId xmlns:a16="http://schemas.microsoft.com/office/drawing/2014/main" val="3908290714"/>
                    </a:ext>
                  </a:extLst>
                </a:gridCol>
                <a:gridCol w="783374">
                  <a:extLst>
                    <a:ext uri="{9D8B030D-6E8A-4147-A177-3AD203B41FA5}">
                      <a16:colId xmlns:a16="http://schemas.microsoft.com/office/drawing/2014/main" val="3691681314"/>
                    </a:ext>
                  </a:extLst>
                </a:gridCol>
                <a:gridCol w="783374">
                  <a:extLst>
                    <a:ext uri="{9D8B030D-6E8A-4147-A177-3AD203B41FA5}">
                      <a16:colId xmlns:a16="http://schemas.microsoft.com/office/drawing/2014/main" val="399930609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완전모형에 대한 회귀계수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최소제곱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추정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3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회귀계수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추정값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표준오차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t-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통계량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p-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값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73991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3239902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절편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99.5043744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2.8532343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34.874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&lt; 2e-16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5341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기준금리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-5.8193489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0.5791832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-10.048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&lt; 2e-16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206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국고채권의 발행액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0.0006110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0.0002047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2.985 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0.00318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38700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화폐발행 잔액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0.0004639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0.0003552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1.306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0.19291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71330277"/>
                  </a:ext>
                </a:extLst>
              </a:tr>
            </a:tbl>
          </a:graphicData>
        </a:graphic>
      </p:graphicFrame>
      <p:pic>
        <p:nvPicPr>
          <p:cNvPr id="52" name="_x197812240">
            <a:extLst>
              <a:ext uri="{FF2B5EF4-FFF2-40B4-BE49-F238E27FC236}">
                <a16:creationId xmlns:a16="http://schemas.microsoft.com/office/drawing/2014/main" id="{6E30890F-A4FF-4F45-8CB5-413BC680D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2013247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_x197817280">
            <a:extLst>
              <a:ext uri="{FF2B5EF4-FFF2-40B4-BE49-F238E27FC236}">
                <a16:creationId xmlns:a16="http://schemas.microsoft.com/office/drawing/2014/main" id="{436F0614-52B6-4969-8194-9CCE983D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2013247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_x197818880">
            <a:extLst>
              <a:ext uri="{FF2B5EF4-FFF2-40B4-BE49-F238E27FC236}">
                <a16:creationId xmlns:a16="http://schemas.microsoft.com/office/drawing/2014/main" id="{C65E59E9-E245-4215-B9DE-6F784155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2013247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_x194022216">
            <a:extLst>
              <a:ext uri="{FF2B5EF4-FFF2-40B4-BE49-F238E27FC236}">
                <a16:creationId xmlns:a16="http://schemas.microsoft.com/office/drawing/2014/main" id="{C827A755-1109-43FE-B16B-D37A2100D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2013247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99633A-ECE8-488B-A226-8BF79C4BFA4C}"/>
                  </a:ext>
                </a:extLst>
              </p:cNvPr>
              <p:cNvSpPr txBox="1"/>
              <p:nvPr/>
            </p:nvSpPr>
            <p:spPr>
              <a:xfrm>
                <a:off x="2152746" y="19268427"/>
                <a:ext cx="6421053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=99.5043744−5.8193489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+0.000611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+0.0004839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99633A-ECE8-488B-A226-8BF79C4BF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746" y="19268427"/>
                <a:ext cx="6421053" cy="376770"/>
              </a:xfrm>
              <a:prstGeom prst="rect">
                <a:avLst/>
              </a:prstGeom>
              <a:blipFill>
                <a:blip r:embed="rId7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2B511A-DDC5-46D3-8E09-55783B8F5A9F}"/>
                  </a:ext>
                </a:extLst>
              </p:cNvPr>
              <p:cNvSpPr txBox="1"/>
              <p:nvPr/>
            </p:nvSpPr>
            <p:spPr>
              <a:xfrm>
                <a:off x="8847258" y="17085544"/>
                <a:ext cx="6266995" cy="244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선형 회귀모형에 적합한 결과 회귀식이 추정되며</a:t>
                </a:r>
                <a:r>
                  <a:rPr lang="en-US" altLang="ko-KR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, t</a:t>
                </a: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통계량과 </a:t>
                </a:r>
                <a:r>
                  <a:rPr lang="en-US" altLang="ko-KR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p</a:t>
                </a: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값을 이용하여 각 회귀계수에 대한 추정도 진행가능</a:t>
                </a:r>
                <a:endParaRPr lang="en-US" altLang="ko-KR" sz="1700" dirty="0">
                  <a:latin typeface="a고딕11" panose="02020600000000000000" pitchFamily="18" charset="-127"/>
                  <a:ea typeface="a고딕11" panose="02020600000000000000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고딕11" panose="02020600000000000000" pitchFamily="18" charset="-127"/>
                  <a:ea typeface="a고딕11" panose="02020600000000000000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  <m:t>3</m:t>
                        </m:r>
                      </m:sub>
                    </m:sSub>
                    <m:r>
                      <a:rPr lang="ko-KR" altLang="en-US" sz="1700" i="1">
                        <a:latin typeface="Cambria Math" panose="02040503050406030204" pitchFamily="18" charset="0"/>
                        <a:ea typeface="a고딕11" panose="02020600000000000000" pitchFamily="18" charset="-127"/>
                      </a:rPr>
                      <m:t>를</m:t>
                    </m:r>
                  </m:oMath>
                </a14:m>
                <a:r>
                  <a:rPr lang="en-US" altLang="ko-KR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 </a:t>
                </a: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제외한 모든 회귀계수들이 </a:t>
                </a:r>
                <a:r>
                  <a:rPr lang="ko-KR" altLang="en-US" sz="1700" dirty="0" err="1">
                    <a:latin typeface="a고딕11" panose="02020600000000000000" pitchFamily="18" charset="-127"/>
                    <a:ea typeface="a고딕11" panose="02020600000000000000" pitchFamily="18" charset="-127"/>
                  </a:rPr>
                  <a:t>귀무가설인</a:t>
                </a:r>
                <a:endParaRPr lang="en-US" altLang="ko-KR" sz="1700" dirty="0">
                  <a:latin typeface="a고딕11" panose="02020600000000000000" pitchFamily="18" charset="-127"/>
                  <a:ea typeface="a고딕11" panose="02020600000000000000" pitchFamily="18" charset="-127"/>
                </a:endParaRPr>
              </a:p>
              <a:p>
                <a:r>
                  <a:rPr lang="en-US" altLang="ko-KR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       </a:t>
                </a: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a고딕11" panose="02020600000000000000" pitchFamily="18" charset="-127"/>
                      </a:rPr>
                      <m:t>: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a고딕11" panose="02020600000000000000" pitchFamily="18" charset="-127"/>
                      </a:rPr>
                      <m:t>=0 (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a고딕11" panose="02020600000000000000" pitchFamily="18" charset="-127"/>
                      </a:rPr>
                      <m:t>𝑖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a고딕11" panose="02020600000000000000" pitchFamily="18" charset="-127"/>
                      </a:rPr>
                      <m:t>=0,1,2,3)</m:t>
                    </m:r>
                    <m:r>
                      <a:rPr lang="ko-KR" altLang="en-US" sz="1700" i="1">
                        <a:latin typeface="Cambria Math" panose="02040503050406030204" pitchFamily="18" charset="0"/>
                        <a:ea typeface="a고딕11" panose="02020600000000000000" pitchFamily="18" charset="-127"/>
                      </a:rPr>
                      <m:t>을</m:t>
                    </m:r>
                  </m:oMath>
                </a14:m>
                <a:r>
                  <a:rPr lang="en-US" altLang="ko-KR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 </a:t>
                </a: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기각</a:t>
                </a:r>
                <a:endParaRPr lang="en-US" altLang="ko-KR" sz="1700" dirty="0">
                  <a:latin typeface="a고딕11" panose="02020600000000000000" pitchFamily="18" charset="-127"/>
                  <a:ea typeface="a고딕11" panose="02020600000000000000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고딕11" panose="02020600000000000000" pitchFamily="18" charset="-127"/>
                  <a:ea typeface="a고딕11" panose="02020600000000000000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기준금리와 국고채권의 발행액의 회귀계수 추정 값은 통계적으로 유의미하며</a:t>
                </a:r>
                <a:r>
                  <a:rPr lang="en-US" altLang="ko-KR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, </a:t>
                </a: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화폐발행 잔액의 경우는 유의하지는 않으나 통계량의 값이 경계선 근처에 있어 어느정도 관계를 보임</a:t>
                </a:r>
                <a:endParaRPr lang="en-US" altLang="ko-KR" sz="1700" dirty="0">
                  <a:latin typeface="a고딕11" panose="02020600000000000000" pitchFamily="18" charset="-127"/>
                  <a:ea typeface="a고딕11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2B511A-DDC5-46D3-8E09-55783B8F5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58" y="17085544"/>
                <a:ext cx="6266995" cy="2446824"/>
              </a:xfrm>
              <a:prstGeom prst="rect">
                <a:avLst/>
              </a:prstGeom>
              <a:blipFill>
                <a:blip r:embed="rId8"/>
                <a:stretch>
                  <a:fillRect l="-486" t="-998" b="-2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DE65F7-AB1B-4AD5-A6E1-F3D5C860B51A}"/>
              </a:ext>
            </a:extLst>
          </p:cNvPr>
          <p:cNvSpPr/>
          <p:nvPr/>
        </p:nvSpPr>
        <p:spPr>
          <a:xfrm>
            <a:off x="1862410" y="24387738"/>
            <a:ext cx="13716000" cy="105462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2FD489-2E84-4DD8-A075-6B88BF4F711C}"/>
              </a:ext>
            </a:extLst>
          </p:cNvPr>
          <p:cNvSpPr txBox="1"/>
          <p:nvPr/>
        </p:nvSpPr>
        <p:spPr>
          <a:xfrm>
            <a:off x="2957343" y="24634829"/>
            <a:ext cx="493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회귀진단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38ADEA0-5F03-43B7-8FEC-67AB753EF368}"/>
              </a:ext>
            </a:extLst>
          </p:cNvPr>
          <p:cNvGrpSpPr/>
          <p:nvPr/>
        </p:nvGrpSpPr>
        <p:grpSpPr>
          <a:xfrm>
            <a:off x="2048973" y="24540466"/>
            <a:ext cx="826311" cy="695302"/>
            <a:chOff x="1105192" y="1243818"/>
            <a:chExt cx="337109" cy="33988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4DDCAA1-F0AB-4A91-B5D2-475DFA8A8735}"/>
                </a:ext>
              </a:extLst>
            </p:cNvPr>
            <p:cNvSpPr/>
            <p:nvPr/>
          </p:nvSpPr>
          <p:spPr>
            <a:xfrm>
              <a:off x="1140643" y="1282045"/>
              <a:ext cx="301658" cy="3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6F132AF-4B20-466B-8E8D-5F9876023086}"/>
                </a:ext>
              </a:extLst>
            </p:cNvPr>
            <p:cNvSpPr/>
            <p:nvPr/>
          </p:nvSpPr>
          <p:spPr>
            <a:xfrm>
              <a:off x="1105192" y="1243818"/>
              <a:ext cx="301658" cy="301658"/>
            </a:xfrm>
            <a:prstGeom prst="rect">
              <a:avLst/>
            </a:prstGeom>
            <a:noFill/>
            <a:ln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63" name="_x197812240">
            <a:extLst>
              <a:ext uri="{FF2B5EF4-FFF2-40B4-BE49-F238E27FC236}">
                <a16:creationId xmlns:a16="http://schemas.microsoft.com/office/drawing/2014/main" id="{FA03758B-F634-4681-A4EA-CE66C0D3E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2468042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_x197817280">
            <a:extLst>
              <a:ext uri="{FF2B5EF4-FFF2-40B4-BE49-F238E27FC236}">
                <a16:creationId xmlns:a16="http://schemas.microsoft.com/office/drawing/2014/main" id="{028FF877-C9FE-4D9A-A4B9-1D7CC431D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2468042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_x197818880">
            <a:extLst>
              <a:ext uri="{FF2B5EF4-FFF2-40B4-BE49-F238E27FC236}">
                <a16:creationId xmlns:a16="http://schemas.microsoft.com/office/drawing/2014/main" id="{97EA9A4B-E601-48DA-90B0-072DBE721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2468042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_x194022216">
            <a:extLst>
              <a:ext uri="{FF2B5EF4-FFF2-40B4-BE49-F238E27FC236}">
                <a16:creationId xmlns:a16="http://schemas.microsoft.com/office/drawing/2014/main" id="{E021F232-3697-42DC-B296-AAFA5340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2468042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755E79A9-E62B-4718-B653-C66566477F4F}"/>
              </a:ext>
            </a:extLst>
          </p:cNvPr>
          <p:cNvSpPr/>
          <p:nvPr/>
        </p:nvSpPr>
        <p:spPr>
          <a:xfrm>
            <a:off x="2279238" y="25348636"/>
            <a:ext cx="507210" cy="389814"/>
          </a:xfrm>
          <a:prstGeom prst="rightArrow">
            <a:avLst/>
          </a:prstGeom>
          <a:solidFill>
            <a:srgbClr val="BED5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20EAB7-BF1D-4D69-86C5-E4B9E98663FD}"/>
              </a:ext>
            </a:extLst>
          </p:cNvPr>
          <p:cNvSpPr txBox="1"/>
          <p:nvPr/>
        </p:nvSpPr>
        <p:spPr>
          <a:xfrm>
            <a:off x="2863351" y="25336205"/>
            <a:ext cx="493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잔차와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지렛값을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이용한 분석</a:t>
            </a: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13169AB7-4944-472D-A6DA-218499273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73304"/>
              </p:ext>
            </p:extLst>
          </p:nvPr>
        </p:nvGraphicFramePr>
        <p:xfrm>
          <a:off x="2965771" y="25850444"/>
          <a:ext cx="11422967" cy="87553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089971">
                  <a:extLst>
                    <a:ext uri="{9D8B030D-6E8A-4147-A177-3AD203B41FA5}">
                      <a16:colId xmlns:a16="http://schemas.microsoft.com/office/drawing/2014/main" val="1855478150"/>
                    </a:ext>
                  </a:extLst>
                </a:gridCol>
                <a:gridCol w="9332996">
                  <a:extLst>
                    <a:ext uri="{9D8B030D-6E8A-4147-A177-3AD203B41FA5}">
                      <a16:colId xmlns:a16="http://schemas.microsoft.com/office/drawing/2014/main" val="334568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내표준화 잔차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3, 11, 12, 13, 14, 15, 16, 18, 19, 23, 58, 59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3620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외표준화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잔차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4, 11, 12, 13, 14, 15, 16, 18, 19, 24, 58, 59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28239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지렛값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52, 53, 59, 155, 158, 168, 170, 182, 191, 194, 195, 197, 198, 200, 203, 204, 205, 206, 208, 209, 210, 211, 212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805483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BB976F2C-A6B4-4F5F-AB08-C06F4CC52008}"/>
              </a:ext>
            </a:extLst>
          </p:cNvPr>
          <p:cNvSpPr txBox="1"/>
          <p:nvPr/>
        </p:nvSpPr>
        <p:spPr>
          <a:xfrm>
            <a:off x="2834876" y="26469382"/>
            <a:ext cx="12345936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내표준화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잔차와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외 표준화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잔차에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대한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기준값을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절댓값 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2,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지렛값에서는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지렛값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기준치 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2p/n=0.037735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로써 관측치들을 봄</a:t>
            </a: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F37F8303-15B4-4A12-8AB2-FF75DD00ED6F}"/>
              </a:ext>
            </a:extLst>
          </p:cNvPr>
          <p:cNvSpPr/>
          <p:nvPr/>
        </p:nvSpPr>
        <p:spPr>
          <a:xfrm>
            <a:off x="2279238" y="27345548"/>
            <a:ext cx="507210" cy="389814"/>
          </a:xfrm>
          <a:prstGeom prst="rightArrow">
            <a:avLst/>
          </a:prstGeom>
          <a:solidFill>
            <a:srgbClr val="BED5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DA3EC8-661C-49C4-98F4-FAB2B25433A9}"/>
              </a:ext>
            </a:extLst>
          </p:cNvPr>
          <p:cNvSpPr txBox="1"/>
          <p:nvPr/>
        </p:nvSpPr>
        <p:spPr>
          <a:xfrm>
            <a:off x="2863351" y="27333117"/>
            <a:ext cx="493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영향력 측도를 이용한 분석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D7DF2425-C19E-4670-929E-062B887D3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06077"/>
              </p:ext>
            </p:extLst>
          </p:nvPr>
        </p:nvGraphicFramePr>
        <p:xfrm>
          <a:off x="2931179" y="28118418"/>
          <a:ext cx="5502165" cy="11788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66492">
                  <a:extLst>
                    <a:ext uri="{9D8B030D-6E8A-4147-A177-3AD203B41FA5}">
                      <a16:colId xmlns:a16="http://schemas.microsoft.com/office/drawing/2014/main" val="429389059"/>
                    </a:ext>
                  </a:extLst>
                </a:gridCol>
                <a:gridCol w="4235673">
                  <a:extLst>
                    <a:ext uri="{9D8B030D-6E8A-4147-A177-3AD203B41FA5}">
                      <a16:colId xmlns:a16="http://schemas.microsoft.com/office/drawing/2014/main" val="1217602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COVRATIO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3p/n=12/212=0.0566 COVRATIO 1.0566 or COVRATIO 09434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36769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DFFITS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</a:rPr>
                        <a:t>2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또는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</a:rPr>
                        <a:t>=0.27472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7330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DFBETAS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</a:rPr>
                        <a:t>2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또는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</a:rPr>
                        <a:t>2/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</a:rPr>
                        <a:t>=0.1373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57786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Cook distance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C 3.67/(n-p)=3.67/208=0.01764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858392756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1BCF5477-1577-4541-8586-0284CE0DAFED}"/>
              </a:ext>
            </a:extLst>
          </p:cNvPr>
          <p:cNvSpPr txBox="1"/>
          <p:nvPr/>
        </p:nvSpPr>
        <p:spPr>
          <a:xfrm>
            <a:off x="2834876" y="27377558"/>
            <a:ext cx="1453259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기준 값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A3C716-7FD6-4812-A754-C1C92B904E32}"/>
              </a:ext>
            </a:extLst>
          </p:cNvPr>
          <p:cNvSpPr txBox="1"/>
          <p:nvPr/>
        </p:nvSpPr>
        <p:spPr>
          <a:xfrm>
            <a:off x="8997480" y="27377558"/>
            <a:ext cx="1453259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kern="0" dirty="0">
                <a:solidFill>
                  <a:srgbClr val="00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결과</a:t>
            </a:r>
            <a:endParaRPr lang="ko-KR" altLang="en-US" sz="1700" kern="0" spc="0" dirty="0">
              <a:solidFill>
                <a:srgbClr val="000000"/>
              </a:solidFill>
              <a:effectLst/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1680E647-80DA-48FA-9111-C8D0B2C19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4461"/>
              </p:ext>
            </p:extLst>
          </p:nvPr>
        </p:nvGraphicFramePr>
        <p:xfrm>
          <a:off x="9118260" y="28130770"/>
          <a:ext cx="5270477" cy="116646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003779">
                  <a:extLst>
                    <a:ext uri="{9D8B030D-6E8A-4147-A177-3AD203B41FA5}">
                      <a16:colId xmlns:a16="http://schemas.microsoft.com/office/drawing/2014/main" val="2933586041"/>
                    </a:ext>
                  </a:extLst>
                </a:gridCol>
                <a:gridCol w="3266698">
                  <a:extLst>
                    <a:ext uri="{9D8B030D-6E8A-4147-A177-3AD203B41FA5}">
                      <a16:colId xmlns:a16="http://schemas.microsoft.com/office/drawing/2014/main" val="4105114556"/>
                    </a:ext>
                  </a:extLst>
                </a:gridCol>
              </a:tblGrid>
              <a:tr h="5832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개 이상의 측도에서 이상치라고 판단한 관측치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11 , 12 , 13 , 14 , 15 , 59 ,148 ,155, 158 ,168 ,191 ,194 ,195 ,197, 198 ,200 ,203 ,204 ,205 ,208 ,209 ,210 ,211 ,212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45585395"/>
                  </a:ext>
                </a:extLst>
              </a:tr>
              <a:tr h="5832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개 이상의 측도에서 이상치라고 판단한 관측치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191 ,194 ,200, 208, 209, 211, 212 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261073742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8E4BCB04-F26C-4A75-9C04-5D7C7E123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8580"/>
              </p:ext>
            </p:extLst>
          </p:nvPr>
        </p:nvGraphicFramePr>
        <p:xfrm>
          <a:off x="2187798" y="20834005"/>
          <a:ext cx="13023900" cy="3104723"/>
        </p:xfrm>
        <a:graphic>
          <a:graphicData uri="http://schemas.openxmlformats.org/drawingml/2006/table">
            <a:tbl>
              <a:tblPr/>
              <a:tblGrid>
                <a:gridCol w="3335684">
                  <a:extLst>
                    <a:ext uri="{9D8B030D-6E8A-4147-A177-3AD203B41FA5}">
                      <a16:colId xmlns:a16="http://schemas.microsoft.com/office/drawing/2014/main" val="3777932382"/>
                    </a:ext>
                  </a:extLst>
                </a:gridCol>
                <a:gridCol w="3306068">
                  <a:extLst>
                    <a:ext uri="{9D8B030D-6E8A-4147-A177-3AD203B41FA5}">
                      <a16:colId xmlns:a16="http://schemas.microsoft.com/office/drawing/2014/main" val="2579458715"/>
                    </a:ext>
                  </a:extLst>
                </a:gridCol>
                <a:gridCol w="3277320">
                  <a:extLst>
                    <a:ext uri="{9D8B030D-6E8A-4147-A177-3AD203B41FA5}">
                      <a16:colId xmlns:a16="http://schemas.microsoft.com/office/drawing/2014/main" val="1640199020"/>
                    </a:ext>
                  </a:extLst>
                </a:gridCol>
                <a:gridCol w="3104828">
                  <a:extLst>
                    <a:ext uri="{9D8B030D-6E8A-4147-A177-3AD203B41FA5}">
                      <a16:colId xmlns:a16="http://schemas.microsoft.com/office/drawing/2014/main" val="3494229708"/>
                    </a:ext>
                  </a:extLst>
                </a:gridCol>
              </a:tblGrid>
              <a:tr h="32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잔차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대 예측 값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산점도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표준화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잔차의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정규확률도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표준화잔차의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절대값의  제곱근 대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예측값의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산점도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표준화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잔차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대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지렛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값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865678"/>
                  </a:ext>
                </a:extLst>
              </a:tr>
              <a:tr h="23178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0610648"/>
                  </a:ext>
                </a:extLst>
              </a:tr>
              <a:tr h="32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13,14,15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 관측치가 크게 벗어난 이상치로 판단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정규성은 어느 정도 만족된다고 할 수 있으나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마찬가지로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13, 14, 15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 관측치가 이상치로 판단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  <a:cs typeface="+mn-cs"/>
                        </a:rPr>
                        <a:t>13, 14, 15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  <a:cs typeface="+mn-cs"/>
                        </a:rPr>
                        <a:t>번 관측치가 이상치로 판단</a:t>
                      </a:r>
                    </a:p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58, 59, 16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 관측치가 이상치로 판단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85402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C5A01726-A8CD-48AF-9CDD-D3B3B6EE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15712"/>
              </p:ext>
            </p:extLst>
          </p:nvPr>
        </p:nvGraphicFramePr>
        <p:xfrm>
          <a:off x="2187798" y="29531259"/>
          <a:ext cx="13023900" cy="3104723"/>
        </p:xfrm>
        <a:graphic>
          <a:graphicData uri="http://schemas.openxmlformats.org/drawingml/2006/table">
            <a:tbl>
              <a:tblPr/>
              <a:tblGrid>
                <a:gridCol w="3335684">
                  <a:extLst>
                    <a:ext uri="{9D8B030D-6E8A-4147-A177-3AD203B41FA5}">
                      <a16:colId xmlns:a16="http://schemas.microsoft.com/office/drawing/2014/main" val="3777932382"/>
                    </a:ext>
                  </a:extLst>
                </a:gridCol>
                <a:gridCol w="3306068">
                  <a:extLst>
                    <a:ext uri="{9D8B030D-6E8A-4147-A177-3AD203B41FA5}">
                      <a16:colId xmlns:a16="http://schemas.microsoft.com/office/drawing/2014/main" val="2579458715"/>
                    </a:ext>
                  </a:extLst>
                </a:gridCol>
                <a:gridCol w="3277320">
                  <a:extLst>
                    <a:ext uri="{9D8B030D-6E8A-4147-A177-3AD203B41FA5}">
                      <a16:colId xmlns:a16="http://schemas.microsoft.com/office/drawing/2014/main" val="1640199020"/>
                    </a:ext>
                  </a:extLst>
                </a:gridCol>
                <a:gridCol w="3104828">
                  <a:extLst>
                    <a:ext uri="{9D8B030D-6E8A-4147-A177-3AD203B41FA5}">
                      <a16:colId xmlns:a16="http://schemas.microsoft.com/office/drawing/2014/main" val="3494229708"/>
                    </a:ext>
                  </a:extLst>
                </a:gridCol>
              </a:tblGrid>
              <a:tr h="32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쿡의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거리</a:t>
                      </a: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DFFITS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쿡의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거리 대 지렛대점 그래프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스튜던트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잔차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대 모자행렬 그래프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865678"/>
                  </a:ext>
                </a:extLst>
              </a:tr>
              <a:tr h="23178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0610648"/>
                  </a:ext>
                </a:extLst>
              </a:tr>
              <a:tr h="32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16, 58, 59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 관측치가 다른 관측치보다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쿡의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거리가 크다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16, 58, 59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번째 관측치가 다른 관측치보다 크다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16, 58, 59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 관측치가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최소제곱선에서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멀리 떨어져 있는 나쁜 지렛대 점이다</a:t>
                      </a: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.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14, 15, 58, 59, 208, 212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번째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관측값의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원의 크기가 크므로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쿡의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거리가 크다</a:t>
                      </a: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.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85402"/>
                  </a:ext>
                </a:extLst>
              </a:tr>
            </a:tbl>
          </a:graphicData>
        </a:graphic>
      </p:graphicFrame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0F8BFF6B-40C7-4879-9A0F-5627223531CB}"/>
              </a:ext>
            </a:extLst>
          </p:cNvPr>
          <p:cNvSpPr/>
          <p:nvPr/>
        </p:nvSpPr>
        <p:spPr>
          <a:xfrm>
            <a:off x="2279238" y="32985658"/>
            <a:ext cx="507210" cy="389814"/>
          </a:xfrm>
          <a:prstGeom prst="rightArrow">
            <a:avLst/>
          </a:prstGeom>
          <a:solidFill>
            <a:srgbClr val="BED5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725958-A1EB-403E-A6BC-948F686A1917}"/>
              </a:ext>
            </a:extLst>
          </p:cNvPr>
          <p:cNvSpPr txBox="1"/>
          <p:nvPr/>
        </p:nvSpPr>
        <p:spPr>
          <a:xfrm>
            <a:off x="2863351" y="32973227"/>
            <a:ext cx="493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16362D-D536-4894-91F7-2165360514DF}"/>
              </a:ext>
            </a:extLst>
          </p:cNvPr>
          <p:cNvSpPr txBox="1"/>
          <p:nvPr/>
        </p:nvSpPr>
        <p:spPr>
          <a:xfrm>
            <a:off x="2846196" y="33592725"/>
            <a:ext cx="1154254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위의 </a:t>
            </a:r>
            <a:r>
              <a:rPr lang="ko-KR" altLang="en-US" sz="1700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측도들에서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2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번 이상 이상치라고 판정 받은 관측치들만 제외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7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4, 11, 12, 13, 14, 15, 16, 18, 19, 58, 59, 155, 158, 168, 191, 194, 195, 197, 198, 200, 203, 204, 205, 208, 209, 210, 211, 212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를 원 데이터에서 제외시킴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7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C5D1866-FD78-4FD2-832F-6E931A105798}"/>
              </a:ext>
            </a:extLst>
          </p:cNvPr>
          <p:cNvSpPr/>
          <p:nvPr/>
        </p:nvSpPr>
        <p:spPr>
          <a:xfrm>
            <a:off x="1862410" y="35122271"/>
            <a:ext cx="13716000" cy="42278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212D3E-CF8C-48DD-A246-DAC46E4976B6}"/>
              </a:ext>
            </a:extLst>
          </p:cNvPr>
          <p:cNvSpPr txBox="1"/>
          <p:nvPr/>
        </p:nvSpPr>
        <p:spPr>
          <a:xfrm>
            <a:off x="2957343" y="35369362"/>
            <a:ext cx="493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회귀 모형 선택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83BDDDA-E83F-44AE-A402-7D725F7F4F35}"/>
              </a:ext>
            </a:extLst>
          </p:cNvPr>
          <p:cNvGrpSpPr/>
          <p:nvPr/>
        </p:nvGrpSpPr>
        <p:grpSpPr>
          <a:xfrm>
            <a:off x="2048973" y="35274999"/>
            <a:ext cx="826311" cy="695302"/>
            <a:chOff x="1105192" y="1243818"/>
            <a:chExt cx="337109" cy="33988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558777-191F-4CF4-954F-43E2DF2B5C17}"/>
                </a:ext>
              </a:extLst>
            </p:cNvPr>
            <p:cNvSpPr/>
            <p:nvPr/>
          </p:nvSpPr>
          <p:spPr>
            <a:xfrm>
              <a:off x="1140643" y="1282045"/>
              <a:ext cx="301658" cy="3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5649CCF-F075-409D-A962-51B9E3184FE5}"/>
                </a:ext>
              </a:extLst>
            </p:cNvPr>
            <p:cNvSpPr/>
            <p:nvPr/>
          </p:nvSpPr>
          <p:spPr>
            <a:xfrm>
              <a:off x="1105192" y="1243818"/>
              <a:ext cx="301658" cy="301658"/>
            </a:xfrm>
            <a:prstGeom prst="rect">
              <a:avLst/>
            </a:prstGeom>
            <a:noFill/>
            <a:ln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87" name="_x197812240">
            <a:extLst>
              <a:ext uri="{FF2B5EF4-FFF2-40B4-BE49-F238E27FC236}">
                <a16:creationId xmlns:a16="http://schemas.microsoft.com/office/drawing/2014/main" id="{BCD18D94-DD83-4649-9791-62E210AEC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35414956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_x197817280">
            <a:extLst>
              <a:ext uri="{FF2B5EF4-FFF2-40B4-BE49-F238E27FC236}">
                <a16:creationId xmlns:a16="http://schemas.microsoft.com/office/drawing/2014/main" id="{8207EB0B-4E1B-4F04-AB87-1CC31F45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35414956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_x197818880">
            <a:extLst>
              <a:ext uri="{FF2B5EF4-FFF2-40B4-BE49-F238E27FC236}">
                <a16:creationId xmlns:a16="http://schemas.microsoft.com/office/drawing/2014/main" id="{71DA43F1-54EB-4C64-A8F3-8DC72AF81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35414956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_x194022216">
            <a:extLst>
              <a:ext uri="{FF2B5EF4-FFF2-40B4-BE49-F238E27FC236}">
                <a16:creationId xmlns:a16="http://schemas.microsoft.com/office/drawing/2014/main" id="{D0658AD1-10B6-4F8D-92EE-6870297DB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35414956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52D63730-E772-462E-BD38-06E5F75C2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8208"/>
              </p:ext>
            </p:extLst>
          </p:nvPr>
        </p:nvGraphicFramePr>
        <p:xfrm>
          <a:off x="2187798" y="36120512"/>
          <a:ext cx="13023899" cy="2921843"/>
        </p:xfrm>
        <a:graphic>
          <a:graphicData uri="http://schemas.openxmlformats.org/drawingml/2006/table">
            <a:tbl>
              <a:tblPr/>
              <a:tblGrid>
                <a:gridCol w="1944797">
                  <a:extLst>
                    <a:ext uri="{9D8B030D-6E8A-4147-A177-3AD203B41FA5}">
                      <a16:colId xmlns:a16="http://schemas.microsoft.com/office/drawing/2014/main" val="3777932382"/>
                    </a:ext>
                  </a:extLst>
                </a:gridCol>
                <a:gridCol w="1927529">
                  <a:extLst>
                    <a:ext uri="{9D8B030D-6E8A-4147-A177-3AD203B41FA5}">
                      <a16:colId xmlns:a16="http://schemas.microsoft.com/office/drawing/2014/main" val="2579458715"/>
                    </a:ext>
                  </a:extLst>
                </a:gridCol>
                <a:gridCol w="1910769">
                  <a:extLst>
                    <a:ext uri="{9D8B030D-6E8A-4147-A177-3AD203B41FA5}">
                      <a16:colId xmlns:a16="http://schemas.microsoft.com/office/drawing/2014/main" val="1640199020"/>
                    </a:ext>
                  </a:extLst>
                </a:gridCol>
                <a:gridCol w="2062477">
                  <a:extLst>
                    <a:ext uri="{9D8B030D-6E8A-4147-A177-3AD203B41FA5}">
                      <a16:colId xmlns:a16="http://schemas.microsoft.com/office/drawing/2014/main" val="4026648861"/>
                    </a:ext>
                  </a:extLst>
                </a:gridCol>
                <a:gridCol w="2003867">
                  <a:extLst>
                    <a:ext uri="{9D8B030D-6E8A-4147-A177-3AD203B41FA5}">
                      <a16:colId xmlns:a16="http://schemas.microsoft.com/office/drawing/2014/main" val="3614688883"/>
                    </a:ext>
                  </a:extLst>
                </a:gridCol>
                <a:gridCol w="3174460">
                  <a:extLst>
                    <a:ext uri="{9D8B030D-6E8A-4147-A177-3AD203B41FA5}">
                      <a16:colId xmlns:a16="http://schemas.microsoft.com/office/drawing/2014/main" val="1599065939"/>
                    </a:ext>
                  </a:extLst>
                </a:gridCol>
              </a:tblGrid>
              <a:tr h="32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Rsqared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AdjRS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Sp2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Cp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PRESSp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AIC, BIC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865678"/>
                  </a:ext>
                </a:extLst>
              </a:tr>
              <a:tr h="23178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10648"/>
                  </a:ext>
                </a:extLst>
              </a:tr>
              <a:tr h="15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X1,X2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만 포함한 모형이 최적</a:t>
                      </a: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X1,X2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만 포함한 모형이 최적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X1,X2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만 포함한 모형이 최적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X1,X2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만 포함한 모형이 최적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X1,X2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만 포함한 모형이 최적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X1,X2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만 포함한 모형이 최적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85402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11B6192D-4FD5-482C-B949-915CB32EB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34386"/>
              </p:ext>
            </p:extLst>
          </p:nvPr>
        </p:nvGraphicFramePr>
        <p:xfrm>
          <a:off x="12110734" y="36549575"/>
          <a:ext cx="3043085" cy="2092111"/>
        </p:xfrm>
        <a:graphic>
          <a:graphicData uri="http://schemas.openxmlformats.org/drawingml/2006/table">
            <a:tbl>
              <a:tblPr/>
              <a:tblGrid>
                <a:gridCol w="734223">
                  <a:extLst>
                    <a:ext uri="{9D8B030D-6E8A-4147-A177-3AD203B41FA5}">
                      <a16:colId xmlns:a16="http://schemas.microsoft.com/office/drawing/2014/main" val="3331744097"/>
                    </a:ext>
                  </a:extLst>
                </a:gridCol>
                <a:gridCol w="1016879">
                  <a:extLst>
                    <a:ext uri="{9D8B030D-6E8A-4147-A177-3AD203B41FA5}">
                      <a16:colId xmlns:a16="http://schemas.microsoft.com/office/drawing/2014/main" val="2244757629"/>
                    </a:ext>
                  </a:extLst>
                </a:gridCol>
                <a:gridCol w="1291983">
                  <a:extLst>
                    <a:ext uri="{9D8B030D-6E8A-4147-A177-3AD203B41FA5}">
                      <a16:colId xmlns:a16="http://schemas.microsoft.com/office/drawing/2014/main" val="3832130526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1234.619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-148.6964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38782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1287.277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-96.03380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31037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1386.432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3.1159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36283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X1,X2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1226.975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-153.1254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77823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X1,X3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1235.947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-144.1536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831299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X2,X3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1286.963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-93.1379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986029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X1,X2.X3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1228.407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-148.4787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873547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8FE64F4B-7BF2-4418-9876-AE57AE69B41F}"/>
              </a:ext>
            </a:extLst>
          </p:cNvPr>
          <p:cNvSpPr/>
          <p:nvPr/>
        </p:nvSpPr>
        <p:spPr>
          <a:xfrm>
            <a:off x="1862410" y="39624016"/>
            <a:ext cx="13716000" cy="2437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39DD8E-07FE-4592-B288-2D2023F8500C}"/>
              </a:ext>
            </a:extLst>
          </p:cNvPr>
          <p:cNvSpPr txBox="1"/>
          <p:nvPr/>
        </p:nvSpPr>
        <p:spPr>
          <a:xfrm>
            <a:off x="2957343" y="39871107"/>
            <a:ext cx="493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모형 도출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8F47016-3C84-480A-8E0C-083F978488E7}"/>
              </a:ext>
            </a:extLst>
          </p:cNvPr>
          <p:cNvGrpSpPr/>
          <p:nvPr/>
        </p:nvGrpSpPr>
        <p:grpSpPr>
          <a:xfrm>
            <a:off x="2048973" y="39776744"/>
            <a:ext cx="826311" cy="695302"/>
            <a:chOff x="1105192" y="1243818"/>
            <a:chExt cx="337109" cy="33988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8A209E4-58B5-4D51-ACC3-DE33A3658147}"/>
                </a:ext>
              </a:extLst>
            </p:cNvPr>
            <p:cNvSpPr/>
            <p:nvPr/>
          </p:nvSpPr>
          <p:spPr>
            <a:xfrm>
              <a:off x="1140643" y="1282045"/>
              <a:ext cx="301658" cy="3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04B44DA-380D-4ABA-8F77-166354A2521F}"/>
                </a:ext>
              </a:extLst>
            </p:cNvPr>
            <p:cNvSpPr/>
            <p:nvPr/>
          </p:nvSpPr>
          <p:spPr>
            <a:xfrm>
              <a:off x="1105192" y="1243818"/>
              <a:ext cx="301658" cy="301658"/>
            </a:xfrm>
            <a:prstGeom prst="rect">
              <a:avLst/>
            </a:prstGeom>
            <a:noFill/>
            <a:ln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98" name="_x197812240">
            <a:extLst>
              <a:ext uri="{FF2B5EF4-FFF2-40B4-BE49-F238E27FC236}">
                <a16:creationId xmlns:a16="http://schemas.microsoft.com/office/drawing/2014/main" id="{8BB06302-A678-41C2-AC81-9520166C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39916701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_x197817280">
            <a:extLst>
              <a:ext uri="{FF2B5EF4-FFF2-40B4-BE49-F238E27FC236}">
                <a16:creationId xmlns:a16="http://schemas.microsoft.com/office/drawing/2014/main" id="{4300B0BD-82D5-4F0F-A304-450F9F19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39916701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_x197818880">
            <a:extLst>
              <a:ext uri="{FF2B5EF4-FFF2-40B4-BE49-F238E27FC236}">
                <a16:creationId xmlns:a16="http://schemas.microsoft.com/office/drawing/2014/main" id="{DC01C8D1-2B24-40AF-A23A-32E21D53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39916701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_x194022216">
            <a:extLst>
              <a:ext uri="{FF2B5EF4-FFF2-40B4-BE49-F238E27FC236}">
                <a16:creationId xmlns:a16="http://schemas.microsoft.com/office/drawing/2014/main" id="{76AFA800-1CA2-4605-B8C5-D6900AA5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5" y="39916701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3A2007-C5D1-4FD4-B8C4-F1CB6B3F054A}"/>
                  </a:ext>
                </a:extLst>
              </p:cNvPr>
              <p:cNvSpPr txBox="1"/>
              <p:nvPr/>
            </p:nvSpPr>
            <p:spPr>
              <a:xfrm>
                <a:off x="3360352" y="40691756"/>
                <a:ext cx="5072992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=96.752545−5.3256434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+0.0009355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3A2007-C5D1-4FD4-B8C4-F1CB6B3F0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352" y="40691756"/>
                <a:ext cx="5072992" cy="376770"/>
              </a:xfrm>
              <a:prstGeom prst="rect">
                <a:avLst/>
              </a:prstGeom>
              <a:blipFill>
                <a:blip r:embed="rId2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CA34CDB1-5882-48EC-B376-EF797CAC0F5F}"/>
              </a:ext>
            </a:extLst>
          </p:cNvPr>
          <p:cNvSpPr/>
          <p:nvPr/>
        </p:nvSpPr>
        <p:spPr>
          <a:xfrm>
            <a:off x="2279238" y="40651787"/>
            <a:ext cx="507210" cy="389814"/>
          </a:xfrm>
          <a:prstGeom prst="rightArrow">
            <a:avLst/>
          </a:prstGeom>
          <a:solidFill>
            <a:srgbClr val="BED5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FC3876C-EE31-409E-BA2E-81704AFA203F}"/>
              </a:ext>
            </a:extLst>
          </p:cNvPr>
          <p:cNvSpPr txBox="1"/>
          <p:nvPr/>
        </p:nvSpPr>
        <p:spPr>
          <a:xfrm>
            <a:off x="2863351" y="40639356"/>
            <a:ext cx="79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식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6B56CAC-6F1E-4E40-9B27-A5EB0242A731}"/>
              </a:ext>
            </a:extLst>
          </p:cNvPr>
          <p:cNvSpPr txBox="1"/>
          <p:nvPr/>
        </p:nvSpPr>
        <p:spPr>
          <a:xfrm>
            <a:off x="2846196" y="41184467"/>
            <a:ext cx="1154254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화폐발행 잔액은 주택 매매가격지수에 영향을 미치지 않고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기준금리는 내려갈수록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국고채권 발행액은 더 커질수록 주택 매매가격지수는 상승한다고 할 수 있음</a:t>
            </a:r>
            <a:endParaRPr lang="en-US" altLang="ko-KR" sz="17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기준금리와 국고채권 발행액 각각의 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p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값이 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&lt;2e-16, 5.37e-15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로 아주 작은 값이므로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이러한 결과는 매우 유의함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</p:txBody>
      </p:sp>
      <p:sp>
        <p:nvSpPr>
          <p:cNvPr id="106" name="사각형: 둥근 위쪽 모서리 105">
            <a:extLst>
              <a:ext uri="{FF2B5EF4-FFF2-40B4-BE49-F238E27FC236}">
                <a16:creationId xmlns:a16="http://schemas.microsoft.com/office/drawing/2014/main" id="{FA76D344-A544-4766-9AF0-0C2998018968}"/>
              </a:ext>
            </a:extLst>
          </p:cNvPr>
          <p:cNvSpPr/>
          <p:nvPr/>
        </p:nvSpPr>
        <p:spPr>
          <a:xfrm>
            <a:off x="16753873" y="7235399"/>
            <a:ext cx="13716000" cy="1308209"/>
          </a:xfrm>
          <a:prstGeom prst="round2SameRect">
            <a:avLst/>
          </a:prstGeom>
          <a:gradFill>
            <a:gsLst>
              <a:gs pos="81000">
                <a:schemeClr val="accent3">
                  <a:lumMod val="5000"/>
                  <a:lumOff val="95000"/>
                </a:schemeClr>
              </a:gs>
              <a:gs pos="0">
                <a:schemeClr val="bg2">
                  <a:lumMod val="7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/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위쪽 모서리 106">
            <a:extLst>
              <a:ext uri="{FF2B5EF4-FFF2-40B4-BE49-F238E27FC236}">
                <a16:creationId xmlns:a16="http://schemas.microsoft.com/office/drawing/2014/main" id="{33400837-C0B6-4997-AEE5-A8C372B3B2EC}"/>
              </a:ext>
            </a:extLst>
          </p:cNvPr>
          <p:cNvSpPr/>
          <p:nvPr/>
        </p:nvSpPr>
        <p:spPr>
          <a:xfrm>
            <a:off x="16753873" y="7271867"/>
            <a:ext cx="7406640" cy="1241262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latin typeface="a고딕17" panose="02020600000000000000" pitchFamily="18" charset="-127"/>
                <a:ea typeface="a고딕17" panose="02020600000000000000" pitchFamily="18" charset="-127"/>
              </a:rPr>
              <a:t>   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4800" dirty="0">
                <a:latin typeface="a고딕17" panose="02020600000000000000" pitchFamily="18" charset="-127"/>
                <a:ea typeface="a고딕17" panose="02020600000000000000" pitchFamily="18" charset="-127"/>
              </a:rPr>
              <a:t>.</a:t>
            </a:r>
            <a:r>
              <a:rPr lang="ko-KR" altLang="en-US" sz="4800" dirty="0">
                <a:latin typeface="a고딕17" panose="02020600000000000000" pitchFamily="18" charset="-127"/>
                <a:ea typeface="a고딕17" panose="02020600000000000000" pitchFamily="18" charset="-127"/>
              </a:rPr>
              <a:t>주식 시장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A770766-BFEF-467C-95DB-F3C036072C5D}"/>
              </a:ext>
            </a:extLst>
          </p:cNvPr>
          <p:cNvSpPr/>
          <p:nvPr/>
        </p:nvSpPr>
        <p:spPr>
          <a:xfrm>
            <a:off x="16724345" y="12619677"/>
            <a:ext cx="13716000" cy="41653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1B8EA5-BD7E-4DF7-9E71-7496536009EC}"/>
              </a:ext>
            </a:extLst>
          </p:cNvPr>
          <p:cNvSpPr txBox="1"/>
          <p:nvPr/>
        </p:nvSpPr>
        <p:spPr>
          <a:xfrm>
            <a:off x="17819278" y="12736021"/>
            <a:ext cx="493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잔차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분석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C48CA71-C0AE-4CAE-B9A5-CE0DBB4E73F5}"/>
              </a:ext>
            </a:extLst>
          </p:cNvPr>
          <p:cNvGrpSpPr/>
          <p:nvPr/>
        </p:nvGrpSpPr>
        <p:grpSpPr>
          <a:xfrm>
            <a:off x="16910908" y="12635987"/>
            <a:ext cx="826311" cy="695302"/>
            <a:chOff x="1105192" y="1243818"/>
            <a:chExt cx="337109" cy="33988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FFF1C2D-5B4A-4221-815C-E7C2397C5CB8}"/>
                </a:ext>
              </a:extLst>
            </p:cNvPr>
            <p:cNvSpPr/>
            <p:nvPr/>
          </p:nvSpPr>
          <p:spPr>
            <a:xfrm>
              <a:off x="1140643" y="1282045"/>
              <a:ext cx="301658" cy="3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7B9E36A-70EA-4F8E-AC97-A1DF33EC1DF8}"/>
                </a:ext>
              </a:extLst>
            </p:cNvPr>
            <p:cNvSpPr/>
            <p:nvPr/>
          </p:nvSpPr>
          <p:spPr>
            <a:xfrm>
              <a:off x="1105192" y="1243818"/>
              <a:ext cx="301658" cy="301658"/>
            </a:xfrm>
            <a:prstGeom prst="rect">
              <a:avLst/>
            </a:prstGeom>
            <a:noFill/>
            <a:ln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13" name="_x197812240">
            <a:extLst>
              <a:ext uri="{FF2B5EF4-FFF2-40B4-BE49-F238E27FC236}">
                <a16:creationId xmlns:a16="http://schemas.microsoft.com/office/drawing/2014/main" id="{12BD3567-50D3-4F60-A008-100A3D99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280" y="16395704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_x197817280">
            <a:extLst>
              <a:ext uri="{FF2B5EF4-FFF2-40B4-BE49-F238E27FC236}">
                <a16:creationId xmlns:a16="http://schemas.microsoft.com/office/drawing/2014/main" id="{746B8941-CC82-4C1D-BAF8-BA0C3440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280" y="16395704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_x197818880">
            <a:extLst>
              <a:ext uri="{FF2B5EF4-FFF2-40B4-BE49-F238E27FC236}">
                <a16:creationId xmlns:a16="http://schemas.microsoft.com/office/drawing/2014/main" id="{C46C9BB1-27B9-432C-A3E6-DFC1A1D8A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280" y="16395704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_x194022216">
            <a:extLst>
              <a:ext uri="{FF2B5EF4-FFF2-40B4-BE49-F238E27FC236}">
                <a16:creationId xmlns:a16="http://schemas.microsoft.com/office/drawing/2014/main" id="{85946B72-DE87-4C5E-8A8C-85BF7726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280" y="16395704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57CAD0-4350-451D-8670-5F4D4CDF8351}"/>
              </a:ext>
            </a:extLst>
          </p:cNvPr>
          <p:cNvSpPr/>
          <p:nvPr/>
        </p:nvSpPr>
        <p:spPr>
          <a:xfrm>
            <a:off x="16754825" y="8924459"/>
            <a:ext cx="13716000" cy="34507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F11235-CFAB-47ED-B768-0516F7F8CDC2}"/>
              </a:ext>
            </a:extLst>
          </p:cNvPr>
          <p:cNvSpPr txBox="1"/>
          <p:nvPr/>
        </p:nvSpPr>
        <p:spPr>
          <a:xfrm>
            <a:off x="17709083" y="9177221"/>
            <a:ext cx="3983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선형 회귀모형에 적합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27760A0-A65F-4B8F-89BF-00916F0D86DA}"/>
              </a:ext>
            </a:extLst>
          </p:cNvPr>
          <p:cNvGrpSpPr/>
          <p:nvPr/>
        </p:nvGrpSpPr>
        <p:grpSpPr>
          <a:xfrm>
            <a:off x="16941388" y="9077187"/>
            <a:ext cx="826311" cy="695302"/>
            <a:chOff x="1105192" y="1243818"/>
            <a:chExt cx="337109" cy="33988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84C3E3E-222F-4289-ABC2-A985C59D0D8A}"/>
                </a:ext>
              </a:extLst>
            </p:cNvPr>
            <p:cNvSpPr/>
            <p:nvPr/>
          </p:nvSpPr>
          <p:spPr>
            <a:xfrm>
              <a:off x="1140643" y="1282045"/>
              <a:ext cx="301658" cy="3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C9F9D42-5B36-40AA-B08F-D5554AF7CAA2}"/>
                </a:ext>
              </a:extLst>
            </p:cNvPr>
            <p:cNvSpPr/>
            <p:nvPr/>
          </p:nvSpPr>
          <p:spPr>
            <a:xfrm>
              <a:off x="1105192" y="1243818"/>
              <a:ext cx="301658" cy="301658"/>
            </a:xfrm>
            <a:prstGeom prst="rect">
              <a:avLst/>
            </a:prstGeom>
            <a:noFill/>
            <a:ln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850B7F82-01D4-4DE9-B3A9-C1EBD2423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48054"/>
              </p:ext>
            </p:extLst>
          </p:nvPr>
        </p:nvGraphicFramePr>
        <p:xfrm>
          <a:off x="17028284" y="9959992"/>
          <a:ext cx="6266995" cy="175971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66749">
                  <a:extLst>
                    <a:ext uri="{9D8B030D-6E8A-4147-A177-3AD203B41FA5}">
                      <a16:colId xmlns:a16="http://schemas.microsoft.com/office/drawing/2014/main" val="1789453490"/>
                    </a:ext>
                  </a:extLst>
                </a:gridCol>
                <a:gridCol w="1566749">
                  <a:extLst>
                    <a:ext uri="{9D8B030D-6E8A-4147-A177-3AD203B41FA5}">
                      <a16:colId xmlns:a16="http://schemas.microsoft.com/office/drawing/2014/main" val="3010935939"/>
                    </a:ext>
                  </a:extLst>
                </a:gridCol>
                <a:gridCol w="1566749">
                  <a:extLst>
                    <a:ext uri="{9D8B030D-6E8A-4147-A177-3AD203B41FA5}">
                      <a16:colId xmlns:a16="http://schemas.microsoft.com/office/drawing/2014/main" val="3908290714"/>
                    </a:ext>
                  </a:extLst>
                </a:gridCol>
                <a:gridCol w="783374">
                  <a:extLst>
                    <a:ext uri="{9D8B030D-6E8A-4147-A177-3AD203B41FA5}">
                      <a16:colId xmlns:a16="http://schemas.microsoft.com/office/drawing/2014/main" val="3691681314"/>
                    </a:ext>
                  </a:extLst>
                </a:gridCol>
                <a:gridCol w="783374">
                  <a:extLst>
                    <a:ext uri="{9D8B030D-6E8A-4147-A177-3AD203B41FA5}">
                      <a16:colId xmlns:a16="http://schemas.microsoft.com/office/drawing/2014/main" val="399930609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완전모형에 대한 회귀계수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최소제곱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추정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3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회귀계수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추정값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표준오차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t-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통계량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</a:rPr>
                        <a:t>p-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값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73991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3239902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절편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1859.5075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142.89521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13.013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&lt;2e-16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5341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기준금리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-152.36237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29.00656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-5.253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3.70e-07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206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국고채권의 발행액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0.04464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0.01025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4.355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2.09e-05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38700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화폐발행 잔액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0.02493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0.01779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1.402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0.162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71330277"/>
                  </a:ext>
                </a:extLst>
              </a:tr>
            </a:tbl>
          </a:graphicData>
        </a:graphic>
      </p:graphicFrame>
      <p:pic>
        <p:nvPicPr>
          <p:cNvPr id="123" name="_x197812240">
            <a:extLst>
              <a:ext uri="{FF2B5EF4-FFF2-40B4-BE49-F238E27FC236}">
                <a16:creationId xmlns:a16="http://schemas.microsoft.com/office/drawing/2014/main" id="{CD64B887-2D2F-4627-882E-24FAF5FF0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12775944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_x197817280">
            <a:extLst>
              <a:ext uri="{FF2B5EF4-FFF2-40B4-BE49-F238E27FC236}">
                <a16:creationId xmlns:a16="http://schemas.microsoft.com/office/drawing/2014/main" id="{524B7954-C1C5-47ED-BA5C-3B5E0875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12775944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_x197818880">
            <a:extLst>
              <a:ext uri="{FF2B5EF4-FFF2-40B4-BE49-F238E27FC236}">
                <a16:creationId xmlns:a16="http://schemas.microsoft.com/office/drawing/2014/main" id="{F9A28401-EAF9-4907-8CA8-23F4C718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12775944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_x194022216">
            <a:extLst>
              <a:ext uri="{FF2B5EF4-FFF2-40B4-BE49-F238E27FC236}">
                <a16:creationId xmlns:a16="http://schemas.microsoft.com/office/drawing/2014/main" id="{C083440D-14A5-4AD1-9AEF-EE26E3834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12775944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DE69560-C82A-42B4-AF9D-9A4F221CB128}"/>
                  </a:ext>
                </a:extLst>
              </p:cNvPr>
              <p:cNvSpPr txBox="1"/>
              <p:nvPr/>
            </p:nvSpPr>
            <p:spPr>
              <a:xfrm>
                <a:off x="17014681" y="11911898"/>
                <a:ext cx="5809796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=1859.5075−152.36237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+0.04464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+0.03493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DE69560-C82A-42B4-AF9D-9A4F221C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681" y="11911898"/>
                <a:ext cx="5809796" cy="376770"/>
              </a:xfrm>
              <a:prstGeom prst="rect">
                <a:avLst/>
              </a:prstGeom>
              <a:blipFill>
                <a:blip r:embed="rId2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647AAF-3C85-45B1-82E5-34E7B65EF6FD}"/>
                  </a:ext>
                </a:extLst>
              </p:cNvPr>
              <p:cNvSpPr txBox="1"/>
              <p:nvPr/>
            </p:nvSpPr>
            <p:spPr>
              <a:xfrm>
                <a:off x="23709193" y="9729015"/>
                <a:ext cx="6266995" cy="244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선형 회귀모형에 적합한 결과 회귀식이 추정되며</a:t>
                </a:r>
                <a:r>
                  <a:rPr lang="en-US" altLang="ko-KR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, t</a:t>
                </a: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통계량과 </a:t>
                </a:r>
                <a:r>
                  <a:rPr lang="en-US" altLang="ko-KR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p</a:t>
                </a: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값을 이용하여 각 회귀계수에 대한 추정도 진행가능</a:t>
                </a:r>
                <a:endParaRPr lang="en-US" altLang="ko-KR" sz="1700" dirty="0">
                  <a:latin typeface="a고딕11" panose="02020600000000000000" pitchFamily="18" charset="-127"/>
                  <a:ea typeface="a고딕11" panose="02020600000000000000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고딕11" panose="02020600000000000000" pitchFamily="18" charset="-127"/>
                  <a:ea typeface="a고딕11" panose="02020600000000000000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  <m:t>3</m:t>
                        </m:r>
                      </m:sub>
                    </m:sSub>
                    <m:r>
                      <a:rPr lang="ko-KR" altLang="en-US" sz="1700" i="1">
                        <a:latin typeface="Cambria Math" panose="02040503050406030204" pitchFamily="18" charset="0"/>
                        <a:ea typeface="a고딕11" panose="02020600000000000000" pitchFamily="18" charset="-127"/>
                      </a:rPr>
                      <m:t>를</m:t>
                    </m:r>
                  </m:oMath>
                </a14:m>
                <a:r>
                  <a:rPr lang="en-US" altLang="ko-KR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 </a:t>
                </a: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제외한 모든 회귀계수들이 </a:t>
                </a:r>
                <a:r>
                  <a:rPr lang="ko-KR" altLang="en-US" sz="1700" dirty="0" err="1">
                    <a:latin typeface="a고딕11" panose="02020600000000000000" pitchFamily="18" charset="-127"/>
                    <a:ea typeface="a고딕11" panose="02020600000000000000" pitchFamily="18" charset="-127"/>
                  </a:rPr>
                  <a:t>귀무가설인</a:t>
                </a:r>
                <a:endParaRPr lang="en-US" altLang="ko-KR" sz="1700" dirty="0">
                  <a:latin typeface="a고딕11" panose="02020600000000000000" pitchFamily="18" charset="-127"/>
                  <a:ea typeface="a고딕11" panose="02020600000000000000" pitchFamily="18" charset="-127"/>
                </a:endParaRPr>
              </a:p>
              <a:p>
                <a:r>
                  <a:rPr lang="en-US" altLang="ko-KR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       </a:t>
                </a: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a고딕11" panose="02020600000000000000" pitchFamily="18" charset="-127"/>
                      </a:rPr>
                      <m:t>: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a고딕11" panose="02020600000000000000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a고딕11" panose="02020600000000000000" pitchFamily="18" charset="-127"/>
                      </a:rPr>
                      <m:t>=0 (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a고딕11" panose="02020600000000000000" pitchFamily="18" charset="-127"/>
                      </a:rPr>
                      <m:t>𝑖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a고딕11" panose="02020600000000000000" pitchFamily="18" charset="-127"/>
                      </a:rPr>
                      <m:t>=0,1,2,3)</m:t>
                    </m:r>
                    <m:r>
                      <a:rPr lang="ko-KR" altLang="en-US" sz="1700" i="1">
                        <a:latin typeface="Cambria Math" panose="02040503050406030204" pitchFamily="18" charset="0"/>
                        <a:ea typeface="a고딕11" panose="02020600000000000000" pitchFamily="18" charset="-127"/>
                      </a:rPr>
                      <m:t>을</m:t>
                    </m:r>
                  </m:oMath>
                </a14:m>
                <a:r>
                  <a:rPr lang="en-US" altLang="ko-KR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 </a:t>
                </a: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기각</a:t>
                </a:r>
                <a:endParaRPr lang="en-US" altLang="ko-KR" sz="1700" dirty="0">
                  <a:latin typeface="a고딕11" panose="02020600000000000000" pitchFamily="18" charset="-127"/>
                  <a:ea typeface="a고딕11" panose="02020600000000000000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고딕11" panose="02020600000000000000" pitchFamily="18" charset="-127"/>
                  <a:ea typeface="a고딕11" panose="02020600000000000000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기준금리와 국고채권의 발행액의 회귀계수 추정 값은 통계적으로 유의미하며</a:t>
                </a:r>
                <a:r>
                  <a:rPr lang="en-US" altLang="ko-KR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, </a:t>
                </a:r>
                <a:r>
                  <a:rPr lang="ko-KR" altLang="en-US" sz="1700" dirty="0">
                    <a:latin typeface="a고딕11" panose="02020600000000000000" pitchFamily="18" charset="-127"/>
                    <a:ea typeface="a고딕11" panose="02020600000000000000" pitchFamily="18" charset="-127"/>
                  </a:rPr>
                  <a:t>화폐발행 잔액의 경우는 유의하지는 않으나 통계량의 값이 경계선 근처에 있어 어느정도 관계를 보임</a:t>
                </a:r>
                <a:endParaRPr lang="en-US" altLang="ko-KR" sz="1700" dirty="0">
                  <a:latin typeface="a고딕11" panose="02020600000000000000" pitchFamily="18" charset="-127"/>
                  <a:ea typeface="a고딕11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647AAF-3C85-45B1-82E5-34E7B65EF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9193" y="9729015"/>
                <a:ext cx="6266995" cy="2446824"/>
              </a:xfrm>
              <a:prstGeom prst="rect">
                <a:avLst/>
              </a:prstGeom>
              <a:blipFill>
                <a:blip r:embed="rId24"/>
                <a:stretch>
                  <a:fillRect l="-486" t="-998" b="-2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AFA88EE-848D-4C84-A51E-A4855DF416E2}"/>
              </a:ext>
            </a:extLst>
          </p:cNvPr>
          <p:cNvSpPr/>
          <p:nvPr/>
        </p:nvSpPr>
        <p:spPr>
          <a:xfrm>
            <a:off x="16724345" y="17031209"/>
            <a:ext cx="13716000" cy="105462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8FA26D0-ED63-46A5-B72C-D5BF5A8D56BD}"/>
              </a:ext>
            </a:extLst>
          </p:cNvPr>
          <p:cNvSpPr txBox="1"/>
          <p:nvPr/>
        </p:nvSpPr>
        <p:spPr>
          <a:xfrm>
            <a:off x="17819278" y="17278300"/>
            <a:ext cx="493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회귀진단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09BEB3D-6756-48BB-A4FD-D5A8EC762870}"/>
              </a:ext>
            </a:extLst>
          </p:cNvPr>
          <p:cNvGrpSpPr/>
          <p:nvPr/>
        </p:nvGrpSpPr>
        <p:grpSpPr>
          <a:xfrm>
            <a:off x="16910908" y="17183937"/>
            <a:ext cx="826311" cy="695302"/>
            <a:chOff x="1105192" y="1243818"/>
            <a:chExt cx="337109" cy="339885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37C764D-002D-4098-8149-3FDEDD230CD0}"/>
                </a:ext>
              </a:extLst>
            </p:cNvPr>
            <p:cNvSpPr/>
            <p:nvPr/>
          </p:nvSpPr>
          <p:spPr>
            <a:xfrm>
              <a:off x="1140643" y="1282045"/>
              <a:ext cx="301658" cy="3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B8CC79A-AC05-44D5-8FEE-6BA0818F6EDC}"/>
                </a:ext>
              </a:extLst>
            </p:cNvPr>
            <p:cNvSpPr/>
            <p:nvPr/>
          </p:nvSpPr>
          <p:spPr>
            <a:xfrm>
              <a:off x="1105192" y="1243818"/>
              <a:ext cx="301658" cy="301658"/>
            </a:xfrm>
            <a:prstGeom prst="rect">
              <a:avLst/>
            </a:prstGeom>
            <a:noFill/>
            <a:ln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34" name="_x197812240">
            <a:extLst>
              <a:ext uri="{FF2B5EF4-FFF2-40B4-BE49-F238E27FC236}">
                <a16:creationId xmlns:a16="http://schemas.microsoft.com/office/drawing/2014/main" id="{6A974E6B-2F82-4FA2-9E7C-47444FA4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17323894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_x197817280">
            <a:extLst>
              <a:ext uri="{FF2B5EF4-FFF2-40B4-BE49-F238E27FC236}">
                <a16:creationId xmlns:a16="http://schemas.microsoft.com/office/drawing/2014/main" id="{1518AEC6-7214-4540-A64A-4C1745210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17323894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_x197818880">
            <a:extLst>
              <a:ext uri="{FF2B5EF4-FFF2-40B4-BE49-F238E27FC236}">
                <a16:creationId xmlns:a16="http://schemas.microsoft.com/office/drawing/2014/main" id="{B9741E89-5DA7-4EF3-97E9-596CAC4F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17323894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_x194022216">
            <a:extLst>
              <a:ext uri="{FF2B5EF4-FFF2-40B4-BE49-F238E27FC236}">
                <a16:creationId xmlns:a16="http://schemas.microsoft.com/office/drawing/2014/main" id="{83B389EA-ADF2-4F46-88CC-11BD0FBAE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17323894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3E81D9AD-2583-4967-9C39-E40BFF63BF31}"/>
              </a:ext>
            </a:extLst>
          </p:cNvPr>
          <p:cNvSpPr/>
          <p:nvPr/>
        </p:nvSpPr>
        <p:spPr>
          <a:xfrm>
            <a:off x="17141173" y="17992107"/>
            <a:ext cx="507210" cy="389814"/>
          </a:xfrm>
          <a:prstGeom prst="rightArrow">
            <a:avLst/>
          </a:prstGeom>
          <a:solidFill>
            <a:srgbClr val="BED5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46091E1-59A5-411C-A165-9F78E394FCEF}"/>
              </a:ext>
            </a:extLst>
          </p:cNvPr>
          <p:cNvSpPr txBox="1"/>
          <p:nvPr/>
        </p:nvSpPr>
        <p:spPr>
          <a:xfrm>
            <a:off x="17725286" y="17979676"/>
            <a:ext cx="493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잔차와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지렛값을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이용한 분석</a:t>
            </a:r>
          </a:p>
        </p:txBody>
      </p:sp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0347687D-F6C2-4F46-B642-1DF7F434C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42964"/>
              </p:ext>
            </p:extLst>
          </p:nvPr>
        </p:nvGraphicFramePr>
        <p:xfrm>
          <a:off x="17783159" y="18489364"/>
          <a:ext cx="11422967" cy="81153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089971">
                  <a:extLst>
                    <a:ext uri="{9D8B030D-6E8A-4147-A177-3AD203B41FA5}">
                      <a16:colId xmlns:a16="http://schemas.microsoft.com/office/drawing/2014/main" val="1855478150"/>
                    </a:ext>
                  </a:extLst>
                </a:gridCol>
                <a:gridCol w="9332996">
                  <a:extLst>
                    <a:ext uri="{9D8B030D-6E8A-4147-A177-3AD203B41FA5}">
                      <a16:colId xmlns:a16="http://schemas.microsoft.com/office/drawing/2014/main" val="334568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내표준화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잔차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  <a:cs typeface="+mn-cs"/>
                        </a:rPr>
                        <a:t>2, 3, 9, 11, 13, 14, 15, 16, 48, 170, 197, 198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3620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외표준화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잔차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  <a:cs typeface="+mn-cs"/>
                        </a:rPr>
                        <a:t>2, 3, 9, 10, 11, 13, 14, 15, 48, 170, 197 ,198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28239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지렛값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just" defTabSz="3239902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  <a:cs typeface="+mn-cs"/>
                        </a:rPr>
                        <a:t>52, 53, 59, 155, 158, 168, 170, 182, 191, 194, 195, 197, 198, 200, 203, 204, 205, 206, 208, 209, 210, 211, 212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80548304"/>
                  </a:ext>
                </a:extLst>
              </a:tr>
            </a:tbl>
          </a:graphicData>
        </a:graphic>
      </p:graphicFrame>
      <p:sp>
        <p:nvSpPr>
          <p:cNvPr id="141" name="TextBox 140">
            <a:extLst>
              <a:ext uri="{FF2B5EF4-FFF2-40B4-BE49-F238E27FC236}">
                <a16:creationId xmlns:a16="http://schemas.microsoft.com/office/drawing/2014/main" id="{59A9BECA-7FBB-467C-A298-E68C4C66012B}"/>
              </a:ext>
            </a:extLst>
          </p:cNvPr>
          <p:cNvSpPr txBox="1"/>
          <p:nvPr/>
        </p:nvSpPr>
        <p:spPr>
          <a:xfrm>
            <a:off x="17737219" y="19032597"/>
            <a:ext cx="1230552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내표준화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잔차와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외 표준화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잔차에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대한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기준값을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절댓값 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2,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지렛값에서는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지렛값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 기준치 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2p/n=0.037735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로써 관측치들을 봄</a:t>
            </a:r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8BF65B14-6882-46AB-B5B6-CE5A00EBC8CB}"/>
              </a:ext>
            </a:extLst>
          </p:cNvPr>
          <p:cNvSpPr/>
          <p:nvPr/>
        </p:nvSpPr>
        <p:spPr>
          <a:xfrm>
            <a:off x="17141173" y="19989019"/>
            <a:ext cx="507210" cy="389814"/>
          </a:xfrm>
          <a:prstGeom prst="rightArrow">
            <a:avLst/>
          </a:prstGeom>
          <a:solidFill>
            <a:srgbClr val="BED5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FE23D06-0840-4289-A3A4-7C3548900EBC}"/>
              </a:ext>
            </a:extLst>
          </p:cNvPr>
          <p:cNvSpPr txBox="1"/>
          <p:nvPr/>
        </p:nvSpPr>
        <p:spPr>
          <a:xfrm>
            <a:off x="17725286" y="19976588"/>
            <a:ext cx="493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영향력 측도를 이용한 분석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51CB600-0050-45F0-B5E8-E59694DB0E6F}"/>
              </a:ext>
            </a:extLst>
          </p:cNvPr>
          <p:cNvSpPr txBox="1"/>
          <p:nvPr/>
        </p:nvSpPr>
        <p:spPr>
          <a:xfrm>
            <a:off x="17729140" y="20006288"/>
            <a:ext cx="1453259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kern="0" dirty="0">
                <a:solidFill>
                  <a:srgbClr val="00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결과</a:t>
            </a:r>
            <a:endParaRPr lang="ko-KR" altLang="en-US" sz="1700" kern="0" spc="0" dirty="0">
              <a:solidFill>
                <a:srgbClr val="000000"/>
              </a:solidFill>
              <a:effectLst/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42C26AF9-930E-42DA-9CE1-64DF7F3B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79541"/>
              </p:ext>
            </p:extLst>
          </p:nvPr>
        </p:nvGraphicFramePr>
        <p:xfrm>
          <a:off x="17785977" y="20681759"/>
          <a:ext cx="11386848" cy="83102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381691">
                  <a:extLst>
                    <a:ext uri="{9D8B030D-6E8A-4147-A177-3AD203B41FA5}">
                      <a16:colId xmlns:a16="http://schemas.microsoft.com/office/drawing/2014/main" val="2933586041"/>
                    </a:ext>
                  </a:extLst>
                </a:gridCol>
                <a:gridCol w="7005157">
                  <a:extLst>
                    <a:ext uri="{9D8B030D-6E8A-4147-A177-3AD203B41FA5}">
                      <a16:colId xmlns:a16="http://schemas.microsoft.com/office/drawing/2014/main" val="4105114556"/>
                    </a:ext>
                  </a:extLst>
                </a:gridCol>
              </a:tblGrid>
              <a:tr h="290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개 이상의 측도에서 이상치라고 판단한 관측치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just" defTabSz="3239902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  <a:cs typeface="+mn-cs"/>
                        </a:rPr>
                        <a:t>15, 59, 155, 158, 170, 191, 194, 195, 197, 198, 200, 203, 204, 205, 208, 209, 211, 212,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45585395"/>
                  </a:ext>
                </a:extLst>
              </a:tr>
              <a:tr h="2620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개 이상의 측도에서 이상치라고 판단한 관측치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  <a:cs typeface="+mn-cs"/>
                        </a:rPr>
                        <a:t>191, 194, 200, 208, 211, 212 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261073742"/>
                  </a:ext>
                </a:extLst>
              </a:tr>
              <a:tr h="262088">
                <a:tc>
                  <a:txBody>
                    <a:bodyPr/>
                    <a:lstStyle/>
                    <a:p>
                      <a:pPr marL="0" marR="0" lvl="0" indent="0" algn="just" defTabSz="3239902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개 이상의 측도에서 이상치라고 판단한 관측치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212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58949036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0DAA084B-5110-4C85-B615-D71874710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61774"/>
              </p:ext>
            </p:extLst>
          </p:nvPr>
        </p:nvGraphicFramePr>
        <p:xfrm>
          <a:off x="17049733" y="13477476"/>
          <a:ext cx="13023900" cy="3104723"/>
        </p:xfrm>
        <a:graphic>
          <a:graphicData uri="http://schemas.openxmlformats.org/drawingml/2006/table">
            <a:tbl>
              <a:tblPr/>
              <a:tblGrid>
                <a:gridCol w="3335684">
                  <a:extLst>
                    <a:ext uri="{9D8B030D-6E8A-4147-A177-3AD203B41FA5}">
                      <a16:colId xmlns:a16="http://schemas.microsoft.com/office/drawing/2014/main" val="3777932382"/>
                    </a:ext>
                  </a:extLst>
                </a:gridCol>
                <a:gridCol w="3306068">
                  <a:extLst>
                    <a:ext uri="{9D8B030D-6E8A-4147-A177-3AD203B41FA5}">
                      <a16:colId xmlns:a16="http://schemas.microsoft.com/office/drawing/2014/main" val="2579458715"/>
                    </a:ext>
                  </a:extLst>
                </a:gridCol>
                <a:gridCol w="3277320">
                  <a:extLst>
                    <a:ext uri="{9D8B030D-6E8A-4147-A177-3AD203B41FA5}">
                      <a16:colId xmlns:a16="http://schemas.microsoft.com/office/drawing/2014/main" val="1640199020"/>
                    </a:ext>
                  </a:extLst>
                </a:gridCol>
                <a:gridCol w="3104828">
                  <a:extLst>
                    <a:ext uri="{9D8B030D-6E8A-4147-A177-3AD203B41FA5}">
                      <a16:colId xmlns:a16="http://schemas.microsoft.com/office/drawing/2014/main" val="3494229708"/>
                    </a:ext>
                  </a:extLst>
                </a:gridCol>
              </a:tblGrid>
              <a:tr h="32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잔차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대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예측값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산점도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표준화잔차의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정규확률도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표준화잔차의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절대값의  제곱근 대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예측값의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산점도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표준화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잔차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대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지렛값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865678"/>
                  </a:ext>
                </a:extLst>
              </a:tr>
              <a:tr h="23178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8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0610648"/>
                  </a:ext>
                </a:extLst>
              </a:tr>
              <a:tr h="32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9, 11,  ,15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 관측치가 크게 벗어난 이상치로 판단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정규성은 어느 정도 만족된다고 할 수 있으나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마찬가지로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9, 11, 15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 관측치가 이상치로 판단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  <a:cs typeface="+mn-cs"/>
                        </a:rPr>
                        <a:t>9, 11, 15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  <a:cs typeface="+mn-cs"/>
                        </a:rPr>
                        <a:t>번 관측치가 이상치로 판단</a:t>
                      </a:r>
                    </a:p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197, 198, 200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 관측치가 이상치로 판단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85402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1388BF62-8792-42E2-A3CF-DB90625D3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89977"/>
              </p:ext>
            </p:extLst>
          </p:nvPr>
        </p:nvGraphicFramePr>
        <p:xfrm>
          <a:off x="17049733" y="21658915"/>
          <a:ext cx="13023900" cy="3104723"/>
        </p:xfrm>
        <a:graphic>
          <a:graphicData uri="http://schemas.openxmlformats.org/drawingml/2006/table">
            <a:tbl>
              <a:tblPr/>
              <a:tblGrid>
                <a:gridCol w="3335684">
                  <a:extLst>
                    <a:ext uri="{9D8B030D-6E8A-4147-A177-3AD203B41FA5}">
                      <a16:colId xmlns:a16="http://schemas.microsoft.com/office/drawing/2014/main" val="3777932382"/>
                    </a:ext>
                  </a:extLst>
                </a:gridCol>
                <a:gridCol w="3306068">
                  <a:extLst>
                    <a:ext uri="{9D8B030D-6E8A-4147-A177-3AD203B41FA5}">
                      <a16:colId xmlns:a16="http://schemas.microsoft.com/office/drawing/2014/main" val="2579458715"/>
                    </a:ext>
                  </a:extLst>
                </a:gridCol>
                <a:gridCol w="3277320">
                  <a:extLst>
                    <a:ext uri="{9D8B030D-6E8A-4147-A177-3AD203B41FA5}">
                      <a16:colId xmlns:a16="http://schemas.microsoft.com/office/drawing/2014/main" val="1640199020"/>
                    </a:ext>
                  </a:extLst>
                </a:gridCol>
                <a:gridCol w="3104828">
                  <a:extLst>
                    <a:ext uri="{9D8B030D-6E8A-4147-A177-3AD203B41FA5}">
                      <a16:colId xmlns:a16="http://schemas.microsoft.com/office/drawing/2014/main" val="3494229708"/>
                    </a:ext>
                  </a:extLst>
                </a:gridCol>
              </a:tblGrid>
              <a:tr h="32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쿡의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거리</a:t>
                      </a: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DFFITS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쿡의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거리 대 지렛대점 그래프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스튜던트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잔차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대 모자행렬 그래프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865678"/>
                  </a:ext>
                </a:extLst>
              </a:tr>
              <a:tr h="23178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0610648"/>
                  </a:ext>
                </a:extLst>
              </a:tr>
              <a:tr h="32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197, 198, 200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 관측치가 다른 관측치보다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쿡의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거리가 크다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197, 198, 200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번째 관측치가 다른 관측치보다 크다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197, 198, 200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 관측치가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최소제곱선에서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멀리 떨어져 있는 나쁜 지렛대 점이다</a:t>
                      </a: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.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11, 15, 197, 198, 208, 212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번째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관측값의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원의 크기가 크므로 </a:t>
                      </a:r>
                      <a:r>
                        <a:rPr lang="ko-KR" altLang="en-US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쿡의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거리가 크다</a:t>
                      </a: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.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85402"/>
                  </a:ext>
                </a:extLst>
              </a:tr>
            </a:tbl>
          </a:graphicData>
        </a:graphic>
      </p:graphicFrame>
      <p:sp>
        <p:nvSpPr>
          <p:cNvPr id="148" name="화살표: 오른쪽 147">
            <a:extLst>
              <a:ext uri="{FF2B5EF4-FFF2-40B4-BE49-F238E27FC236}">
                <a16:creationId xmlns:a16="http://schemas.microsoft.com/office/drawing/2014/main" id="{80AF2846-E873-447B-8AE2-64E64CAB28AB}"/>
              </a:ext>
            </a:extLst>
          </p:cNvPr>
          <p:cNvSpPr/>
          <p:nvPr/>
        </p:nvSpPr>
        <p:spPr>
          <a:xfrm>
            <a:off x="17141173" y="25629129"/>
            <a:ext cx="507210" cy="389814"/>
          </a:xfrm>
          <a:prstGeom prst="rightArrow">
            <a:avLst/>
          </a:prstGeom>
          <a:solidFill>
            <a:srgbClr val="BED5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E1E5D28-103E-46B2-A52B-4EF0E4E412D3}"/>
              </a:ext>
            </a:extLst>
          </p:cNvPr>
          <p:cNvSpPr txBox="1"/>
          <p:nvPr/>
        </p:nvSpPr>
        <p:spPr>
          <a:xfrm>
            <a:off x="17725286" y="25616698"/>
            <a:ext cx="493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결론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7B8771-8C24-4554-AF89-C049F86D33D2}"/>
              </a:ext>
            </a:extLst>
          </p:cNvPr>
          <p:cNvSpPr txBox="1"/>
          <p:nvPr/>
        </p:nvSpPr>
        <p:spPr>
          <a:xfrm>
            <a:off x="17708131" y="26144756"/>
            <a:ext cx="1154254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위의 </a:t>
            </a:r>
            <a:r>
              <a:rPr lang="ko-KR" altLang="en-US" sz="1700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영향력측도들에서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2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번 이상 이상치라고 판정 받은 관측치들만 제외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7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2, 3, 9, 11, 13, 14, 15, 48, 59, 155, 158, 170, 191, 194, 195, 197, 198, 200, 203, 204, 205, 208, 209, 211, 212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a고딕11" panose="02020600000000000000" pitchFamily="18" charset="-127"/>
                <a:ea typeface="a고딕11" panose="02020600000000000000" pitchFamily="18" charset="-127"/>
              </a:rPr>
              <a:t>를 원 데이터에서 제외시킴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7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A67C10E-744C-449F-83A2-28FF0EA7B780}"/>
              </a:ext>
            </a:extLst>
          </p:cNvPr>
          <p:cNvSpPr/>
          <p:nvPr/>
        </p:nvSpPr>
        <p:spPr>
          <a:xfrm>
            <a:off x="16724345" y="27765742"/>
            <a:ext cx="13716000" cy="42278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9EE539A-DBC2-4B29-8CD0-DC6C6922643B}"/>
              </a:ext>
            </a:extLst>
          </p:cNvPr>
          <p:cNvSpPr txBox="1"/>
          <p:nvPr/>
        </p:nvSpPr>
        <p:spPr>
          <a:xfrm>
            <a:off x="17819278" y="28012833"/>
            <a:ext cx="493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회귀 모형 선택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0E76755-BAB6-4329-B325-CE75BDA3BAD4}"/>
              </a:ext>
            </a:extLst>
          </p:cNvPr>
          <p:cNvGrpSpPr/>
          <p:nvPr/>
        </p:nvGrpSpPr>
        <p:grpSpPr>
          <a:xfrm>
            <a:off x="16910908" y="27918470"/>
            <a:ext cx="826311" cy="695302"/>
            <a:chOff x="1105192" y="1243818"/>
            <a:chExt cx="337109" cy="33988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B13B6AF-34CF-4789-8F22-4BCB34451E27}"/>
                </a:ext>
              </a:extLst>
            </p:cNvPr>
            <p:cNvSpPr/>
            <p:nvPr/>
          </p:nvSpPr>
          <p:spPr>
            <a:xfrm>
              <a:off x="1140643" y="1282045"/>
              <a:ext cx="301658" cy="3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1554B21-AEE2-4930-A789-A3DC98D79F44}"/>
                </a:ext>
              </a:extLst>
            </p:cNvPr>
            <p:cNvSpPr/>
            <p:nvPr/>
          </p:nvSpPr>
          <p:spPr>
            <a:xfrm>
              <a:off x="1105192" y="1243818"/>
              <a:ext cx="301658" cy="301658"/>
            </a:xfrm>
            <a:prstGeom prst="rect">
              <a:avLst/>
            </a:prstGeom>
            <a:noFill/>
            <a:ln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56" name="_x197812240">
            <a:extLst>
              <a:ext uri="{FF2B5EF4-FFF2-40B4-BE49-F238E27FC236}">
                <a16:creationId xmlns:a16="http://schemas.microsoft.com/office/drawing/2014/main" id="{543EF960-F55F-4B98-9C81-4166D8B74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28058427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_x197817280">
            <a:extLst>
              <a:ext uri="{FF2B5EF4-FFF2-40B4-BE49-F238E27FC236}">
                <a16:creationId xmlns:a16="http://schemas.microsoft.com/office/drawing/2014/main" id="{C9ECE40F-4D97-4250-932E-F5ACB22DC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28058427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_x197818880">
            <a:extLst>
              <a:ext uri="{FF2B5EF4-FFF2-40B4-BE49-F238E27FC236}">
                <a16:creationId xmlns:a16="http://schemas.microsoft.com/office/drawing/2014/main" id="{3C22E4FF-17A7-4713-9816-40219602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28058427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_x194022216">
            <a:extLst>
              <a:ext uri="{FF2B5EF4-FFF2-40B4-BE49-F238E27FC236}">
                <a16:creationId xmlns:a16="http://schemas.microsoft.com/office/drawing/2014/main" id="{35AB260C-1B86-42A6-8111-7106A7AD6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28058427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0" name="표 159">
            <a:extLst>
              <a:ext uri="{FF2B5EF4-FFF2-40B4-BE49-F238E27FC236}">
                <a16:creationId xmlns:a16="http://schemas.microsoft.com/office/drawing/2014/main" id="{4DD63B9A-73EF-47E0-878E-FB6555A26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05273"/>
              </p:ext>
            </p:extLst>
          </p:nvPr>
        </p:nvGraphicFramePr>
        <p:xfrm>
          <a:off x="17049733" y="28763983"/>
          <a:ext cx="13023899" cy="3104723"/>
        </p:xfrm>
        <a:graphic>
          <a:graphicData uri="http://schemas.openxmlformats.org/drawingml/2006/table">
            <a:tbl>
              <a:tblPr/>
              <a:tblGrid>
                <a:gridCol w="1944797">
                  <a:extLst>
                    <a:ext uri="{9D8B030D-6E8A-4147-A177-3AD203B41FA5}">
                      <a16:colId xmlns:a16="http://schemas.microsoft.com/office/drawing/2014/main" val="3777932382"/>
                    </a:ext>
                  </a:extLst>
                </a:gridCol>
                <a:gridCol w="1927529">
                  <a:extLst>
                    <a:ext uri="{9D8B030D-6E8A-4147-A177-3AD203B41FA5}">
                      <a16:colId xmlns:a16="http://schemas.microsoft.com/office/drawing/2014/main" val="2579458715"/>
                    </a:ext>
                  </a:extLst>
                </a:gridCol>
                <a:gridCol w="1910769">
                  <a:extLst>
                    <a:ext uri="{9D8B030D-6E8A-4147-A177-3AD203B41FA5}">
                      <a16:colId xmlns:a16="http://schemas.microsoft.com/office/drawing/2014/main" val="1640199020"/>
                    </a:ext>
                  </a:extLst>
                </a:gridCol>
                <a:gridCol w="2062477">
                  <a:extLst>
                    <a:ext uri="{9D8B030D-6E8A-4147-A177-3AD203B41FA5}">
                      <a16:colId xmlns:a16="http://schemas.microsoft.com/office/drawing/2014/main" val="4026648861"/>
                    </a:ext>
                  </a:extLst>
                </a:gridCol>
                <a:gridCol w="2003867">
                  <a:extLst>
                    <a:ext uri="{9D8B030D-6E8A-4147-A177-3AD203B41FA5}">
                      <a16:colId xmlns:a16="http://schemas.microsoft.com/office/drawing/2014/main" val="3614688883"/>
                    </a:ext>
                  </a:extLst>
                </a:gridCol>
                <a:gridCol w="3174460">
                  <a:extLst>
                    <a:ext uri="{9D8B030D-6E8A-4147-A177-3AD203B41FA5}">
                      <a16:colId xmlns:a16="http://schemas.microsoft.com/office/drawing/2014/main" val="1599065939"/>
                    </a:ext>
                  </a:extLst>
                </a:gridCol>
              </a:tblGrid>
              <a:tr h="32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Rsqared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AdjRS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Sp2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Cp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PRESSp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AIC, BIC</a:t>
                      </a:r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mpd="sng">
                      <a:solidFill>
                        <a:srgbClr val="799BD6"/>
                      </a:solidFill>
                      <a:prstDash val="soli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865678"/>
                  </a:ext>
                </a:extLst>
              </a:tr>
              <a:tr h="23178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10648"/>
                  </a:ext>
                </a:extLst>
              </a:tr>
              <a:tr h="15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X1,X2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만 포함한 모형이 최적</a:t>
                      </a:r>
                    </a:p>
                  </a:txBody>
                  <a:tcPr>
                    <a:lnL w="38100" cmpd="sng">
                      <a:solidFill>
                        <a:srgbClr val="799BD6"/>
                      </a:solidFill>
                      <a:prstDash val="soli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X1,X2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만 포함한 모형이 최적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모두를 포함한 모형이 최적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모두를 포함한 모형이 최적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모두를 포함한 모형이 최적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AIC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에서는 모두를 포함한 모형</a:t>
                      </a: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 BIC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에서는 </a:t>
                      </a:r>
                      <a:r>
                        <a:rPr lang="en-US" altLang="ko-KR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X2, X3</a:t>
                      </a:r>
                      <a:r>
                        <a:rPr lang="ko-KR" altLang="en-US" sz="12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만 포함한 모형이 최적</a:t>
                      </a:r>
                    </a:p>
                  </a:txBody>
                  <a:tcPr>
                    <a:lnL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799BD6"/>
                      </a:solidFill>
                      <a:prstDash val="solid"/>
                    </a:lnR>
                    <a:lnT w="38100" cap="flat" cmpd="sng" algn="ctr">
                      <a:solidFill>
                        <a:srgbClr val="79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799B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85402"/>
                  </a:ext>
                </a:extLst>
              </a:tr>
            </a:tbl>
          </a:graphicData>
        </a:graphic>
      </p:graphicFrame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125CEEB-0040-4AD5-8C6A-A843F6F41D02}"/>
              </a:ext>
            </a:extLst>
          </p:cNvPr>
          <p:cNvSpPr/>
          <p:nvPr/>
        </p:nvSpPr>
        <p:spPr>
          <a:xfrm>
            <a:off x="16724345" y="32267486"/>
            <a:ext cx="13716000" cy="27417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9E3D15D-EC52-40A7-A780-AE0AC3644345}"/>
              </a:ext>
            </a:extLst>
          </p:cNvPr>
          <p:cNvSpPr txBox="1"/>
          <p:nvPr/>
        </p:nvSpPr>
        <p:spPr>
          <a:xfrm>
            <a:off x="17819278" y="32514578"/>
            <a:ext cx="493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모형 도출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83F9F0F4-2605-4F09-9A59-F32D6BD49F49}"/>
              </a:ext>
            </a:extLst>
          </p:cNvPr>
          <p:cNvGrpSpPr/>
          <p:nvPr/>
        </p:nvGrpSpPr>
        <p:grpSpPr>
          <a:xfrm>
            <a:off x="16910908" y="32420215"/>
            <a:ext cx="826311" cy="695302"/>
            <a:chOff x="1105192" y="1243818"/>
            <a:chExt cx="337109" cy="33988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4AA3533C-BA9A-4FC2-B232-3879464375E1}"/>
                </a:ext>
              </a:extLst>
            </p:cNvPr>
            <p:cNvSpPr/>
            <p:nvPr/>
          </p:nvSpPr>
          <p:spPr>
            <a:xfrm>
              <a:off x="1140643" y="1282045"/>
              <a:ext cx="301658" cy="3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87D8A4C-126B-4E20-BA47-A0E714F5E3E3}"/>
                </a:ext>
              </a:extLst>
            </p:cNvPr>
            <p:cNvSpPr/>
            <p:nvPr/>
          </p:nvSpPr>
          <p:spPr>
            <a:xfrm>
              <a:off x="1105192" y="1243818"/>
              <a:ext cx="301658" cy="301658"/>
            </a:xfrm>
            <a:prstGeom prst="rect">
              <a:avLst/>
            </a:prstGeom>
            <a:noFill/>
            <a:ln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66" name="_x197812240">
            <a:extLst>
              <a:ext uri="{FF2B5EF4-FFF2-40B4-BE49-F238E27FC236}">
                <a16:creationId xmlns:a16="http://schemas.microsoft.com/office/drawing/2014/main" id="{EB027ED4-691A-4275-9FEB-F5D44C018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32560172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_x197817280">
            <a:extLst>
              <a:ext uri="{FF2B5EF4-FFF2-40B4-BE49-F238E27FC236}">
                <a16:creationId xmlns:a16="http://schemas.microsoft.com/office/drawing/2014/main" id="{55DA588C-B9AB-4725-BAD5-10B1AFA72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32560172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_x197818880">
            <a:extLst>
              <a:ext uri="{FF2B5EF4-FFF2-40B4-BE49-F238E27FC236}">
                <a16:creationId xmlns:a16="http://schemas.microsoft.com/office/drawing/2014/main" id="{AF76B25B-2AFA-4313-9565-4DC9A9BD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32560172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_x194022216">
            <a:extLst>
              <a:ext uri="{FF2B5EF4-FFF2-40B4-BE49-F238E27FC236}">
                <a16:creationId xmlns:a16="http://schemas.microsoft.com/office/drawing/2014/main" id="{89CFDCA6-E241-4403-8861-B4D4C6B7D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60" y="32560172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64E22D9-0D3C-45D8-B90B-74507F83AD4D}"/>
                  </a:ext>
                </a:extLst>
              </p:cNvPr>
              <p:cNvSpPr txBox="1"/>
              <p:nvPr/>
            </p:nvSpPr>
            <p:spPr>
              <a:xfrm>
                <a:off x="18222287" y="33335227"/>
                <a:ext cx="6286401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=1580.97380−103.05042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+0.06833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+0.02596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64E22D9-0D3C-45D8-B90B-74507F83A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287" y="33335227"/>
                <a:ext cx="6286401" cy="376770"/>
              </a:xfrm>
              <a:prstGeom prst="rect">
                <a:avLst/>
              </a:prstGeom>
              <a:blipFill>
                <a:blip r:embed="rId38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화살표: 오른쪽 170">
            <a:extLst>
              <a:ext uri="{FF2B5EF4-FFF2-40B4-BE49-F238E27FC236}">
                <a16:creationId xmlns:a16="http://schemas.microsoft.com/office/drawing/2014/main" id="{1185CA73-E45C-4F17-86F0-9623D1313761}"/>
              </a:ext>
            </a:extLst>
          </p:cNvPr>
          <p:cNvSpPr/>
          <p:nvPr/>
        </p:nvSpPr>
        <p:spPr>
          <a:xfrm>
            <a:off x="17141173" y="33295258"/>
            <a:ext cx="507210" cy="389814"/>
          </a:xfrm>
          <a:prstGeom prst="rightArrow">
            <a:avLst/>
          </a:prstGeom>
          <a:solidFill>
            <a:srgbClr val="BED5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480EABE-997D-409A-87E3-EB9508163B0C}"/>
              </a:ext>
            </a:extLst>
          </p:cNvPr>
          <p:cNvSpPr txBox="1"/>
          <p:nvPr/>
        </p:nvSpPr>
        <p:spPr>
          <a:xfrm>
            <a:off x="17725286" y="33282827"/>
            <a:ext cx="79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식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2844CE1-DB0B-40ED-967C-1DC88B3CE98C}"/>
              </a:ext>
            </a:extLst>
          </p:cNvPr>
          <p:cNvSpPr txBox="1"/>
          <p:nvPr/>
        </p:nvSpPr>
        <p:spPr>
          <a:xfrm>
            <a:off x="17708131" y="33827938"/>
            <a:ext cx="115425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기준금리는 내려갈수록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국고채권 발행액은 더 커질수록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화폐발행 잔액이 더 많을수록 코스피 지수는 상승함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기준금리와 국고채권 발행액 각각의 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p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값이 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0.00114, 3.6e-06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으로 아주 작은 값이므로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이러한 결과는 매우 유의함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화폐발행 잔액의 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p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값은 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0.14669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이므로 추정에서 벗어나지만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회귀 모형 선택과정에서 채택된 변수로써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코스피 지수에 어느정도 유의미한 결과를 미치고 있다고 판단할 수 있음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</p:txBody>
      </p:sp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id="{FD2D8550-D605-4462-8F25-EF4510114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01490"/>
              </p:ext>
            </p:extLst>
          </p:nvPr>
        </p:nvGraphicFramePr>
        <p:xfrm>
          <a:off x="26950064" y="29392803"/>
          <a:ext cx="3055423" cy="1830899"/>
        </p:xfrm>
        <a:graphic>
          <a:graphicData uri="http://schemas.openxmlformats.org/drawingml/2006/table">
            <a:tbl>
              <a:tblPr/>
              <a:tblGrid>
                <a:gridCol w="740591">
                  <a:extLst>
                    <a:ext uri="{9D8B030D-6E8A-4147-A177-3AD203B41FA5}">
                      <a16:colId xmlns:a16="http://schemas.microsoft.com/office/drawing/2014/main" val="82780904"/>
                    </a:ext>
                  </a:extLst>
                </a:gridCol>
                <a:gridCol w="1008185">
                  <a:extLst>
                    <a:ext uri="{9D8B030D-6E8A-4147-A177-3AD203B41FA5}">
                      <a16:colId xmlns:a16="http://schemas.microsoft.com/office/drawing/2014/main" val="853109130"/>
                    </a:ext>
                  </a:extLst>
                </a:gridCol>
                <a:gridCol w="1306647">
                  <a:extLst>
                    <a:ext uri="{9D8B030D-6E8A-4147-A177-3AD203B41FA5}">
                      <a16:colId xmlns:a16="http://schemas.microsoft.com/office/drawing/2014/main" val="351062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X1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2725.199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-81.648891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67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2716.692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-73.141981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58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2081.061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2.720595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00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X1,X2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2705.902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-89.207832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63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X1,X3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2725.741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-80.525335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96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X2,X3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2714.584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-89.368443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135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X1,X2.X3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2705.743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-86.135030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411917"/>
                  </a:ext>
                </a:extLst>
              </a:tr>
            </a:tbl>
          </a:graphicData>
        </a:graphic>
      </p:graphicFrame>
      <p:sp>
        <p:nvSpPr>
          <p:cNvPr id="175" name="사각형: 둥근 위쪽 모서리 174">
            <a:extLst>
              <a:ext uri="{FF2B5EF4-FFF2-40B4-BE49-F238E27FC236}">
                <a16:creationId xmlns:a16="http://schemas.microsoft.com/office/drawing/2014/main" id="{E43DC45D-6C58-472A-9B77-C570B362FAE2}"/>
              </a:ext>
            </a:extLst>
          </p:cNvPr>
          <p:cNvSpPr/>
          <p:nvPr/>
        </p:nvSpPr>
        <p:spPr>
          <a:xfrm>
            <a:off x="16753873" y="35384134"/>
            <a:ext cx="13716000" cy="1308209"/>
          </a:xfrm>
          <a:prstGeom prst="round2SameRect">
            <a:avLst/>
          </a:prstGeom>
          <a:gradFill>
            <a:gsLst>
              <a:gs pos="81000">
                <a:schemeClr val="accent3">
                  <a:lumMod val="5000"/>
                  <a:lumOff val="95000"/>
                </a:schemeClr>
              </a:gs>
              <a:gs pos="0">
                <a:schemeClr val="bg2">
                  <a:lumMod val="7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/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사각형: 둥근 위쪽 모서리 175">
            <a:extLst>
              <a:ext uri="{FF2B5EF4-FFF2-40B4-BE49-F238E27FC236}">
                <a16:creationId xmlns:a16="http://schemas.microsoft.com/office/drawing/2014/main" id="{AEABF320-27E0-406A-A139-9B65E3AFA1D9}"/>
              </a:ext>
            </a:extLst>
          </p:cNvPr>
          <p:cNvSpPr/>
          <p:nvPr/>
        </p:nvSpPr>
        <p:spPr>
          <a:xfrm>
            <a:off x="16753873" y="35420602"/>
            <a:ext cx="7406640" cy="1241262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latin typeface="a고딕17" panose="02020600000000000000" pitchFamily="18" charset="-127"/>
                <a:ea typeface="a고딕17" panose="02020600000000000000" pitchFamily="18" charset="-127"/>
              </a:rPr>
              <a:t>   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r>
              <a:rPr lang="en-US" altLang="ko-KR" sz="4800" dirty="0">
                <a:latin typeface="a고딕17" panose="02020600000000000000" pitchFamily="18" charset="-127"/>
                <a:ea typeface="a고딕17" panose="02020600000000000000" pitchFamily="18" charset="-127"/>
              </a:rPr>
              <a:t>.</a:t>
            </a:r>
            <a:r>
              <a:rPr lang="ko-KR" altLang="en-US" sz="4800" dirty="0">
                <a:latin typeface="a고딕17" panose="02020600000000000000" pitchFamily="18" charset="-127"/>
                <a:ea typeface="a고딕17" panose="02020600000000000000" pitchFamily="18" charset="-127"/>
              </a:rPr>
              <a:t>결론</a:t>
            </a:r>
          </a:p>
        </p:txBody>
      </p:sp>
      <p:sp>
        <p:nvSpPr>
          <p:cNvPr id="177" name="화살표: 아래쪽 176">
            <a:extLst>
              <a:ext uri="{FF2B5EF4-FFF2-40B4-BE49-F238E27FC236}">
                <a16:creationId xmlns:a16="http://schemas.microsoft.com/office/drawing/2014/main" id="{BF0E1308-A92E-43E3-B9A0-DA518A12C17B}"/>
              </a:ext>
            </a:extLst>
          </p:cNvPr>
          <p:cNvSpPr/>
          <p:nvPr/>
        </p:nvSpPr>
        <p:spPr>
          <a:xfrm>
            <a:off x="17989700" y="37413984"/>
            <a:ext cx="11509862" cy="3392369"/>
          </a:xfrm>
          <a:prstGeom prst="downArrow">
            <a:avLst>
              <a:gd name="adj1" fmla="val 56685"/>
              <a:gd name="adj2" fmla="val 214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339FE1E3-7976-4266-8099-883B1090665F}"/>
              </a:ext>
            </a:extLst>
          </p:cNvPr>
          <p:cNvSpPr/>
          <p:nvPr/>
        </p:nvSpPr>
        <p:spPr>
          <a:xfrm>
            <a:off x="16953323" y="37064757"/>
            <a:ext cx="13716000" cy="8157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79" name="화살표: 오각형 178">
            <a:extLst>
              <a:ext uri="{FF2B5EF4-FFF2-40B4-BE49-F238E27FC236}">
                <a16:creationId xmlns:a16="http://schemas.microsoft.com/office/drawing/2014/main" id="{E061A16B-9611-42D8-AF17-BE0B2CC67054}"/>
              </a:ext>
            </a:extLst>
          </p:cNvPr>
          <p:cNvSpPr/>
          <p:nvPr/>
        </p:nvSpPr>
        <p:spPr>
          <a:xfrm>
            <a:off x="16890019" y="37071120"/>
            <a:ext cx="2069533" cy="809399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1</a:t>
            </a:r>
            <a:endParaRPr lang="ko-KR" altLang="en-US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B96AA19-F90C-42EB-A757-7E045E29EA15}"/>
              </a:ext>
            </a:extLst>
          </p:cNvPr>
          <p:cNvSpPr/>
          <p:nvPr/>
        </p:nvSpPr>
        <p:spPr>
          <a:xfrm>
            <a:off x="16953323" y="38026043"/>
            <a:ext cx="13716000" cy="8157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1FE983EB-10B6-4AA8-94C5-74CC020A89C4}"/>
              </a:ext>
            </a:extLst>
          </p:cNvPr>
          <p:cNvSpPr/>
          <p:nvPr/>
        </p:nvSpPr>
        <p:spPr>
          <a:xfrm>
            <a:off x="16936911" y="38032406"/>
            <a:ext cx="2069533" cy="809399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2</a:t>
            </a:r>
            <a:endParaRPr lang="ko-KR" altLang="en-US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8A3C65D-8C8C-43C1-9B33-5B8446A3E872}"/>
              </a:ext>
            </a:extLst>
          </p:cNvPr>
          <p:cNvSpPr txBox="1"/>
          <p:nvPr/>
        </p:nvSpPr>
        <p:spPr>
          <a:xfrm>
            <a:off x="18967342" y="38279798"/>
            <a:ext cx="1154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이러한 통화정책에 따른 코스피 지수 하락은 예견되어 있는 미래임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09A8E3B-8CCE-44C9-A698-ADCB47922604}"/>
              </a:ext>
            </a:extLst>
          </p:cNvPr>
          <p:cNvSpPr/>
          <p:nvPr/>
        </p:nvSpPr>
        <p:spPr>
          <a:xfrm>
            <a:off x="16953323" y="39010155"/>
            <a:ext cx="13716000" cy="8157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DEDF7"/>
              </a:gs>
            </a:gsLst>
            <a:lin ang="2700000" scaled="1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84" name="화살표: 오각형 183">
            <a:extLst>
              <a:ext uri="{FF2B5EF4-FFF2-40B4-BE49-F238E27FC236}">
                <a16:creationId xmlns:a16="http://schemas.microsoft.com/office/drawing/2014/main" id="{F3489A25-1520-469F-B71A-82012D296C84}"/>
              </a:ext>
            </a:extLst>
          </p:cNvPr>
          <p:cNvSpPr/>
          <p:nvPr/>
        </p:nvSpPr>
        <p:spPr>
          <a:xfrm>
            <a:off x="16936911" y="39016518"/>
            <a:ext cx="2069533" cy="809399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endParaRPr lang="ko-KR" altLang="en-US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0237163-EA37-4830-86A1-24904FFEBD03}"/>
              </a:ext>
            </a:extLst>
          </p:cNvPr>
          <p:cNvSpPr txBox="1"/>
          <p:nvPr/>
        </p:nvSpPr>
        <p:spPr>
          <a:xfrm>
            <a:off x="18967342" y="39123234"/>
            <a:ext cx="1154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주식시장의 부작용을 막기 위해선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주택 매매가격과는 관련이 없지만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코스피 지수와는 어느정도 관련이 있는 화폐발행액을 늘려야함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5577111-8E67-4B63-A1E2-A5D700CF7B4F}"/>
              </a:ext>
            </a:extLst>
          </p:cNvPr>
          <p:cNvSpPr txBox="1"/>
          <p:nvPr/>
        </p:nvSpPr>
        <p:spPr>
          <a:xfrm>
            <a:off x="18975132" y="37203529"/>
            <a:ext cx="1154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현재 과열된 주택의 매매가격을 낮추기 위해서는 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금융당국의 통화정책을 통해 기준금리를 높이고 국고채권 발행액을 </a:t>
            </a:r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감소시켜야함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ED8BED96-4511-4B66-8BEB-938DBBAB8A44}"/>
              </a:ext>
            </a:extLst>
          </p:cNvPr>
          <p:cNvGrpSpPr/>
          <p:nvPr/>
        </p:nvGrpSpPr>
        <p:grpSpPr>
          <a:xfrm>
            <a:off x="16923509" y="40591713"/>
            <a:ext cx="13685520" cy="1035300"/>
            <a:chOff x="1706019" y="13349094"/>
            <a:chExt cx="13716861" cy="3272168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452B1887-64C5-41A8-8E58-A34EDE3322D6}"/>
                </a:ext>
              </a:extLst>
            </p:cNvPr>
            <p:cNvGrpSpPr/>
            <p:nvPr/>
          </p:nvGrpSpPr>
          <p:grpSpPr>
            <a:xfrm>
              <a:off x="1706019" y="13349094"/>
              <a:ext cx="1036320" cy="3217254"/>
              <a:chOff x="-10241280" y="12856491"/>
              <a:chExt cx="1372461" cy="3217254"/>
            </a:xfrm>
          </p:grpSpPr>
          <p:sp>
            <p:nvSpPr>
              <p:cNvPr id="192" name="L 도형 191">
                <a:extLst>
                  <a:ext uri="{FF2B5EF4-FFF2-40B4-BE49-F238E27FC236}">
                    <a16:creationId xmlns:a16="http://schemas.microsoft.com/office/drawing/2014/main" id="{EA6197DF-89C5-4827-B2AC-C29F4FD93E53}"/>
                  </a:ext>
                </a:extLst>
              </p:cNvPr>
              <p:cNvSpPr/>
              <p:nvPr/>
            </p:nvSpPr>
            <p:spPr>
              <a:xfrm>
                <a:off x="-10241280" y="13386547"/>
                <a:ext cx="1372461" cy="2687198"/>
              </a:xfrm>
              <a:prstGeom prst="corner">
                <a:avLst>
                  <a:gd name="adj1" fmla="val 13123"/>
                  <a:gd name="adj2" fmla="val 12541"/>
                </a:avLst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L 도형 192">
                <a:extLst>
                  <a:ext uri="{FF2B5EF4-FFF2-40B4-BE49-F238E27FC236}">
                    <a16:creationId xmlns:a16="http://schemas.microsoft.com/office/drawing/2014/main" id="{F186F727-3E53-4D44-A94F-9475669E8F0A}"/>
                  </a:ext>
                </a:extLst>
              </p:cNvPr>
              <p:cNvSpPr/>
              <p:nvPr/>
            </p:nvSpPr>
            <p:spPr>
              <a:xfrm rot="10800000" flipH="1">
                <a:off x="-10241280" y="12856491"/>
                <a:ext cx="1372461" cy="2687198"/>
              </a:xfrm>
              <a:prstGeom prst="corner">
                <a:avLst>
                  <a:gd name="adj1" fmla="val 13123"/>
                  <a:gd name="adj2" fmla="val 12541"/>
                </a:avLst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9D9D8F65-62C9-46E7-B77A-F7EDC84851EB}"/>
                </a:ext>
              </a:extLst>
            </p:cNvPr>
            <p:cNvGrpSpPr/>
            <p:nvPr/>
          </p:nvGrpSpPr>
          <p:grpSpPr>
            <a:xfrm flipH="1">
              <a:off x="14386560" y="13349094"/>
              <a:ext cx="1036320" cy="3272168"/>
              <a:chOff x="-10241280" y="12856491"/>
              <a:chExt cx="1372461" cy="3217254"/>
            </a:xfrm>
          </p:grpSpPr>
          <p:sp>
            <p:nvSpPr>
              <p:cNvPr id="190" name="L 도형 189">
                <a:extLst>
                  <a:ext uri="{FF2B5EF4-FFF2-40B4-BE49-F238E27FC236}">
                    <a16:creationId xmlns:a16="http://schemas.microsoft.com/office/drawing/2014/main" id="{F8E9A253-1B4F-4AEE-AB6F-06AEA1AFA486}"/>
                  </a:ext>
                </a:extLst>
              </p:cNvPr>
              <p:cNvSpPr/>
              <p:nvPr/>
            </p:nvSpPr>
            <p:spPr>
              <a:xfrm>
                <a:off x="-10241280" y="13386547"/>
                <a:ext cx="1372461" cy="2687198"/>
              </a:xfrm>
              <a:prstGeom prst="corner">
                <a:avLst>
                  <a:gd name="adj1" fmla="val 13123"/>
                  <a:gd name="adj2" fmla="val 12541"/>
                </a:avLst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L 도형 190">
                <a:extLst>
                  <a:ext uri="{FF2B5EF4-FFF2-40B4-BE49-F238E27FC236}">
                    <a16:creationId xmlns:a16="http://schemas.microsoft.com/office/drawing/2014/main" id="{C2358390-D5AF-436E-8AE6-29C243283055}"/>
                  </a:ext>
                </a:extLst>
              </p:cNvPr>
              <p:cNvSpPr/>
              <p:nvPr/>
            </p:nvSpPr>
            <p:spPr>
              <a:xfrm rot="10800000" flipH="1">
                <a:off x="-10241280" y="12856491"/>
                <a:ext cx="1372461" cy="2687198"/>
              </a:xfrm>
              <a:prstGeom prst="corner">
                <a:avLst>
                  <a:gd name="adj1" fmla="val 13123"/>
                  <a:gd name="adj2" fmla="val 12541"/>
                </a:avLst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8A5D4B66-A532-43F9-8DDE-897A75611E12}"/>
              </a:ext>
            </a:extLst>
          </p:cNvPr>
          <p:cNvSpPr txBox="1"/>
          <p:nvPr/>
        </p:nvSpPr>
        <p:spPr>
          <a:xfrm>
            <a:off x="17049733" y="40694381"/>
            <a:ext cx="13224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기준금리를 높이고 국고채권 발행액을 줄이면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주택매매 가격과 코스피 지수는 하락할 전망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현재 정부와 중앙은행이 </a:t>
            </a:r>
            <a:r>
              <a:rPr lang="ko-KR" altLang="en-US" sz="2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테이퍼링을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실시하려는 기조로 볼 때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주택 매매가격과 코스피 지수는 하락할 것임을 예측할 수 있음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96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1633</Words>
  <Application>Microsoft Office PowerPoint</Application>
  <PresentationFormat>사용자 지정</PresentationFormat>
  <Paragraphs>270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a고딕11</vt:lpstr>
      <vt:lpstr>a고딕13</vt:lpstr>
      <vt:lpstr>a고딕15</vt:lpstr>
      <vt:lpstr>a고딕16</vt:lpstr>
      <vt:lpstr>a고딕17</vt:lpstr>
      <vt:lpstr>a고딕19</vt:lpstr>
      <vt:lpstr>맑은 고딕</vt:lpstr>
      <vt:lpstr>에스코어 드림 5 Medium</vt:lpstr>
      <vt:lpstr>에스코어 드림 6 Bold</vt:lpstr>
      <vt:lpstr>함초롬바탕</vt:lpstr>
      <vt:lpstr>Arial</vt:lpstr>
      <vt:lpstr>Calibri</vt:lpstr>
      <vt:lpstr>Calibri Light</vt:lpstr>
      <vt:lpstr>Cambria Math</vt:lpstr>
      <vt:lpstr>Rockwell Nova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중찬</dc:creator>
  <cp:lastModifiedBy>안 중찬</cp:lastModifiedBy>
  <cp:revision>18</cp:revision>
  <dcterms:created xsi:type="dcterms:W3CDTF">2021-08-20T18:20:01Z</dcterms:created>
  <dcterms:modified xsi:type="dcterms:W3CDTF">2021-08-26T05:36:46Z</dcterms:modified>
</cp:coreProperties>
</file>