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4D68-06B2-C6BD-1D63-1F6B8C153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89C5E6-024A-31D9-8CEF-714EB8B48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E0707-A8A4-564F-6041-CDBEA008D695}"/>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5" name="Footer Placeholder 4">
            <a:extLst>
              <a:ext uri="{FF2B5EF4-FFF2-40B4-BE49-F238E27FC236}">
                <a16:creationId xmlns:a16="http://schemas.microsoft.com/office/drawing/2014/main" id="{F874FA2D-7FEC-A835-4101-3D489F2BC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FABC6-B140-4253-9DE3-41B4D7A74620}"/>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283240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32BC-28FF-0B7A-3ED8-6707CA5574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125487-E169-7CC2-D349-40E1BE5260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89FB3-3D51-880F-5D22-C69C217F917D}"/>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5" name="Footer Placeholder 4">
            <a:extLst>
              <a:ext uri="{FF2B5EF4-FFF2-40B4-BE49-F238E27FC236}">
                <a16:creationId xmlns:a16="http://schemas.microsoft.com/office/drawing/2014/main" id="{38C53D03-4E5F-92EE-573E-C9A0051AA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6444A-79B3-6CCF-9B28-60FD697B97FC}"/>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330998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8E5F6E-8551-4EB7-2AB6-34CABD9EF0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F84E1B-1216-C017-F7C3-648B29B44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9270F-1FDD-576D-B5D8-B3D699A3A6F4}"/>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5" name="Footer Placeholder 4">
            <a:extLst>
              <a:ext uri="{FF2B5EF4-FFF2-40B4-BE49-F238E27FC236}">
                <a16:creationId xmlns:a16="http://schemas.microsoft.com/office/drawing/2014/main" id="{F79042A6-ABC8-9BC3-77FD-51A10159D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FA16C-7AE1-3B80-F217-85876A39A153}"/>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229781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2FBD-7D51-B2F5-C632-D81F65474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1CFCC3-8A1A-18A6-02FC-AC680222C8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73733-0014-3FD0-A77A-9EB092EC069E}"/>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5" name="Footer Placeholder 4">
            <a:extLst>
              <a:ext uri="{FF2B5EF4-FFF2-40B4-BE49-F238E27FC236}">
                <a16:creationId xmlns:a16="http://schemas.microsoft.com/office/drawing/2014/main" id="{CBF54689-6A13-52C5-F374-1F8FD8796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C307B-A153-C871-5BD0-A8E79992691B}"/>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234777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0CB3-7DBE-0ADE-2290-66B7CD46F4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E08257-A201-C335-3076-10B51B691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3E0DE-2AD7-1AA7-E7A2-08409A57A7FE}"/>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5" name="Footer Placeholder 4">
            <a:extLst>
              <a:ext uri="{FF2B5EF4-FFF2-40B4-BE49-F238E27FC236}">
                <a16:creationId xmlns:a16="http://schemas.microsoft.com/office/drawing/2014/main" id="{79A13E95-63ED-D6A0-9706-5FADCF852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52D21-721A-07FD-A8E6-183E7AAE6F60}"/>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87562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737F-41B5-D877-3E63-1AA15A7603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2BCCBA-C07A-2476-C338-837107B1B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175B30-B10A-E1A3-896C-55CE81D4B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0EBD76-B8F9-DC38-56C4-F72CC106DA4A}"/>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6" name="Footer Placeholder 5">
            <a:extLst>
              <a:ext uri="{FF2B5EF4-FFF2-40B4-BE49-F238E27FC236}">
                <a16:creationId xmlns:a16="http://schemas.microsoft.com/office/drawing/2014/main" id="{A8D6A027-90E6-CD41-5CEF-F0741D55A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315C3-E75F-A4B6-B429-B8EFC4513F0A}"/>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178058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0CBC-ED72-5FF9-2B84-C8D7649B2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DF5898-9868-DA0B-6906-C9AB3C650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A48BB8-82A8-9925-CA39-891DD94E84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0C1FE-C7AF-06C8-1380-C1A26E54D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25BFB-F625-F7BD-E43F-6D069DBE62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83CE60-BC69-E811-1C27-C399C089F8F5}"/>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8" name="Footer Placeholder 7">
            <a:extLst>
              <a:ext uri="{FF2B5EF4-FFF2-40B4-BE49-F238E27FC236}">
                <a16:creationId xmlns:a16="http://schemas.microsoft.com/office/drawing/2014/main" id="{D4AFEBF6-E90C-D15D-0498-5EE7FE7E37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17813-5B93-7B6D-3B6A-5F266848DAFB}"/>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330899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D090-99DE-1347-A12C-E8F87ED39F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A5F7DF-51EC-54F4-F35F-3ECA224B7E3F}"/>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4" name="Footer Placeholder 3">
            <a:extLst>
              <a:ext uri="{FF2B5EF4-FFF2-40B4-BE49-F238E27FC236}">
                <a16:creationId xmlns:a16="http://schemas.microsoft.com/office/drawing/2014/main" id="{FF025FC9-D2FA-95AF-69A7-CD70843F02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1BF96-6BB2-59F7-89B0-B50E2C06EDF5}"/>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195479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C3AFF5-ED58-3519-A229-E6447C593089}"/>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3" name="Footer Placeholder 2">
            <a:extLst>
              <a:ext uri="{FF2B5EF4-FFF2-40B4-BE49-F238E27FC236}">
                <a16:creationId xmlns:a16="http://schemas.microsoft.com/office/drawing/2014/main" id="{15427243-7DC5-D7AF-232B-32768F68FF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896CF-8976-BAEC-88A3-A084FD0E3293}"/>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4112597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DB2B-EF9F-2DBC-0ECC-A97ACB3B6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C8EA1F-8504-33E3-4900-5A4BBBCFB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869607-8D4A-CFC5-01ED-5A1AA6F3C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81AEC-9146-516E-3DE3-ABA1EA9A70FD}"/>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6" name="Footer Placeholder 5">
            <a:extLst>
              <a:ext uri="{FF2B5EF4-FFF2-40B4-BE49-F238E27FC236}">
                <a16:creationId xmlns:a16="http://schemas.microsoft.com/office/drawing/2014/main" id="{DAFE86DF-484D-85F3-3BA4-E33CFE75B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98B1E-4524-3CCC-A5EC-78DC6270E9DF}"/>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284124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A4D5-B0D4-A35E-A98B-7A55E5EF2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6C75FA-28AF-0BBB-BE30-F88DAF93B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30F72-F893-C098-E82F-C45721D3E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85709-E853-3BCE-324C-920D9AF6F5C3}"/>
              </a:ext>
            </a:extLst>
          </p:cNvPr>
          <p:cNvSpPr>
            <a:spLocks noGrp="1"/>
          </p:cNvSpPr>
          <p:nvPr>
            <p:ph type="dt" sz="half" idx="10"/>
          </p:nvPr>
        </p:nvSpPr>
        <p:spPr/>
        <p:txBody>
          <a:bodyPr/>
          <a:lstStyle/>
          <a:p>
            <a:fld id="{90320925-9006-4186-8CA7-D6815CFB5D88}" type="datetimeFigureOut">
              <a:rPr lang="en-US" smtClean="0"/>
              <a:t>2/27/2025</a:t>
            </a:fld>
            <a:endParaRPr lang="en-US"/>
          </a:p>
        </p:txBody>
      </p:sp>
      <p:sp>
        <p:nvSpPr>
          <p:cNvPr id="6" name="Footer Placeholder 5">
            <a:extLst>
              <a:ext uri="{FF2B5EF4-FFF2-40B4-BE49-F238E27FC236}">
                <a16:creationId xmlns:a16="http://schemas.microsoft.com/office/drawing/2014/main" id="{205DEDF2-9588-5E43-2B51-58807A834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B53A3-4029-8B6C-5C36-0EDBFF39E18F}"/>
              </a:ext>
            </a:extLst>
          </p:cNvPr>
          <p:cNvSpPr>
            <a:spLocks noGrp="1"/>
          </p:cNvSpPr>
          <p:nvPr>
            <p:ph type="sldNum" sz="quarter" idx="12"/>
          </p:nvPr>
        </p:nvSpPr>
        <p:spPr/>
        <p:txBody>
          <a:bodyPr/>
          <a:lstStyle/>
          <a:p>
            <a:fld id="{1FB0D82C-A2E2-42EF-98E4-354C8BA31F31}" type="slidenum">
              <a:rPr lang="en-US" smtClean="0"/>
              <a:t>‹#›</a:t>
            </a:fld>
            <a:endParaRPr lang="en-US"/>
          </a:p>
        </p:txBody>
      </p:sp>
    </p:spTree>
    <p:extLst>
      <p:ext uri="{BB962C8B-B14F-4D97-AF65-F5344CB8AC3E}">
        <p14:creationId xmlns:p14="http://schemas.microsoft.com/office/powerpoint/2010/main" val="339503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861BE-8959-3010-5606-D46F7EEC5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9A5DC2-3FF8-84DA-8919-B3325F2E7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3F8AA-D659-03A2-4F76-995E33707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20925-9006-4186-8CA7-D6815CFB5D88}" type="datetimeFigureOut">
              <a:rPr lang="en-US" smtClean="0"/>
              <a:t>2/27/2025</a:t>
            </a:fld>
            <a:endParaRPr lang="en-US"/>
          </a:p>
        </p:txBody>
      </p:sp>
      <p:sp>
        <p:nvSpPr>
          <p:cNvPr id="5" name="Footer Placeholder 4">
            <a:extLst>
              <a:ext uri="{FF2B5EF4-FFF2-40B4-BE49-F238E27FC236}">
                <a16:creationId xmlns:a16="http://schemas.microsoft.com/office/drawing/2014/main" id="{3B132A62-87B4-92D9-4BAE-7997AE6F6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5D6F74-FB6D-0014-0C40-B7C750D02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0D82C-A2E2-42EF-98E4-354C8BA31F31}" type="slidenum">
              <a:rPr lang="en-US" smtClean="0"/>
              <a:t>‹#›</a:t>
            </a:fld>
            <a:endParaRPr lang="en-US"/>
          </a:p>
        </p:txBody>
      </p:sp>
    </p:spTree>
    <p:extLst>
      <p:ext uri="{BB962C8B-B14F-4D97-AF65-F5344CB8AC3E}">
        <p14:creationId xmlns:p14="http://schemas.microsoft.com/office/powerpoint/2010/main" val="1034080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9C56-3E3F-1DB7-B7BB-9B6A5DAB428A}"/>
              </a:ext>
            </a:extLst>
          </p:cNvPr>
          <p:cNvSpPr>
            <a:spLocks noGrp="1"/>
          </p:cNvSpPr>
          <p:nvPr>
            <p:ph type="ctrTitle"/>
          </p:nvPr>
        </p:nvSpPr>
        <p:spPr>
          <a:xfrm>
            <a:off x="1524000" y="1435608"/>
            <a:ext cx="4163568" cy="3319272"/>
          </a:xfrm>
        </p:spPr>
        <p:txBody>
          <a:bodyPr>
            <a:noAutofit/>
          </a:bodyPr>
          <a:lstStyle/>
          <a:p>
            <a:r>
              <a:rPr lang="en-US" sz="5400" b="1" dirty="0">
                <a:latin typeface="+mn-lt"/>
              </a:rPr>
              <a:t>MAXIMIZING</a:t>
            </a:r>
            <a:br>
              <a:rPr lang="en-US" sz="5400" b="1" dirty="0">
                <a:latin typeface="+mn-lt"/>
              </a:rPr>
            </a:br>
            <a:r>
              <a:rPr lang="en-US" sz="5400" b="1" dirty="0">
                <a:latin typeface="+mn-lt"/>
                <a:ea typeface="Gadugi" panose="020B0502040204020203" pitchFamily="34" charset="0"/>
              </a:rPr>
              <a:t>REVENUE</a:t>
            </a:r>
            <a:r>
              <a:rPr lang="en-US" sz="5400" b="1" dirty="0">
                <a:latin typeface="+mn-lt"/>
              </a:rPr>
              <a:t> FOR</a:t>
            </a:r>
            <a:br>
              <a:rPr lang="en-US" sz="5400" b="1" dirty="0">
                <a:latin typeface="+mn-lt"/>
              </a:rPr>
            </a:br>
            <a:r>
              <a:rPr lang="en-US" sz="5400" b="1" dirty="0">
                <a:latin typeface="+mn-lt"/>
              </a:rPr>
              <a:t>DRIVERS</a:t>
            </a:r>
          </a:p>
        </p:txBody>
      </p:sp>
      <p:sp>
        <p:nvSpPr>
          <p:cNvPr id="3" name="Subtitle 2">
            <a:extLst>
              <a:ext uri="{FF2B5EF4-FFF2-40B4-BE49-F238E27FC236}">
                <a16:creationId xmlns:a16="http://schemas.microsoft.com/office/drawing/2014/main" id="{F818C48B-F0F8-2006-2DEA-D993792000EE}"/>
              </a:ext>
            </a:extLst>
          </p:cNvPr>
          <p:cNvSpPr>
            <a:spLocks noGrp="1"/>
          </p:cNvSpPr>
          <p:nvPr>
            <p:ph type="subTitle" idx="1"/>
          </p:nvPr>
        </p:nvSpPr>
        <p:spPr>
          <a:xfrm>
            <a:off x="1536192" y="4873752"/>
            <a:ext cx="9144000" cy="1399032"/>
          </a:xfrm>
        </p:spPr>
        <p:txBody>
          <a:bodyPr>
            <a:normAutofit/>
          </a:bodyPr>
          <a:lstStyle/>
          <a:p>
            <a:pPr algn="l"/>
            <a:r>
              <a:rPr lang="en-US" sz="3200" b="1" dirty="0"/>
              <a:t> STATISTICAL ANALYSIS</a:t>
            </a:r>
          </a:p>
        </p:txBody>
      </p:sp>
      <p:pic>
        <p:nvPicPr>
          <p:cNvPr id="5" name="Picture 4">
            <a:extLst>
              <a:ext uri="{FF2B5EF4-FFF2-40B4-BE49-F238E27FC236}">
                <a16:creationId xmlns:a16="http://schemas.microsoft.com/office/drawing/2014/main" id="{F2CBA0C5-2A98-BC03-BA34-3D88F1F15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296" y="1435608"/>
            <a:ext cx="5047297" cy="3995928"/>
          </a:xfrm>
          <a:prstGeom prst="rect">
            <a:avLst/>
          </a:prstGeom>
        </p:spPr>
      </p:pic>
    </p:spTree>
    <p:extLst>
      <p:ext uri="{BB962C8B-B14F-4D97-AF65-F5344CB8AC3E}">
        <p14:creationId xmlns:p14="http://schemas.microsoft.com/office/powerpoint/2010/main" val="3704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DEE0-AC62-B8B5-4D66-5FA5D8FA0164}"/>
              </a:ext>
            </a:extLst>
          </p:cNvPr>
          <p:cNvSpPr>
            <a:spLocks noGrp="1"/>
          </p:cNvSpPr>
          <p:nvPr>
            <p:ph type="title"/>
          </p:nvPr>
        </p:nvSpPr>
        <p:spPr/>
        <p:txBody>
          <a:bodyPr>
            <a:normAutofit/>
          </a:bodyPr>
          <a:lstStyle/>
          <a:p>
            <a:r>
              <a:rPr lang="en-US" b="1" u="sng" dirty="0">
                <a:latin typeface="+mn-lt"/>
              </a:rPr>
              <a:t>Data Overview</a:t>
            </a:r>
          </a:p>
        </p:txBody>
      </p:sp>
      <p:sp>
        <p:nvSpPr>
          <p:cNvPr id="4" name="TextBox 3">
            <a:extLst>
              <a:ext uri="{FF2B5EF4-FFF2-40B4-BE49-F238E27FC236}">
                <a16:creationId xmlns:a16="http://schemas.microsoft.com/office/drawing/2014/main" id="{20C01C95-AD42-7F12-7E92-EBD9B16BB654}"/>
              </a:ext>
            </a:extLst>
          </p:cNvPr>
          <p:cNvSpPr txBox="1"/>
          <p:nvPr/>
        </p:nvSpPr>
        <p:spPr>
          <a:xfrm>
            <a:off x="838200" y="1690688"/>
            <a:ext cx="10704095" cy="1015663"/>
          </a:xfrm>
          <a:prstGeom prst="rect">
            <a:avLst/>
          </a:prstGeom>
          <a:noFill/>
        </p:spPr>
        <p:txBody>
          <a:bodyPr wrap="square" rtlCol="0">
            <a:spAutoFit/>
          </a:bodyPr>
          <a:lstStyle/>
          <a:p>
            <a:r>
              <a:rPr lang="en-US" sz="2000" b="1" dirty="0"/>
              <a:t>For this analysis, we utilize the comprehensive dataset of NYC Taxi Trip records, used data cleaning and feature engineering procedures to concentrate solely on the relevant columns essential for our investigation.</a:t>
            </a:r>
          </a:p>
        </p:txBody>
      </p:sp>
      <p:sp>
        <p:nvSpPr>
          <p:cNvPr id="5" name="TextBox 4">
            <a:extLst>
              <a:ext uri="{FF2B5EF4-FFF2-40B4-BE49-F238E27FC236}">
                <a16:creationId xmlns:a16="http://schemas.microsoft.com/office/drawing/2014/main" id="{DF2C1BAD-1DD4-D80C-06AB-E12FE0550D1D}"/>
              </a:ext>
            </a:extLst>
          </p:cNvPr>
          <p:cNvSpPr txBox="1"/>
          <p:nvPr/>
        </p:nvSpPr>
        <p:spPr>
          <a:xfrm>
            <a:off x="838200" y="3288632"/>
            <a:ext cx="10856495" cy="461665"/>
          </a:xfrm>
          <a:prstGeom prst="rect">
            <a:avLst/>
          </a:prstGeom>
          <a:noFill/>
        </p:spPr>
        <p:txBody>
          <a:bodyPr wrap="square" rtlCol="0">
            <a:spAutoFit/>
          </a:bodyPr>
          <a:lstStyle/>
          <a:p>
            <a:r>
              <a:rPr lang="en-US" sz="2400" b="1" dirty="0"/>
              <a:t>Relevant columns used for this research:</a:t>
            </a:r>
          </a:p>
        </p:txBody>
      </p:sp>
      <p:sp>
        <p:nvSpPr>
          <p:cNvPr id="6" name="TextBox 5">
            <a:extLst>
              <a:ext uri="{FF2B5EF4-FFF2-40B4-BE49-F238E27FC236}">
                <a16:creationId xmlns:a16="http://schemas.microsoft.com/office/drawing/2014/main" id="{C590051B-2494-6055-80D0-084DBC77A72E}"/>
              </a:ext>
            </a:extLst>
          </p:cNvPr>
          <p:cNvSpPr txBox="1"/>
          <p:nvPr/>
        </p:nvSpPr>
        <p:spPr>
          <a:xfrm>
            <a:off x="1187116" y="3866147"/>
            <a:ext cx="4908884" cy="1938992"/>
          </a:xfrm>
          <a:prstGeom prst="rect">
            <a:avLst/>
          </a:prstGeom>
          <a:noFill/>
        </p:spPr>
        <p:txBody>
          <a:bodyPr wrap="square" rtlCol="0">
            <a:spAutoFit/>
          </a:bodyPr>
          <a:lstStyle/>
          <a:p>
            <a:pPr lvl="1"/>
            <a:r>
              <a:rPr lang="en-US" sz="2400" dirty="0"/>
              <a:t>l. </a:t>
            </a:r>
            <a:r>
              <a:rPr lang="en-US" sz="2400" dirty="0" err="1"/>
              <a:t>passenger_count</a:t>
            </a:r>
            <a:r>
              <a:rPr lang="en-US" sz="2400" dirty="0"/>
              <a:t> (1 to 5)</a:t>
            </a:r>
          </a:p>
          <a:p>
            <a:pPr lvl="1"/>
            <a:r>
              <a:rPr lang="en-US" sz="2400" dirty="0"/>
              <a:t>ll. </a:t>
            </a:r>
            <a:r>
              <a:rPr lang="en-US" sz="2400" dirty="0" err="1"/>
              <a:t>payment_type</a:t>
            </a:r>
            <a:r>
              <a:rPr lang="en-US" sz="2400" dirty="0"/>
              <a:t> (card or cash)</a:t>
            </a:r>
          </a:p>
          <a:p>
            <a:pPr lvl="1"/>
            <a:r>
              <a:rPr lang="en-US" sz="2400" dirty="0" err="1"/>
              <a:t>lll</a:t>
            </a:r>
            <a:r>
              <a:rPr lang="en-US" sz="2400" dirty="0"/>
              <a:t>. </a:t>
            </a:r>
            <a:r>
              <a:rPr lang="en-US" sz="2400" dirty="0" err="1"/>
              <a:t>fare_amount</a:t>
            </a:r>
            <a:endParaRPr lang="en-US" sz="2400" dirty="0"/>
          </a:p>
          <a:p>
            <a:pPr lvl="1"/>
            <a:r>
              <a:rPr lang="en-US" sz="2400" dirty="0" err="1"/>
              <a:t>lV.</a:t>
            </a:r>
            <a:r>
              <a:rPr lang="en-US" sz="2400" dirty="0"/>
              <a:t> </a:t>
            </a:r>
            <a:r>
              <a:rPr lang="en-US" sz="2400" dirty="0" err="1"/>
              <a:t>Trip_distance</a:t>
            </a:r>
            <a:r>
              <a:rPr lang="en-US" sz="2400" dirty="0"/>
              <a:t> (miles)</a:t>
            </a:r>
          </a:p>
          <a:p>
            <a:pPr lvl="1"/>
            <a:r>
              <a:rPr lang="en-US" sz="2400" dirty="0"/>
              <a:t>V. duration (minutes)</a:t>
            </a:r>
          </a:p>
        </p:txBody>
      </p:sp>
      <p:pic>
        <p:nvPicPr>
          <p:cNvPr id="13" name="Picture 12">
            <a:extLst>
              <a:ext uri="{FF2B5EF4-FFF2-40B4-BE49-F238E27FC236}">
                <a16:creationId xmlns:a16="http://schemas.microsoft.com/office/drawing/2014/main" id="{BB480B49-F07A-FD17-EFB0-AA4F384E1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247" y="3709140"/>
            <a:ext cx="5334744" cy="1905266"/>
          </a:xfrm>
          <a:prstGeom prst="rect">
            <a:avLst/>
          </a:prstGeom>
        </p:spPr>
      </p:pic>
    </p:spTree>
    <p:extLst>
      <p:ext uri="{BB962C8B-B14F-4D97-AF65-F5344CB8AC3E}">
        <p14:creationId xmlns:p14="http://schemas.microsoft.com/office/powerpoint/2010/main" val="137442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402C-A844-F09B-2CD2-18F218FCA102}"/>
              </a:ext>
            </a:extLst>
          </p:cNvPr>
          <p:cNvSpPr>
            <a:spLocks noGrp="1"/>
          </p:cNvSpPr>
          <p:nvPr>
            <p:ph type="title"/>
          </p:nvPr>
        </p:nvSpPr>
        <p:spPr/>
        <p:txBody>
          <a:bodyPr/>
          <a:lstStyle/>
          <a:p>
            <a:r>
              <a:rPr lang="en-US" b="1" u="sng" dirty="0">
                <a:latin typeface="+mn-lt"/>
              </a:rPr>
              <a:t>Methodology</a:t>
            </a:r>
          </a:p>
        </p:txBody>
      </p:sp>
      <p:graphicFrame>
        <p:nvGraphicFramePr>
          <p:cNvPr id="4" name="Table 3">
            <a:extLst>
              <a:ext uri="{FF2B5EF4-FFF2-40B4-BE49-F238E27FC236}">
                <a16:creationId xmlns:a16="http://schemas.microsoft.com/office/drawing/2014/main" id="{268B7601-332C-70B0-ADE5-C78B892F18B7}"/>
              </a:ext>
            </a:extLst>
          </p:cNvPr>
          <p:cNvGraphicFramePr>
            <a:graphicFrameLocks noGrp="1"/>
          </p:cNvGraphicFramePr>
          <p:nvPr>
            <p:extLst>
              <p:ext uri="{D42A27DB-BD31-4B8C-83A1-F6EECF244321}">
                <p14:modId xmlns:p14="http://schemas.microsoft.com/office/powerpoint/2010/main" val="1789946517"/>
              </p:ext>
            </p:extLst>
          </p:nvPr>
        </p:nvGraphicFramePr>
        <p:xfrm>
          <a:off x="838200" y="1690689"/>
          <a:ext cx="10684042" cy="3346532"/>
        </p:xfrm>
        <a:graphic>
          <a:graphicData uri="http://schemas.openxmlformats.org/drawingml/2006/table">
            <a:tbl>
              <a:tblPr firstRow="1" firstCol="1" lastCol="1" bandRow="1">
                <a:tableStyleId>{72833802-FEF1-4C79-8D5D-14CF1EAF98D9}</a:tableStyleId>
              </a:tblPr>
              <a:tblGrid>
                <a:gridCol w="2899611">
                  <a:extLst>
                    <a:ext uri="{9D8B030D-6E8A-4147-A177-3AD203B41FA5}">
                      <a16:colId xmlns:a16="http://schemas.microsoft.com/office/drawing/2014/main" val="2695581266"/>
                    </a:ext>
                  </a:extLst>
                </a:gridCol>
                <a:gridCol w="7784431">
                  <a:extLst>
                    <a:ext uri="{9D8B030D-6E8A-4147-A177-3AD203B41FA5}">
                      <a16:colId xmlns:a16="http://schemas.microsoft.com/office/drawing/2014/main" val="207821916"/>
                    </a:ext>
                  </a:extLst>
                </a:gridCol>
              </a:tblGrid>
              <a:tr h="3346532">
                <a:tc>
                  <a:txBody>
                    <a:bodyPr/>
                    <a:lstStyle/>
                    <a:p>
                      <a:pPr algn="ctr"/>
                      <a:r>
                        <a:rPr lang="en-US" sz="3600" dirty="0"/>
                        <a:t>Step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065854"/>
                  </a:ext>
                </a:extLst>
              </a:tr>
            </a:tbl>
          </a:graphicData>
        </a:graphic>
      </p:graphicFrame>
      <p:graphicFrame>
        <p:nvGraphicFramePr>
          <p:cNvPr id="7" name="Table 6">
            <a:extLst>
              <a:ext uri="{FF2B5EF4-FFF2-40B4-BE49-F238E27FC236}">
                <a16:creationId xmlns:a16="http://schemas.microsoft.com/office/drawing/2014/main" id="{0657A32A-E621-D36F-E6AC-77CB4DFEA35B}"/>
              </a:ext>
            </a:extLst>
          </p:cNvPr>
          <p:cNvGraphicFramePr>
            <a:graphicFrameLocks noGrp="1"/>
          </p:cNvGraphicFramePr>
          <p:nvPr>
            <p:extLst>
              <p:ext uri="{D42A27DB-BD31-4B8C-83A1-F6EECF244321}">
                <p14:modId xmlns:p14="http://schemas.microsoft.com/office/powerpoint/2010/main" val="4185707390"/>
              </p:ext>
            </p:extLst>
          </p:nvPr>
        </p:nvGraphicFramePr>
        <p:xfrm>
          <a:off x="850231" y="2358190"/>
          <a:ext cx="2871537" cy="818146"/>
        </p:xfrm>
        <a:graphic>
          <a:graphicData uri="http://schemas.openxmlformats.org/drawingml/2006/table">
            <a:tbl>
              <a:tblPr/>
              <a:tblGrid>
                <a:gridCol w="2871537">
                  <a:extLst>
                    <a:ext uri="{9D8B030D-6E8A-4147-A177-3AD203B41FA5}">
                      <a16:colId xmlns:a16="http://schemas.microsoft.com/office/drawing/2014/main" val="2885800304"/>
                    </a:ext>
                  </a:extLst>
                </a:gridCol>
              </a:tblGrid>
              <a:tr h="818146">
                <a:tc>
                  <a:txBody>
                    <a:bodyPr/>
                    <a:lstStyle/>
                    <a:p>
                      <a:pPr algn="ctr"/>
                      <a:r>
                        <a:rPr lang="en-US" sz="2600" dirty="0"/>
                        <a:t>Descriptive Analysis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496840437"/>
                  </a:ext>
                </a:extLst>
              </a:tr>
            </a:tbl>
          </a:graphicData>
        </a:graphic>
      </p:graphicFrame>
      <p:graphicFrame>
        <p:nvGraphicFramePr>
          <p:cNvPr id="8" name="Table 7">
            <a:extLst>
              <a:ext uri="{FF2B5EF4-FFF2-40B4-BE49-F238E27FC236}">
                <a16:creationId xmlns:a16="http://schemas.microsoft.com/office/drawing/2014/main" id="{3C0F9944-8C95-E873-BCAE-44C8B625ECCE}"/>
              </a:ext>
            </a:extLst>
          </p:cNvPr>
          <p:cNvGraphicFramePr>
            <a:graphicFrameLocks noGrp="1"/>
          </p:cNvGraphicFramePr>
          <p:nvPr>
            <p:extLst>
              <p:ext uri="{D42A27DB-BD31-4B8C-83A1-F6EECF244321}">
                <p14:modId xmlns:p14="http://schemas.microsoft.com/office/powerpoint/2010/main" val="115855843"/>
              </p:ext>
            </p:extLst>
          </p:nvPr>
        </p:nvGraphicFramePr>
        <p:xfrm>
          <a:off x="850231" y="3176337"/>
          <a:ext cx="2871537" cy="1844842"/>
        </p:xfrm>
        <a:graphic>
          <a:graphicData uri="http://schemas.openxmlformats.org/drawingml/2006/table">
            <a:tbl>
              <a:tblPr/>
              <a:tblGrid>
                <a:gridCol w="2871537">
                  <a:extLst>
                    <a:ext uri="{9D8B030D-6E8A-4147-A177-3AD203B41FA5}">
                      <a16:colId xmlns:a16="http://schemas.microsoft.com/office/drawing/2014/main" val="4174371538"/>
                    </a:ext>
                  </a:extLst>
                </a:gridCol>
              </a:tblGrid>
              <a:tr h="1844842">
                <a:tc>
                  <a:txBody>
                    <a:bodyPr/>
                    <a:lstStyle/>
                    <a:p>
                      <a:pPr algn="ctr"/>
                      <a:r>
                        <a:rPr lang="en-US" sz="2600" dirty="0"/>
                        <a:t>Hypothesis Analysis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340622105"/>
                  </a:ext>
                </a:extLst>
              </a:tr>
            </a:tbl>
          </a:graphicData>
        </a:graphic>
      </p:graphicFrame>
      <p:graphicFrame>
        <p:nvGraphicFramePr>
          <p:cNvPr id="10" name="Table 9">
            <a:extLst>
              <a:ext uri="{FF2B5EF4-FFF2-40B4-BE49-F238E27FC236}">
                <a16:creationId xmlns:a16="http://schemas.microsoft.com/office/drawing/2014/main" id="{87022C91-8B86-4376-5C7F-10B1F5D1DCB1}"/>
              </a:ext>
            </a:extLst>
          </p:cNvPr>
          <p:cNvGraphicFramePr>
            <a:graphicFrameLocks noGrp="1"/>
          </p:cNvGraphicFramePr>
          <p:nvPr>
            <p:extLst>
              <p:ext uri="{D42A27DB-BD31-4B8C-83A1-F6EECF244321}">
                <p14:modId xmlns:p14="http://schemas.microsoft.com/office/powerpoint/2010/main" val="558801264"/>
              </p:ext>
            </p:extLst>
          </p:nvPr>
        </p:nvGraphicFramePr>
        <p:xfrm>
          <a:off x="3737811" y="2358189"/>
          <a:ext cx="7780421" cy="818146"/>
        </p:xfrm>
        <a:graphic>
          <a:graphicData uri="http://schemas.openxmlformats.org/drawingml/2006/table">
            <a:tbl>
              <a:tblPr/>
              <a:tblGrid>
                <a:gridCol w="7780421">
                  <a:extLst>
                    <a:ext uri="{9D8B030D-6E8A-4147-A177-3AD203B41FA5}">
                      <a16:colId xmlns:a16="http://schemas.microsoft.com/office/drawing/2014/main" val="393580371"/>
                    </a:ext>
                  </a:extLst>
                </a:gridCol>
              </a:tblGrid>
              <a:tr h="818146">
                <a:tc>
                  <a:txBody>
                    <a:bodyPr/>
                    <a:lstStyle/>
                    <a:p>
                      <a:r>
                        <a:rPr lang="en-US" dirty="0"/>
                        <a:t>Performed statistical analysis to summarize key aspects of the data, focusing on fare amounts and payment types.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988309693"/>
                  </a:ext>
                </a:extLst>
              </a:tr>
            </a:tbl>
          </a:graphicData>
        </a:graphic>
      </p:graphicFrame>
      <p:graphicFrame>
        <p:nvGraphicFramePr>
          <p:cNvPr id="11" name="Table 10">
            <a:extLst>
              <a:ext uri="{FF2B5EF4-FFF2-40B4-BE49-F238E27FC236}">
                <a16:creationId xmlns:a16="http://schemas.microsoft.com/office/drawing/2014/main" id="{5463D011-4015-7184-C205-9DE7B052B21C}"/>
              </a:ext>
            </a:extLst>
          </p:cNvPr>
          <p:cNvGraphicFramePr>
            <a:graphicFrameLocks noGrp="1"/>
          </p:cNvGraphicFramePr>
          <p:nvPr>
            <p:extLst>
              <p:ext uri="{D42A27DB-BD31-4B8C-83A1-F6EECF244321}">
                <p14:modId xmlns:p14="http://schemas.microsoft.com/office/powerpoint/2010/main" val="4019487647"/>
              </p:ext>
            </p:extLst>
          </p:nvPr>
        </p:nvGraphicFramePr>
        <p:xfrm>
          <a:off x="3721768" y="3176335"/>
          <a:ext cx="7796464" cy="1860886"/>
        </p:xfrm>
        <a:graphic>
          <a:graphicData uri="http://schemas.openxmlformats.org/drawingml/2006/table">
            <a:tbl>
              <a:tblPr/>
              <a:tblGrid>
                <a:gridCol w="7796464">
                  <a:extLst>
                    <a:ext uri="{9D8B030D-6E8A-4147-A177-3AD203B41FA5}">
                      <a16:colId xmlns:a16="http://schemas.microsoft.com/office/drawing/2014/main" val="1670323050"/>
                    </a:ext>
                  </a:extLst>
                </a:gridCol>
              </a:tblGrid>
              <a:tr h="1860886">
                <a:tc>
                  <a:txBody>
                    <a:bodyPr/>
                    <a:lstStyle/>
                    <a:p>
                      <a:r>
                        <a:rPr lang="en-US" dirty="0"/>
                        <a:t>Conducted a T-test to evaluate the relationship between payment type and fare amount, testing the hypothesis that different payment methods influence fare amounts.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2540556694"/>
                  </a:ext>
                </a:extLst>
              </a:tr>
            </a:tbl>
          </a:graphicData>
        </a:graphic>
      </p:graphicFrame>
    </p:spTree>
    <p:extLst>
      <p:ext uri="{BB962C8B-B14F-4D97-AF65-F5344CB8AC3E}">
        <p14:creationId xmlns:p14="http://schemas.microsoft.com/office/powerpoint/2010/main" val="211447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4-BAF2-1614-8B98-41CFA68AB5F3}"/>
              </a:ext>
            </a:extLst>
          </p:cNvPr>
          <p:cNvSpPr>
            <a:spLocks noGrp="1"/>
          </p:cNvSpPr>
          <p:nvPr>
            <p:ph type="title"/>
          </p:nvPr>
        </p:nvSpPr>
        <p:spPr/>
        <p:txBody>
          <a:bodyPr/>
          <a:lstStyle/>
          <a:p>
            <a:r>
              <a:rPr lang="en-US" b="1" u="sng" dirty="0">
                <a:latin typeface="+mn-lt"/>
              </a:rPr>
              <a:t>Journey Insights</a:t>
            </a:r>
          </a:p>
        </p:txBody>
      </p:sp>
      <p:sp>
        <p:nvSpPr>
          <p:cNvPr id="3" name="Content Placeholder 2">
            <a:extLst>
              <a:ext uri="{FF2B5EF4-FFF2-40B4-BE49-F238E27FC236}">
                <a16:creationId xmlns:a16="http://schemas.microsoft.com/office/drawing/2014/main" id="{E9E22FC0-FCCE-49F1-9967-2A4DD501C632}"/>
              </a:ext>
            </a:extLst>
          </p:cNvPr>
          <p:cNvSpPr>
            <a:spLocks noGrp="1"/>
          </p:cNvSpPr>
          <p:nvPr>
            <p:ph idx="1"/>
          </p:nvPr>
        </p:nvSpPr>
        <p:spPr>
          <a:xfrm>
            <a:off x="838200" y="1572126"/>
            <a:ext cx="10515600" cy="2326106"/>
          </a:xfrm>
        </p:spPr>
        <p:txBody>
          <a:bodyPr/>
          <a:lstStyle/>
          <a:p>
            <a:r>
              <a:rPr lang="en-US" dirty="0"/>
              <a:t>Customers paying with cards tend to have a slightly higher average trip distance and fare amount compared to those paying cash.</a:t>
            </a:r>
          </a:p>
          <a:p>
            <a:endParaRPr lang="en-US" dirty="0"/>
          </a:p>
          <a:p>
            <a:r>
              <a:rPr lang="en-US" dirty="0"/>
              <a:t>Indicates that customers prefer to pay more with cards when they have high fare amount and long trip distance.</a:t>
            </a:r>
          </a:p>
        </p:txBody>
      </p:sp>
      <p:pic>
        <p:nvPicPr>
          <p:cNvPr id="7" name="Picture 6">
            <a:extLst>
              <a:ext uri="{FF2B5EF4-FFF2-40B4-BE49-F238E27FC236}">
                <a16:creationId xmlns:a16="http://schemas.microsoft.com/office/drawing/2014/main" id="{1978717D-BEB8-F2AF-7DD8-33E824F81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389" y="3898232"/>
            <a:ext cx="3553321" cy="2775284"/>
          </a:xfrm>
          <a:prstGeom prst="rect">
            <a:avLst/>
          </a:prstGeom>
        </p:spPr>
      </p:pic>
      <p:pic>
        <p:nvPicPr>
          <p:cNvPr id="9" name="Picture 8">
            <a:extLst>
              <a:ext uri="{FF2B5EF4-FFF2-40B4-BE49-F238E27FC236}">
                <a16:creationId xmlns:a16="http://schemas.microsoft.com/office/drawing/2014/main" id="{E46C1FAB-D585-BDFA-AB76-FC9D25D2E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018" y="3898232"/>
            <a:ext cx="3477110" cy="2594643"/>
          </a:xfrm>
          <a:prstGeom prst="rect">
            <a:avLst/>
          </a:prstGeom>
        </p:spPr>
      </p:pic>
    </p:spTree>
    <p:extLst>
      <p:ext uri="{BB962C8B-B14F-4D97-AF65-F5344CB8AC3E}">
        <p14:creationId xmlns:p14="http://schemas.microsoft.com/office/powerpoint/2010/main" val="321586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64B7-20C0-0C0F-8566-1614E3011CAB}"/>
              </a:ext>
            </a:extLst>
          </p:cNvPr>
          <p:cNvSpPr>
            <a:spLocks noGrp="1"/>
          </p:cNvSpPr>
          <p:nvPr>
            <p:ph type="title"/>
          </p:nvPr>
        </p:nvSpPr>
        <p:spPr>
          <a:xfrm>
            <a:off x="5342020" y="365125"/>
            <a:ext cx="6011779" cy="1325563"/>
          </a:xfrm>
        </p:spPr>
        <p:txBody>
          <a:bodyPr/>
          <a:lstStyle/>
          <a:p>
            <a:r>
              <a:rPr lang="en-US" b="1" dirty="0">
                <a:latin typeface="+mn-lt"/>
              </a:rPr>
              <a:t>Preference of Payment Types</a:t>
            </a:r>
          </a:p>
        </p:txBody>
      </p:sp>
      <p:sp>
        <p:nvSpPr>
          <p:cNvPr id="3" name="Content Placeholder 2">
            <a:extLst>
              <a:ext uri="{FF2B5EF4-FFF2-40B4-BE49-F238E27FC236}">
                <a16:creationId xmlns:a16="http://schemas.microsoft.com/office/drawing/2014/main" id="{1E9D17BA-701A-2BEF-56F6-D9D2563AE101}"/>
              </a:ext>
            </a:extLst>
          </p:cNvPr>
          <p:cNvSpPr>
            <a:spLocks noGrp="1"/>
          </p:cNvSpPr>
          <p:nvPr>
            <p:ph idx="1"/>
          </p:nvPr>
        </p:nvSpPr>
        <p:spPr>
          <a:xfrm>
            <a:off x="5502442" y="1825625"/>
            <a:ext cx="5851358" cy="4351338"/>
          </a:xfrm>
        </p:spPr>
        <p:txBody>
          <a:bodyPr>
            <a:normAutofit fontScale="92500" lnSpcReduction="10000"/>
          </a:bodyPr>
          <a:lstStyle/>
          <a:p>
            <a:r>
              <a:rPr lang="en-US" dirty="0"/>
              <a:t>The proportion of customers paying with cards is significantly higher than those paying with cash, with card payments accounting for 67.5% of all transactions compared to cash payments at 32.5%.</a:t>
            </a:r>
          </a:p>
          <a:p>
            <a:endParaRPr lang="en-US" dirty="0"/>
          </a:p>
          <a:p>
            <a:r>
              <a:rPr lang="en-US" dirty="0"/>
              <a:t>This indicates a strong preference among customers for using card over cash payments, potential due to convenience, security, or incentives offered for card transactions.</a:t>
            </a:r>
          </a:p>
        </p:txBody>
      </p:sp>
      <p:pic>
        <p:nvPicPr>
          <p:cNvPr id="5" name="Picture 4">
            <a:extLst>
              <a:ext uri="{FF2B5EF4-FFF2-40B4-BE49-F238E27FC236}">
                <a16:creationId xmlns:a16="http://schemas.microsoft.com/office/drawing/2014/main" id="{C69E49DD-C318-95D0-5C5E-15B5E4696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24" y="1690688"/>
            <a:ext cx="4810796" cy="3953427"/>
          </a:xfrm>
          <a:prstGeom prst="rect">
            <a:avLst/>
          </a:prstGeom>
        </p:spPr>
      </p:pic>
    </p:spTree>
    <p:extLst>
      <p:ext uri="{BB962C8B-B14F-4D97-AF65-F5344CB8AC3E}">
        <p14:creationId xmlns:p14="http://schemas.microsoft.com/office/powerpoint/2010/main" val="132754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A7AF-2AFC-9C40-D6FE-C75AC0883604}"/>
              </a:ext>
            </a:extLst>
          </p:cNvPr>
          <p:cNvSpPr>
            <a:spLocks noGrp="1"/>
          </p:cNvSpPr>
          <p:nvPr>
            <p:ph type="title"/>
          </p:nvPr>
        </p:nvSpPr>
        <p:spPr/>
        <p:txBody>
          <a:bodyPr/>
          <a:lstStyle/>
          <a:p>
            <a:r>
              <a:rPr lang="en-US" b="1" u="sng" dirty="0">
                <a:latin typeface="+mn-lt"/>
              </a:rPr>
              <a:t>Passenger Count Analysis</a:t>
            </a:r>
          </a:p>
        </p:txBody>
      </p:sp>
      <p:sp>
        <p:nvSpPr>
          <p:cNvPr id="6" name="Content Placeholder 5">
            <a:extLst>
              <a:ext uri="{FF2B5EF4-FFF2-40B4-BE49-F238E27FC236}">
                <a16:creationId xmlns:a16="http://schemas.microsoft.com/office/drawing/2014/main" id="{BAB52ED9-2175-40AF-D09F-F2D3D3421477}"/>
              </a:ext>
            </a:extLst>
          </p:cNvPr>
          <p:cNvSpPr>
            <a:spLocks noGrp="1"/>
          </p:cNvSpPr>
          <p:nvPr>
            <p:ph idx="1"/>
          </p:nvPr>
        </p:nvSpPr>
        <p:spPr>
          <a:xfrm>
            <a:off x="838200" y="1499617"/>
            <a:ext cx="10515600" cy="2962655"/>
          </a:xfrm>
        </p:spPr>
        <p:txBody>
          <a:bodyPr>
            <a:normAutofit fontScale="77500" lnSpcReduction="20000"/>
          </a:bodyPr>
          <a:lstStyle/>
          <a:p>
            <a:r>
              <a:rPr lang="en-US" dirty="0"/>
              <a:t>Among card payments, rides with a single passenger (passenger count = 1) comprise the largest proportion, consulting 40.08% of all card transactions.</a:t>
            </a:r>
          </a:p>
          <a:p>
            <a:r>
              <a:rPr lang="en-US" dirty="0"/>
              <a:t>Similarly, cash payments are predominantly associated with single-passenger rides, making up 20.04% off all cash transactions.</a:t>
            </a:r>
          </a:p>
          <a:p>
            <a:r>
              <a:rPr lang="en-US" dirty="0"/>
              <a:t>This is noticeable decrease in the percentage of transactions as the passenger count increases, suggesting that larger groups are less likely to use taxis or may opt for alternative payment methods.</a:t>
            </a:r>
          </a:p>
          <a:p>
            <a:r>
              <a:rPr lang="en-US" dirty="0"/>
              <a:t>These insights emphasize the importance of considering both payment method and passenger count when analyzing transaction data, as they provide valuable insights into customer behavior and preferences.</a:t>
            </a:r>
          </a:p>
          <a:p>
            <a:endParaRPr lang="en-US" dirty="0"/>
          </a:p>
        </p:txBody>
      </p:sp>
      <p:pic>
        <p:nvPicPr>
          <p:cNvPr id="8" name="Picture 7">
            <a:extLst>
              <a:ext uri="{FF2B5EF4-FFF2-40B4-BE49-F238E27FC236}">
                <a16:creationId xmlns:a16="http://schemas.microsoft.com/office/drawing/2014/main" id="{E2248E2F-969B-AE20-D110-FFDDA9D0A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4462272"/>
            <a:ext cx="10663988" cy="2200582"/>
          </a:xfrm>
          <a:prstGeom prst="rect">
            <a:avLst/>
          </a:prstGeom>
        </p:spPr>
      </p:pic>
    </p:spTree>
    <p:extLst>
      <p:ext uri="{BB962C8B-B14F-4D97-AF65-F5344CB8AC3E}">
        <p14:creationId xmlns:p14="http://schemas.microsoft.com/office/powerpoint/2010/main" val="404579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55C8-D5AD-C75D-3D8C-7BBE5E53E4DD}"/>
              </a:ext>
            </a:extLst>
          </p:cNvPr>
          <p:cNvSpPr>
            <a:spLocks noGrp="1"/>
          </p:cNvSpPr>
          <p:nvPr>
            <p:ph type="title"/>
          </p:nvPr>
        </p:nvSpPr>
        <p:spPr/>
        <p:txBody>
          <a:bodyPr/>
          <a:lstStyle/>
          <a:p>
            <a:r>
              <a:rPr lang="en-US" b="1" u="sng" dirty="0">
                <a:latin typeface="+mn-lt"/>
              </a:rPr>
              <a:t>Hypothesis Testing</a:t>
            </a:r>
          </a:p>
        </p:txBody>
      </p:sp>
      <p:sp>
        <p:nvSpPr>
          <p:cNvPr id="3" name="Content Placeholder 2">
            <a:extLst>
              <a:ext uri="{FF2B5EF4-FFF2-40B4-BE49-F238E27FC236}">
                <a16:creationId xmlns:a16="http://schemas.microsoft.com/office/drawing/2014/main" id="{999CF65C-39DA-CB20-8696-344F67135977}"/>
              </a:ext>
            </a:extLst>
          </p:cNvPr>
          <p:cNvSpPr>
            <a:spLocks noGrp="1"/>
          </p:cNvSpPr>
          <p:nvPr>
            <p:ph idx="1"/>
          </p:nvPr>
        </p:nvSpPr>
        <p:spPr/>
        <p:txBody>
          <a:bodyPr/>
          <a:lstStyle/>
          <a:p>
            <a:r>
              <a:rPr lang="en-US" b="1" dirty="0"/>
              <a:t>Null hypothesis: </a:t>
            </a:r>
            <a:r>
              <a:rPr lang="en-US" dirty="0"/>
              <a:t>There is no difference in average fare between customers who use credit cards and customers who use cash.</a:t>
            </a:r>
          </a:p>
          <a:p>
            <a:endParaRPr lang="en-US" dirty="0"/>
          </a:p>
          <a:p>
            <a:r>
              <a:rPr lang="en-US" b="1" dirty="0"/>
              <a:t>Alternative hypothesis: </a:t>
            </a:r>
            <a:r>
              <a:rPr lang="en-US" dirty="0"/>
              <a:t>There is a difference in average fare between customers who use credit cards and customers who use cash.</a:t>
            </a:r>
          </a:p>
          <a:p>
            <a:endParaRPr lang="en-US" dirty="0"/>
          </a:p>
          <a:p>
            <a:r>
              <a:rPr lang="en-US" dirty="0"/>
              <a:t>With a T-statistics of 169.2, we reject the null hypothesis, suggesting that there is indeed a significant difference in average fare between the two payment methods.</a:t>
            </a:r>
          </a:p>
        </p:txBody>
      </p:sp>
    </p:spTree>
    <p:extLst>
      <p:ext uri="{BB962C8B-B14F-4D97-AF65-F5344CB8AC3E}">
        <p14:creationId xmlns:p14="http://schemas.microsoft.com/office/powerpoint/2010/main" val="333271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A0E5-281F-A2F4-D2D1-24EEDA656E13}"/>
              </a:ext>
            </a:extLst>
          </p:cNvPr>
          <p:cNvSpPr>
            <a:spLocks noGrp="1"/>
          </p:cNvSpPr>
          <p:nvPr>
            <p:ph type="title"/>
          </p:nvPr>
        </p:nvSpPr>
        <p:spPr/>
        <p:txBody>
          <a:bodyPr/>
          <a:lstStyle/>
          <a:p>
            <a:r>
              <a:rPr lang="en-US" b="1" u="sng" dirty="0">
                <a:latin typeface="+mn-lt"/>
              </a:rPr>
              <a:t>Recommendations</a:t>
            </a:r>
          </a:p>
        </p:txBody>
      </p:sp>
      <p:sp>
        <p:nvSpPr>
          <p:cNvPr id="3" name="Content Placeholder 2">
            <a:extLst>
              <a:ext uri="{FF2B5EF4-FFF2-40B4-BE49-F238E27FC236}">
                <a16:creationId xmlns:a16="http://schemas.microsoft.com/office/drawing/2014/main" id="{DCA37B7C-6184-6CF7-8D68-F79F44FC94BB}"/>
              </a:ext>
            </a:extLst>
          </p:cNvPr>
          <p:cNvSpPr>
            <a:spLocks noGrp="1"/>
          </p:cNvSpPr>
          <p:nvPr>
            <p:ph idx="1"/>
          </p:nvPr>
        </p:nvSpPr>
        <p:spPr/>
        <p:txBody>
          <a:bodyPr>
            <a:normAutofit lnSpcReduction="10000"/>
          </a:bodyPr>
          <a:lstStyle/>
          <a:p>
            <a:r>
              <a:rPr lang="en-US" dirty="0"/>
              <a:t>Encourage customers to pay with credit cards to capitalize on the potential for generating more revenue for taxi cab drivers.</a:t>
            </a:r>
          </a:p>
          <a:p>
            <a:endParaRPr lang="en-US" dirty="0"/>
          </a:p>
          <a:p>
            <a:r>
              <a:rPr lang="en-US" dirty="0"/>
              <a:t>Implement strategies such as offering incentives or discounts for credit card transactions to incentivize customers to choose this payment method.</a:t>
            </a:r>
          </a:p>
          <a:p>
            <a:endParaRPr lang="en-US" dirty="0"/>
          </a:p>
          <a:p>
            <a:r>
              <a:rPr lang="en-US" dirty="0"/>
              <a:t>Provide seamless and secure credit card payment options to enhance customer convenience and encourage adoption of this preferred payment method. </a:t>
            </a:r>
          </a:p>
        </p:txBody>
      </p:sp>
    </p:spTree>
    <p:extLst>
      <p:ext uri="{BB962C8B-B14F-4D97-AF65-F5344CB8AC3E}">
        <p14:creationId xmlns:p14="http://schemas.microsoft.com/office/powerpoint/2010/main" val="2029269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503</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MAXIMIZING REVENUE FOR DRIVERS</vt:lpstr>
      <vt:lpstr>Data Overview</vt:lpstr>
      <vt:lpstr>Methodology</vt:lpstr>
      <vt:lpstr>Journey Insights</vt:lpstr>
      <vt:lpstr>Preference of Payment Types</vt:lpstr>
      <vt:lpstr>Passenger Count Analysis</vt:lpstr>
      <vt:lpstr>Hypothesis Testing</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ANANT GUPTA</dc:creator>
  <cp:lastModifiedBy>ANANT GUPTA</cp:lastModifiedBy>
  <cp:revision>1</cp:revision>
  <dcterms:created xsi:type="dcterms:W3CDTF">2025-02-27T15:58:14Z</dcterms:created>
  <dcterms:modified xsi:type="dcterms:W3CDTF">2025-02-27T17:09:01Z</dcterms:modified>
</cp:coreProperties>
</file>