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7"/>
  </p:notesMasterIdLst>
  <p:sldIdLst>
    <p:sldId id="256" r:id="rId2"/>
    <p:sldId id="258" r:id="rId3"/>
    <p:sldId id="259" r:id="rId4"/>
    <p:sldId id="257" r:id="rId5"/>
    <p:sldId id="260"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72" autoAdjust="0"/>
    <p:restoredTop sz="94662" autoAdjust="0"/>
  </p:normalViewPr>
  <p:slideViewPr>
    <p:cSldViewPr>
      <p:cViewPr>
        <p:scale>
          <a:sx n="70" d="100"/>
          <a:sy n="70" d="100"/>
        </p:scale>
        <p:origin x="-882" y="-9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12D9509-DDD2-40BA-B821-33ABAE80D11D}" type="datetimeFigureOut">
              <a:rPr lang="en-US" smtClean="0"/>
              <a:t>12/27/2021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55AE44-CD9B-4E49-A40E-40BB127D2789}" type="slidenum">
              <a:rPr lang="en-US" smtClean="0"/>
              <a:t>‹#›</a:t>
            </a:fld>
            <a:endParaRPr lang="en-US"/>
          </a:p>
        </p:txBody>
      </p:sp>
    </p:spTree>
    <p:extLst>
      <p:ext uri="{BB962C8B-B14F-4D97-AF65-F5344CB8AC3E}">
        <p14:creationId xmlns:p14="http://schemas.microsoft.com/office/powerpoint/2010/main" val="2810691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A55AE44-CD9B-4E49-A40E-40BB127D2789}" type="slidenum">
              <a:rPr lang="en-US" smtClean="0"/>
              <a:t>5</a:t>
            </a:fld>
            <a:endParaRPr lang="en-US"/>
          </a:p>
        </p:txBody>
      </p:sp>
    </p:spTree>
    <p:extLst>
      <p:ext uri="{BB962C8B-B14F-4D97-AF65-F5344CB8AC3E}">
        <p14:creationId xmlns:p14="http://schemas.microsoft.com/office/powerpoint/2010/main" val="3121077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45B540-C54A-439F-A099-670168482EF9}" type="datetimeFigureOut">
              <a:rPr lang="en-US" smtClean="0"/>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5EC15-41E7-4CD4-9EFB-D843312CDC6D}"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45B540-C54A-439F-A099-670168482EF9}" type="datetimeFigureOut">
              <a:rPr lang="en-US" smtClean="0"/>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5EC15-41E7-4CD4-9EFB-D843312CDC6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DB45B540-C54A-439F-A099-670168482EF9}" type="datetimeFigureOut">
              <a:rPr lang="en-US" smtClean="0"/>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5EC15-41E7-4CD4-9EFB-D843312CDC6D}" type="slidenum">
              <a:rPr lang="en-US" smtClean="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45B540-C54A-439F-A099-670168482EF9}" type="datetimeFigureOut">
              <a:rPr lang="en-US" smtClean="0"/>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5EC15-41E7-4CD4-9EFB-D843312CDC6D}" type="slidenum">
              <a:rPr lang="en-US" smtClean="0"/>
              <a:t>‹#›</a:t>
            </a:fld>
            <a:endParaRPr lang="en-US"/>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45B540-C54A-439F-A099-670168482EF9}" type="datetimeFigureOut">
              <a:rPr lang="en-US" smtClean="0"/>
              <a:t>12/27/2021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15EC15-41E7-4CD4-9EFB-D843312CDC6D}"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DB45B540-C54A-439F-A099-670168482EF9}" type="datetimeFigureOut">
              <a:rPr lang="en-US" smtClean="0"/>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5EC15-41E7-4CD4-9EFB-D843312CDC6D}" type="slidenum">
              <a:rPr lang="en-US" smtClean="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45B540-C54A-439F-A099-670168482EF9}" type="datetimeFigureOut">
              <a:rPr lang="en-US" smtClean="0"/>
              <a:t>12/27/2021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15EC15-41E7-4CD4-9EFB-D843312CDC6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B45B540-C54A-439F-A099-670168482EF9}" type="datetimeFigureOut">
              <a:rPr lang="en-US" smtClean="0"/>
              <a:t>12/27/2021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15EC15-41E7-4CD4-9EFB-D843312CDC6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DB45B540-C54A-439F-A099-670168482EF9}" type="datetimeFigureOut">
              <a:rPr lang="en-US" smtClean="0"/>
              <a:t>12/27/2021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15EC15-41E7-4CD4-9EFB-D843312CDC6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DB45B540-C54A-439F-A099-670168482EF9}" type="datetimeFigureOut">
              <a:rPr lang="en-US" smtClean="0"/>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5EC15-41E7-4CD4-9EFB-D843312CDC6D}" type="slidenum">
              <a:rPr lang="en-US" smtClean="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45B540-C54A-439F-A099-670168482EF9}" type="datetimeFigureOut">
              <a:rPr lang="en-US" smtClean="0"/>
              <a:t>12/27/2021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15EC15-41E7-4CD4-9EFB-D843312CDC6D}" type="slidenum">
              <a:rPr lang="en-US" smtClean="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DB45B540-C54A-439F-A099-670168482EF9}" type="datetimeFigureOut">
              <a:rPr lang="en-US" smtClean="0"/>
              <a:t>12/27/2021</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FC15EC15-41E7-4CD4-9EFB-D843312CDC6D}" type="slidenum">
              <a:rPr lang="en-US" smtClean="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0" y="4048696"/>
            <a:ext cx="7467600" cy="52322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ctr"/>
            <a:r>
              <a:rPr lang="en-US" sz="2800" b="1" dirty="0">
                <a:ln>
                  <a:solidFill>
                    <a:sysClr val="windowText" lastClr="000000"/>
                  </a:solidFill>
                </a:ln>
                <a:solidFill>
                  <a:sysClr val="windowText" lastClr="000000"/>
                </a:solidFill>
                <a:latin typeface="Adobe Devanagari" pitchFamily="18" charset="0"/>
                <a:cs typeface="Adobe Devanagari" pitchFamily="18" charset="0"/>
              </a:rPr>
              <a:t>Ethical Hacking Training | Ethical Hacking Course</a:t>
            </a:r>
          </a:p>
        </p:txBody>
      </p:sp>
      <p:sp>
        <p:nvSpPr>
          <p:cNvPr id="3" name="Rectangle 2"/>
          <p:cNvSpPr/>
          <p:nvPr/>
        </p:nvSpPr>
        <p:spPr>
          <a:xfrm>
            <a:off x="5610630" y="4824849"/>
            <a:ext cx="2225289" cy="338554"/>
          </a:xfrm>
          <a:prstGeom prst="rect">
            <a:avLst/>
          </a:prstGeom>
          <a:solidFill>
            <a:schemeClr val="accent2">
              <a:lumMod val="20000"/>
              <a:lumOff val="80000"/>
            </a:schemeClr>
          </a:solidFill>
          <a:ln>
            <a:noFill/>
          </a:ln>
          <a:effectLst/>
          <a:scene3d>
            <a:camera prst="orthographicFront">
              <a:rot lat="0" lon="0" rev="0"/>
            </a:camera>
            <a:lightRig rig="chilly" dir="t">
              <a:rot lat="0" lon="0" rev="18480000"/>
            </a:lightRig>
          </a:scene3d>
          <a:sp3d prstMaterial="clear">
            <a:bevelT h="63500"/>
          </a:sp3d>
        </p:spPr>
        <p:txBody>
          <a:bodyPr wrap="none">
            <a:spAutoFit/>
          </a:bodyPr>
          <a:lstStyle/>
          <a:p>
            <a:r>
              <a:rPr lang="en-US" sz="1600" dirty="0">
                <a:ln>
                  <a:solidFill>
                    <a:sysClr val="windowText" lastClr="000000"/>
                  </a:solidFill>
                </a:ln>
                <a:solidFill>
                  <a:sysClr val="windowText" lastClr="000000"/>
                </a:solidFill>
                <a:latin typeface="Book Antiqua" panose="02040602050305030304" pitchFamily="18" charset="0"/>
              </a:rPr>
              <a:t>https://cysecon.com/</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0319" y="990599"/>
            <a:ext cx="2895600" cy="2524125"/>
          </a:xfrm>
          <a:prstGeom prst="rect">
            <a:avLst/>
          </a:prstGeom>
          <a:ln>
            <a:noFill/>
          </a:ln>
          <a:effectLst>
            <a:outerShdw blurRad="292100" dist="139700" dir="2700000" algn="tl" rotWithShape="0">
              <a:srgbClr val="333333">
                <a:alpha val="65000"/>
              </a:srgbClr>
            </a:outerShdw>
          </a:effectLst>
        </p:spPr>
      </p:pic>
      <p:sp>
        <p:nvSpPr>
          <p:cNvPr id="10" name="Rectangle 9"/>
          <p:cNvSpPr/>
          <p:nvPr/>
        </p:nvSpPr>
        <p:spPr>
          <a:xfrm>
            <a:off x="0" y="0"/>
            <a:ext cx="9144000" cy="190500"/>
          </a:xfrm>
          <a:prstGeom prst="rect">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286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5"/>
                                        </p:tgtEl>
                                        <p:attrNameLst>
                                          <p:attrName>ppt_x</p:attrName>
                                          <p:attrName>ppt_y</p:attrName>
                                        </p:attrNameLst>
                                      </p:cBhvr>
                                    </p:animMotion>
                                    <p:animRot by="1500000">
                                      <p:cBhvr>
                                        <p:cTn id="7" dur="125" fill="hold">
                                          <p:stCondLst>
                                            <p:cond delay="0"/>
                                          </p:stCondLst>
                                        </p:cTn>
                                        <p:tgtEl>
                                          <p:spTgt spid="5"/>
                                        </p:tgtEl>
                                        <p:attrNameLst>
                                          <p:attrName>r</p:attrName>
                                        </p:attrNameLst>
                                      </p:cBhvr>
                                    </p:animRot>
                                    <p:animRot by="-1500000">
                                      <p:cBhvr>
                                        <p:cTn id="8" dur="125" fill="hold">
                                          <p:stCondLst>
                                            <p:cond delay="125"/>
                                          </p:stCondLst>
                                        </p:cTn>
                                        <p:tgtEl>
                                          <p:spTgt spid="5"/>
                                        </p:tgtEl>
                                        <p:attrNameLst>
                                          <p:attrName>r</p:attrName>
                                        </p:attrNameLst>
                                      </p:cBhvr>
                                    </p:animRot>
                                    <p:animRot by="-1500000">
                                      <p:cBhvr>
                                        <p:cTn id="9" dur="125" fill="hold">
                                          <p:stCondLst>
                                            <p:cond delay="250"/>
                                          </p:stCondLst>
                                        </p:cTn>
                                        <p:tgtEl>
                                          <p:spTgt spid="5"/>
                                        </p:tgtEl>
                                        <p:attrNameLst>
                                          <p:attrName>r</p:attrName>
                                        </p:attrNameLst>
                                      </p:cBhvr>
                                    </p:animRot>
                                    <p:animRot by="1500000">
                                      <p:cBhvr>
                                        <p:cTn id="10" dur="125" fill="hold">
                                          <p:stCondLst>
                                            <p:cond delay="375"/>
                                          </p:stCondLst>
                                        </p:cTn>
                                        <p:tgtEl>
                                          <p:spTgt spid="5"/>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nodeType="clickEffect">
                                  <p:stCondLst>
                                    <p:cond delay="0"/>
                                  </p:stCondLst>
                                  <p:childTnLst>
                                    <p:animRot by="120000">
                                      <p:cBhvr>
                                        <p:cTn id="14" dur="100" fill="hold">
                                          <p:stCondLst>
                                            <p:cond delay="0"/>
                                          </p:stCondLst>
                                        </p:cTn>
                                        <p:tgtEl>
                                          <p:spTgt spid="6"/>
                                        </p:tgtEl>
                                        <p:attrNameLst>
                                          <p:attrName>r</p:attrName>
                                        </p:attrNameLst>
                                      </p:cBhvr>
                                    </p:animRot>
                                    <p:animRot by="-240000">
                                      <p:cBhvr>
                                        <p:cTn id="15" dur="200" fill="hold">
                                          <p:stCondLst>
                                            <p:cond delay="200"/>
                                          </p:stCondLst>
                                        </p:cTn>
                                        <p:tgtEl>
                                          <p:spTgt spid="6"/>
                                        </p:tgtEl>
                                        <p:attrNameLst>
                                          <p:attrName>r</p:attrName>
                                        </p:attrNameLst>
                                      </p:cBhvr>
                                    </p:animRot>
                                    <p:animRot by="240000">
                                      <p:cBhvr>
                                        <p:cTn id="16" dur="200" fill="hold">
                                          <p:stCondLst>
                                            <p:cond delay="400"/>
                                          </p:stCondLst>
                                        </p:cTn>
                                        <p:tgtEl>
                                          <p:spTgt spid="6"/>
                                        </p:tgtEl>
                                        <p:attrNameLst>
                                          <p:attrName>r</p:attrName>
                                        </p:attrNameLst>
                                      </p:cBhvr>
                                    </p:animRot>
                                    <p:animRot by="-240000">
                                      <p:cBhvr>
                                        <p:cTn id="17" dur="200" fill="hold">
                                          <p:stCondLst>
                                            <p:cond delay="600"/>
                                          </p:stCondLst>
                                        </p:cTn>
                                        <p:tgtEl>
                                          <p:spTgt spid="6"/>
                                        </p:tgtEl>
                                        <p:attrNameLst>
                                          <p:attrName>r</p:attrName>
                                        </p:attrNameLst>
                                      </p:cBhvr>
                                    </p:animRot>
                                    <p:animRot by="120000">
                                      <p:cBhvr>
                                        <p:cTn id="18" dur="200" fill="hold">
                                          <p:stCondLst>
                                            <p:cond delay="800"/>
                                          </p:stCondLst>
                                        </p:cTn>
                                        <p:tgtEl>
                                          <p:spTgt spid="6"/>
                                        </p:tgtEl>
                                        <p:attrNameLst>
                                          <p:attrName>r</p:attrName>
                                        </p:attrNameLst>
                                      </p:cBhvr>
                                    </p:animRo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arn(inVertical)">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62400" y="2438400"/>
            <a:ext cx="5029200" cy="193899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ctr"/>
            <a:r>
              <a:rPr lang="en-US" sz="2000" dirty="0">
                <a:ln>
                  <a:solidFill>
                    <a:sysClr val="windowText" lastClr="000000"/>
                  </a:solidFill>
                </a:ln>
                <a:solidFill>
                  <a:sysClr val="windowText" lastClr="000000"/>
                </a:solidFill>
                <a:latin typeface="Book Antiqua" panose="02040602050305030304" pitchFamily="18" charset="0"/>
                <a:cs typeface="Andalus" panose="02020603050405020304" pitchFamily="18" charset="-78"/>
              </a:rPr>
              <a:t>You will learn how to successfully break passwords and gain access into applications such as Facebook, Gmail, </a:t>
            </a:r>
            <a:r>
              <a:rPr lang="en-US" sz="2000" dirty="0" smtClean="0">
                <a:ln>
                  <a:solidFill>
                    <a:sysClr val="windowText" lastClr="000000"/>
                  </a:solidFill>
                </a:ln>
                <a:solidFill>
                  <a:sysClr val="windowText" lastClr="000000"/>
                </a:solidFill>
                <a:latin typeface="Book Antiqua" panose="02040602050305030304" pitchFamily="18" charset="0"/>
                <a:cs typeface="Andalus" panose="02020603050405020304" pitchFamily="18" charset="-78"/>
              </a:rPr>
              <a:t>Pay pal</a:t>
            </a:r>
            <a:r>
              <a:rPr lang="en-US" sz="2000" dirty="0">
                <a:ln>
                  <a:solidFill>
                    <a:sysClr val="windowText" lastClr="000000"/>
                  </a:solidFill>
                </a:ln>
                <a:solidFill>
                  <a:sysClr val="windowText" lastClr="000000"/>
                </a:solidFill>
                <a:latin typeface="Book Antiqua" panose="02040602050305030304" pitchFamily="18" charset="0"/>
                <a:cs typeface="Andalus" panose="02020603050405020304" pitchFamily="18" charset="-78"/>
              </a:rPr>
              <a:t>, etc. </a:t>
            </a:r>
            <a:r>
              <a:rPr lang="en-US" sz="2000" dirty="0" smtClean="0">
                <a:ln>
                  <a:solidFill>
                    <a:sysClr val="windowText" lastClr="000000"/>
                  </a:solidFill>
                </a:ln>
                <a:solidFill>
                  <a:sysClr val="windowText" lastClr="000000"/>
                </a:solidFill>
                <a:latin typeface="Book Antiqua" panose="02040602050305030304" pitchFamily="18" charset="0"/>
                <a:cs typeface="Andalus" panose="02020603050405020304" pitchFamily="18" charset="-78"/>
              </a:rPr>
              <a:t>and </a:t>
            </a:r>
            <a:r>
              <a:rPr lang="en-US" sz="2000" dirty="0">
                <a:ln>
                  <a:solidFill>
                    <a:sysClr val="windowText" lastClr="000000"/>
                  </a:solidFill>
                </a:ln>
                <a:solidFill>
                  <a:sysClr val="windowText" lastClr="000000"/>
                </a:solidFill>
                <a:latin typeface="Book Antiqua" panose="02040602050305030304" pitchFamily="18" charset="0"/>
                <a:cs typeface="Andalus" panose="02020603050405020304" pitchFamily="18" charset="-78"/>
              </a:rPr>
              <a:t>how you can create passwords that are virtually unbreakable for yourself or your clients</a:t>
            </a:r>
            <a:r>
              <a:rPr lang="en-US" sz="2000" dirty="0" smtClean="0">
                <a:ln>
                  <a:solidFill>
                    <a:sysClr val="windowText" lastClr="000000"/>
                  </a:solidFill>
                </a:ln>
                <a:solidFill>
                  <a:sysClr val="windowText" lastClr="000000"/>
                </a:solidFill>
                <a:latin typeface="Book Antiqua" panose="02040602050305030304" pitchFamily="18" charset="0"/>
                <a:cs typeface="Andalus" panose="02020603050405020304" pitchFamily="18" charset="-78"/>
              </a:rPr>
              <a:t>.</a:t>
            </a:r>
            <a:endParaRPr lang="en-US" sz="2000" dirty="0">
              <a:ln>
                <a:solidFill>
                  <a:sysClr val="windowText" lastClr="000000"/>
                </a:solidFill>
              </a:ln>
              <a:solidFill>
                <a:sysClr val="windowText" lastClr="000000"/>
              </a:solidFill>
              <a:latin typeface="Book Antiqua" panose="02040602050305030304" pitchFamily="18" charset="0"/>
              <a:cs typeface="Andalus" panose="02020603050405020304" pitchFamily="18" charset="-78"/>
            </a:endParaRPr>
          </a:p>
        </p:txBody>
      </p:sp>
      <p:sp>
        <p:nvSpPr>
          <p:cNvPr id="4" name="Rectangle 3"/>
          <p:cNvSpPr/>
          <p:nvPr/>
        </p:nvSpPr>
        <p:spPr>
          <a:xfrm>
            <a:off x="5334000" y="773372"/>
            <a:ext cx="2971799" cy="461665"/>
          </a:xfrm>
          <a:prstGeom prst="rect">
            <a:avLst/>
          </a:prstGeom>
          <a:solidFill>
            <a:schemeClr val="bg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sz="2400" b="1" dirty="0">
                <a:ln>
                  <a:solidFill>
                    <a:sysClr val="windowText" lastClr="000000"/>
                  </a:solidFill>
                </a:ln>
                <a:solidFill>
                  <a:sysClr val="windowText" lastClr="000000"/>
                </a:solidFill>
              </a:rPr>
              <a:t>Password </a:t>
            </a:r>
            <a:r>
              <a:rPr lang="en-US" sz="2400" b="1" dirty="0" smtClean="0">
                <a:ln>
                  <a:solidFill>
                    <a:sysClr val="windowText" lastClr="000000"/>
                  </a:solidFill>
                </a:ln>
                <a:solidFill>
                  <a:sysClr val="windowText" lastClr="000000"/>
                </a:solidFill>
              </a:rPr>
              <a:t>Cracking</a:t>
            </a:r>
            <a:endParaRPr lang="en-US" sz="2400" b="1" dirty="0">
              <a:ln>
                <a:solidFill>
                  <a:sysClr val="windowText" lastClr="000000"/>
                </a:solidFill>
              </a:ln>
              <a:solidFill>
                <a:sysClr val="windowText" lastClr="000000"/>
              </a:solidFill>
            </a:endParaRPr>
          </a:p>
        </p:txBody>
      </p:sp>
      <p:sp>
        <p:nvSpPr>
          <p:cNvPr id="5" name="Rectangle 4"/>
          <p:cNvSpPr/>
          <p:nvPr/>
        </p:nvSpPr>
        <p:spPr>
          <a:xfrm>
            <a:off x="457200" y="1195611"/>
            <a:ext cx="3962400"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sz="2400" b="1" dirty="0">
                <a:ln>
                  <a:solidFill>
                    <a:sysClr val="windowText" lastClr="000000"/>
                  </a:solidFill>
                </a:ln>
                <a:solidFill>
                  <a:sysClr val="windowText" lastClr="000000"/>
                </a:solidFill>
              </a:rPr>
              <a:t>Spyware, Viruses &amp; </a:t>
            </a:r>
            <a:r>
              <a:rPr lang="en-US" sz="2400" b="1" dirty="0" smtClean="0">
                <a:ln>
                  <a:solidFill>
                    <a:sysClr val="windowText" lastClr="000000"/>
                  </a:solidFill>
                </a:ln>
                <a:solidFill>
                  <a:sysClr val="windowText" lastClr="000000"/>
                </a:solidFill>
              </a:rPr>
              <a:t>Trojans</a:t>
            </a:r>
            <a:endParaRPr lang="en-US" sz="2400" b="1" dirty="0">
              <a:ln>
                <a:solidFill>
                  <a:sysClr val="windowText" lastClr="000000"/>
                </a:solidFill>
              </a:ln>
              <a:solidFill>
                <a:sysClr val="windowText" lastClr="000000"/>
              </a:solidFill>
            </a:endParaRPr>
          </a:p>
        </p:txBody>
      </p:sp>
      <p:sp>
        <p:nvSpPr>
          <p:cNvPr id="6" name="Rectangle 5"/>
          <p:cNvSpPr/>
          <p:nvPr/>
        </p:nvSpPr>
        <p:spPr>
          <a:xfrm>
            <a:off x="3886200" y="4368096"/>
            <a:ext cx="5029200" cy="1938992"/>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ctr"/>
            <a:r>
              <a:rPr lang="en-US" sz="2000" dirty="0">
                <a:ln>
                  <a:solidFill>
                    <a:sysClr val="windowText" lastClr="000000"/>
                  </a:solidFill>
                </a:ln>
                <a:solidFill>
                  <a:sysClr val="windowText" lastClr="000000"/>
                </a:solidFill>
                <a:latin typeface="Book Antiqua" panose="02040602050305030304" pitchFamily="18" charset="0"/>
                <a:cs typeface="Andalus" panose="02020603050405020304" pitchFamily="18" charset="-78"/>
              </a:rPr>
              <a:t>Spyware/Malware attacks have been growing exponentially. You will learn how to create your own viruses, malware, etc. for vulnerability testing &amp; to protect yourself or your clients against these intrusions</a:t>
            </a:r>
            <a:r>
              <a:rPr lang="en-US" sz="2000" dirty="0" smtClean="0">
                <a:ln>
                  <a:solidFill>
                    <a:sysClr val="windowText" lastClr="000000"/>
                  </a:solidFill>
                </a:ln>
                <a:solidFill>
                  <a:sysClr val="windowText" lastClr="000000"/>
                </a:solidFill>
                <a:latin typeface="Book Antiqua" panose="02040602050305030304" pitchFamily="18" charset="0"/>
                <a:cs typeface="Andalus" panose="02020603050405020304" pitchFamily="18" charset="-78"/>
              </a:rPr>
              <a:t>.</a:t>
            </a:r>
            <a:endParaRPr lang="en-US" sz="2000" dirty="0">
              <a:ln>
                <a:solidFill>
                  <a:sysClr val="windowText" lastClr="000000"/>
                </a:solidFill>
              </a:ln>
              <a:solidFill>
                <a:sysClr val="windowText" lastClr="000000"/>
              </a:solidFill>
              <a:latin typeface="Book Antiqua" panose="02040602050305030304" pitchFamily="18" charset="0"/>
              <a:cs typeface="Andalus" panose="02020603050405020304" pitchFamily="18" charset="-78"/>
            </a:endParaRPr>
          </a:p>
        </p:txBody>
      </p:sp>
      <p:sp>
        <p:nvSpPr>
          <p:cNvPr id="7" name="Rectangle 6"/>
          <p:cNvSpPr/>
          <p:nvPr/>
        </p:nvSpPr>
        <p:spPr>
          <a:xfrm>
            <a:off x="0" y="0"/>
            <a:ext cx="9144000" cy="190500"/>
          </a:xfrm>
          <a:prstGeom prst="rect">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591" y="2438400"/>
            <a:ext cx="3375687" cy="3657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147223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anim calcmode="lin" valueType="num">
                                      <p:cBhvr>
                                        <p:cTn id="16" dur="1000" fill="hold"/>
                                        <p:tgtEl>
                                          <p:spTgt spid="5"/>
                                        </p:tgtEl>
                                        <p:attrNameLst>
                                          <p:attrName>ppt_x</p:attrName>
                                        </p:attrNameLst>
                                      </p:cBhvr>
                                      <p:tavLst>
                                        <p:tav tm="0">
                                          <p:val>
                                            <p:strVal val="#ppt_x"/>
                                          </p:val>
                                        </p:tav>
                                        <p:tav tm="100000">
                                          <p:val>
                                            <p:strVal val="#ppt_x"/>
                                          </p:val>
                                        </p:tav>
                                      </p:tavLst>
                                    </p:anim>
                                    <p:anim calcmode="lin" valueType="num">
                                      <p:cBhvr>
                                        <p:cTn id="1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31"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1000" fill="hold"/>
                                        <p:tgtEl>
                                          <p:spTgt spid="2"/>
                                        </p:tgtEl>
                                        <p:attrNameLst>
                                          <p:attrName>ppt_w</p:attrName>
                                        </p:attrNameLst>
                                      </p:cBhvr>
                                      <p:tavLst>
                                        <p:tav tm="0">
                                          <p:val>
                                            <p:fltVal val="0"/>
                                          </p:val>
                                        </p:tav>
                                        <p:tav tm="100000">
                                          <p:val>
                                            <p:strVal val="#ppt_w"/>
                                          </p:val>
                                        </p:tav>
                                      </p:tavLst>
                                    </p:anim>
                                    <p:anim calcmode="lin" valueType="num">
                                      <p:cBhvr>
                                        <p:cTn id="23" dur="1000" fill="hold"/>
                                        <p:tgtEl>
                                          <p:spTgt spid="2"/>
                                        </p:tgtEl>
                                        <p:attrNameLst>
                                          <p:attrName>ppt_h</p:attrName>
                                        </p:attrNameLst>
                                      </p:cBhvr>
                                      <p:tavLst>
                                        <p:tav tm="0">
                                          <p:val>
                                            <p:fltVal val="0"/>
                                          </p:val>
                                        </p:tav>
                                        <p:tav tm="100000">
                                          <p:val>
                                            <p:strVal val="#ppt_h"/>
                                          </p:val>
                                        </p:tav>
                                      </p:tavLst>
                                    </p:anim>
                                    <p:anim calcmode="lin" valueType="num">
                                      <p:cBhvr>
                                        <p:cTn id="24" dur="1000" fill="hold"/>
                                        <p:tgtEl>
                                          <p:spTgt spid="2"/>
                                        </p:tgtEl>
                                        <p:attrNameLst>
                                          <p:attrName>style.rotation</p:attrName>
                                        </p:attrNameLst>
                                      </p:cBhvr>
                                      <p:tavLst>
                                        <p:tav tm="0">
                                          <p:val>
                                            <p:fltVal val="90"/>
                                          </p:val>
                                        </p:tav>
                                        <p:tav tm="100000">
                                          <p:val>
                                            <p:fltVal val="0"/>
                                          </p:val>
                                        </p:tav>
                                      </p:tavLst>
                                    </p:anim>
                                    <p:animEffect transition="in" filter="fade">
                                      <p:cBhvr>
                                        <p:cTn id="25" dur="10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31" presetClass="entr" presetSubtype="0"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 calcmode="lin" valueType="num">
                                      <p:cBhvr>
                                        <p:cTn id="30" dur="1000" fill="hold"/>
                                        <p:tgtEl>
                                          <p:spTgt spid="6"/>
                                        </p:tgtEl>
                                        <p:attrNameLst>
                                          <p:attrName>ppt_w</p:attrName>
                                        </p:attrNameLst>
                                      </p:cBhvr>
                                      <p:tavLst>
                                        <p:tav tm="0">
                                          <p:val>
                                            <p:fltVal val="0"/>
                                          </p:val>
                                        </p:tav>
                                        <p:tav tm="100000">
                                          <p:val>
                                            <p:strVal val="#ppt_w"/>
                                          </p:val>
                                        </p:tav>
                                      </p:tavLst>
                                    </p:anim>
                                    <p:anim calcmode="lin" valueType="num">
                                      <p:cBhvr>
                                        <p:cTn id="31" dur="1000" fill="hold"/>
                                        <p:tgtEl>
                                          <p:spTgt spid="6"/>
                                        </p:tgtEl>
                                        <p:attrNameLst>
                                          <p:attrName>ppt_h</p:attrName>
                                        </p:attrNameLst>
                                      </p:cBhvr>
                                      <p:tavLst>
                                        <p:tav tm="0">
                                          <p:val>
                                            <p:fltVal val="0"/>
                                          </p:val>
                                        </p:tav>
                                        <p:tav tm="100000">
                                          <p:val>
                                            <p:strVal val="#ppt_h"/>
                                          </p:val>
                                        </p:tav>
                                      </p:tavLst>
                                    </p:anim>
                                    <p:anim calcmode="lin" valueType="num">
                                      <p:cBhvr>
                                        <p:cTn id="32" dur="1000" fill="hold"/>
                                        <p:tgtEl>
                                          <p:spTgt spid="6"/>
                                        </p:tgtEl>
                                        <p:attrNameLst>
                                          <p:attrName>style.rotation</p:attrName>
                                        </p:attrNameLst>
                                      </p:cBhvr>
                                      <p:tavLst>
                                        <p:tav tm="0">
                                          <p:val>
                                            <p:fltVal val="90"/>
                                          </p:val>
                                        </p:tav>
                                        <p:tav tm="100000">
                                          <p:val>
                                            <p:fltVal val="0"/>
                                          </p:val>
                                        </p:tav>
                                      </p:tavLst>
                                    </p:anim>
                                    <p:animEffect transition="in" filter="fade">
                                      <p:cBhvr>
                                        <p:cTn id="33"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1492744"/>
            <a:ext cx="8686800" cy="83099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ctr"/>
            <a:r>
              <a:rPr lang="en-US" sz="2800" b="1" dirty="0">
                <a:ln>
                  <a:solidFill>
                    <a:sysClr val="windowText" lastClr="000000"/>
                  </a:solidFill>
                </a:ln>
                <a:solidFill>
                  <a:sysClr val="windowText" lastClr="000000"/>
                </a:solidFill>
                <a:latin typeface="Book Antiqua" panose="02040602050305030304" pitchFamily="18" charset="0"/>
              </a:rPr>
              <a:t>Our </a:t>
            </a:r>
            <a:r>
              <a:rPr lang="en-US" sz="2800" b="1" dirty="0" smtClean="0">
                <a:ln>
                  <a:solidFill>
                    <a:sysClr val="windowText" lastClr="000000"/>
                  </a:solidFill>
                </a:ln>
                <a:solidFill>
                  <a:sysClr val="windowText" lastClr="000000"/>
                </a:solidFill>
                <a:latin typeface="Book Antiqua" panose="02040602050305030304" pitchFamily="18" charset="0"/>
              </a:rPr>
              <a:t>Mission</a:t>
            </a:r>
            <a:endParaRPr lang="en-US" sz="2800" b="1" dirty="0">
              <a:ln>
                <a:solidFill>
                  <a:sysClr val="windowText" lastClr="000000"/>
                </a:solidFill>
              </a:ln>
              <a:solidFill>
                <a:sysClr val="windowText" lastClr="000000"/>
              </a:solidFill>
              <a:latin typeface="Book Antiqua" panose="02040602050305030304" pitchFamily="18" charset="0"/>
            </a:endParaRPr>
          </a:p>
          <a:p>
            <a:pPr algn="ctr"/>
            <a:r>
              <a:rPr lang="en-US" sz="2000" b="1" dirty="0">
                <a:ln>
                  <a:solidFill>
                    <a:sysClr val="windowText" lastClr="000000"/>
                  </a:solidFill>
                </a:ln>
                <a:solidFill>
                  <a:sysClr val="windowText" lastClr="000000"/>
                </a:solidFill>
                <a:latin typeface="Book Antiqua" panose="02040602050305030304" pitchFamily="18" charset="0"/>
              </a:rPr>
              <a:t>To Coach &amp; Guide You To Become The Next Cybersecurity Superstar</a:t>
            </a:r>
          </a:p>
        </p:txBody>
      </p:sp>
      <p:sp>
        <p:nvSpPr>
          <p:cNvPr id="3" name="Rectangle 2"/>
          <p:cNvSpPr/>
          <p:nvPr/>
        </p:nvSpPr>
        <p:spPr>
          <a:xfrm>
            <a:off x="304800" y="2715161"/>
            <a:ext cx="8305800" cy="132343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ctr"/>
            <a:r>
              <a:rPr lang="en-US" sz="2000" dirty="0" smtClean="0">
                <a:ln>
                  <a:solidFill>
                    <a:sysClr val="windowText" lastClr="000000"/>
                  </a:solidFill>
                </a:ln>
                <a:solidFill>
                  <a:sysClr val="windowText" lastClr="000000"/>
                </a:solidFill>
                <a:latin typeface="Book Antiqua" panose="02040602050305030304" pitchFamily="18" charset="0"/>
                <a:cs typeface="Andalus" panose="02020603050405020304" pitchFamily="18" charset="-78"/>
              </a:rPr>
              <a:t>We </a:t>
            </a:r>
            <a:r>
              <a:rPr lang="en-US" sz="2000" dirty="0">
                <a:ln>
                  <a:solidFill>
                    <a:sysClr val="windowText" lastClr="000000"/>
                  </a:solidFill>
                </a:ln>
                <a:solidFill>
                  <a:sysClr val="windowText" lastClr="000000"/>
                </a:solidFill>
                <a:latin typeface="Book Antiqua" panose="02040602050305030304" pitchFamily="18" charset="0"/>
                <a:cs typeface="Andalus" panose="02020603050405020304" pitchFamily="18" charset="-78"/>
              </a:rPr>
              <a:t>began our journey as a staffing firm that operated as an extended recruiting arm for some of the leading Fortune 500 companies, helping them to meet their demand for qualified employees who could support their ever-growing </a:t>
            </a:r>
            <a:r>
              <a:rPr lang="en-US" sz="2000" dirty="0" smtClean="0">
                <a:ln>
                  <a:solidFill>
                    <a:sysClr val="windowText" lastClr="000000"/>
                  </a:solidFill>
                </a:ln>
                <a:solidFill>
                  <a:sysClr val="windowText" lastClr="000000"/>
                </a:solidFill>
                <a:latin typeface="Book Antiqua" panose="02040602050305030304" pitchFamily="18" charset="0"/>
                <a:cs typeface="Andalus" panose="02020603050405020304" pitchFamily="18" charset="-78"/>
              </a:rPr>
              <a:t>Cyber Security infrastructure</a:t>
            </a:r>
            <a:endParaRPr lang="en-US" sz="2000" dirty="0">
              <a:ln>
                <a:solidFill>
                  <a:sysClr val="windowText" lastClr="000000"/>
                </a:solidFill>
              </a:ln>
              <a:solidFill>
                <a:sysClr val="windowText" lastClr="000000"/>
              </a:solidFill>
              <a:latin typeface="Book Antiqua" panose="02040602050305030304" pitchFamily="18" charset="0"/>
              <a:cs typeface="Andalus" panose="02020603050405020304" pitchFamily="18" charset="-78"/>
            </a:endParaRPr>
          </a:p>
        </p:txBody>
      </p:sp>
      <p:sp>
        <p:nvSpPr>
          <p:cNvPr id="4" name="Rectangle 3"/>
          <p:cNvSpPr/>
          <p:nvPr/>
        </p:nvSpPr>
        <p:spPr>
          <a:xfrm>
            <a:off x="0" y="38100"/>
            <a:ext cx="9144000" cy="190500"/>
          </a:xfrm>
          <a:prstGeom prst="rect">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p:cNvSpPr/>
          <p:nvPr/>
        </p:nvSpPr>
        <p:spPr>
          <a:xfrm>
            <a:off x="381000" y="4007584"/>
            <a:ext cx="8229600" cy="163121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ctr"/>
            <a:r>
              <a:rPr lang="en-US" sz="2000" dirty="0">
                <a:ln>
                  <a:solidFill>
                    <a:sysClr val="windowText" lastClr="000000"/>
                  </a:solidFill>
                </a:ln>
                <a:solidFill>
                  <a:sysClr val="windowText" lastClr="000000"/>
                </a:solidFill>
                <a:latin typeface="Cambria Math" panose="02040503050406030204" pitchFamily="18" charset="0"/>
                <a:ea typeface="Cambria Math" panose="02040503050406030204" pitchFamily="18" charset="0"/>
                <a:cs typeface="Andalus" panose="02020603050405020304" pitchFamily="18" charset="-78"/>
              </a:rPr>
              <a:t>They say most businesses are born when a pain point is identified and that pretty much summarizes the birth of </a:t>
            </a:r>
            <a:r>
              <a:rPr lang="en-US" sz="2000" dirty="0" err="1">
                <a:ln>
                  <a:solidFill>
                    <a:sysClr val="windowText" lastClr="000000"/>
                  </a:solidFill>
                </a:ln>
                <a:solidFill>
                  <a:sysClr val="windowText" lastClr="000000"/>
                </a:solidFill>
                <a:latin typeface="Cambria Math" panose="02040503050406030204" pitchFamily="18" charset="0"/>
                <a:ea typeface="Cambria Math" panose="02040503050406030204" pitchFamily="18" charset="0"/>
                <a:cs typeface="Andalus" panose="02020603050405020304" pitchFamily="18" charset="-78"/>
              </a:rPr>
              <a:t>Cysecon</a:t>
            </a:r>
            <a:r>
              <a:rPr lang="en-US" sz="2000" dirty="0">
                <a:ln>
                  <a:solidFill>
                    <a:sysClr val="windowText" lastClr="000000"/>
                  </a:solidFill>
                </a:ln>
                <a:solidFill>
                  <a:sysClr val="windowText" lastClr="000000"/>
                </a:solidFill>
                <a:latin typeface="Cambria Math" panose="02040503050406030204" pitchFamily="18" charset="0"/>
                <a:ea typeface="Cambria Math" panose="02040503050406030204" pitchFamily="18" charset="0"/>
                <a:cs typeface="Andalus" panose="02020603050405020304" pitchFamily="18" charset="-78"/>
              </a:rPr>
              <a:t>.  Let’s elaborate on that a little more Currently, there are over 300,000+ job openings in the field of Cyber Security, and this is in the USA alone. </a:t>
            </a:r>
            <a:r>
              <a:rPr lang="en-US" sz="2000" dirty="0" smtClean="0">
                <a:ln>
                  <a:solidFill>
                    <a:sysClr val="windowText" lastClr="000000"/>
                  </a:solidFill>
                </a:ln>
                <a:solidFill>
                  <a:sysClr val="windowText" lastClr="000000"/>
                </a:solidFill>
                <a:latin typeface="Cambria Math" panose="02040503050406030204" pitchFamily="18" charset="0"/>
                <a:ea typeface="Cambria Math" panose="02040503050406030204" pitchFamily="18" charset="0"/>
                <a:cs typeface="Andalus" panose="02020603050405020304" pitchFamily="18" charset="-78"/>
              </a:rPr>
              <a:t>Are </a:t>
            </a:r>
            <a:r>
              <a:rPr lang="en-US" sz="2000" dirty="0">
                <a:ln>
                  <a:solidFill>
                    <a:sysClr val="windowText" lastClr="000000"/>
                  </a:solidFill>
                </a:ln>
                <a:solidFill>
                  <a:sysClr val="windowText" lastClr="000000"/>
                </a:solidFill>
                <a:latin typeface="Cambria Math" panose="02040503050406030204" pitchFamily="18" charset="0"/>
                <a:ea typeface="Cambria Math" panose="02040503050406030204" pitchFamily="18" charset="0"/>
                <a:cs typeface="Andalus" panose="02020603050405020304" pitchFamily="18" charset="-78"/>
              </a:rPr>
              <a:t>you beginning to see the dilemma? In an exceptionally good year, only 20-25 job roles get filled</a:t>
            </a:r>
          </a:p>
        </p:txBody>
      </p:sp>
    </p:spTree>
    <p:extLst>
      <p:ext uri="{BB962C8B-B14F-4D97-AF65-F5344CB8AC3E}">
        <p14:creationId xmlns:p14="http://schemas.microsoft.com/office/powerpoint/2010/main" val="3620245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9922" y="1934949"/>
            <a:ext cx="6630489" cy="83099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ctr"/>
            <a:r>
              <a:rPr lang="en-US" sz="2000" b="1" dirty="0">
                <a:ln>
                  <a:solidFill>
                    <a:sysClr val="windowText" lastClr="000000"/>
                  </a:solidFill>
                </a:ln>
                <a:solidFill>
                  <a:sysClr val="windowText" lastClr="000000"/>
                </a:solidFill>
              </a:rPr>
              <a:t>Why me? Why should I care? What's </a:t>
            </a:r>
            <a:r>
              <a:rPr lang="en-US" sz="2800" dirty="0">
                <a:ln>
                  <a:solidFill>
                    <a:sysClr val="windowText" lastClr="000000"/>
                  </a:solidFill>
                </a:ln>
                <a:solidFill>
                  <a:sysClr val="windowText" lastClr="000000"/>
                </a:solidFill>
                <a:latin typeface="Andalus" panose="02020603050405020304" pitchFamily="18" charset="-78"/>
                <a:cs typeface="Andalus" panose="02020603050405020304" pitchFamily="18" charset="-78"/>
              </a:rPr>
              <a:t>in</a:t>
            </a:r>
            <a:r>
              <a:rPr lang="en-US" sz="2400" b="1" dirty="0">
                <a:ln>
                  <a:solidFill>
                    <a:sysClr val="windowText" lastClr="000000"/>
                  </a:solidFill>
                </a:ln>
                <a:solidFill>
                  <a:sysClr val="windowText" lastClr="000000"/>
                </a:solidFill>
              </a:rPr>
              <a:t> it for me</a:t>
            </a:r>
            <a:r>
              <a:rPr lang="en-US" sz="2000" b="1" dirty="0">
                <a:ln>
                  <a:solidFill>
                    <a:sysClr val="windowText" lastClr="000000"/>
                  </a:solidFill>
                </a:ln>
                <a:solidFill>
                  <a:sysClr val="windowText" lastClr="000000"/>
                </a:solidFill>
              </a:rPr>
              <a:t>? </a:t>
            </a:r>
            <a:endParaRPr lang="en-US" sz="2000" b="1" dirty="0" smtClean="0">
              <a:ln>
                <a:solidFill>
                  <a:sysClr val="windowText" lastClr="000000"/>
                </a:solidFill>
              </a:ln>
              <a:solidFill>
                <a:sysClr val="windowText" lastClr="000000"/>
              </a:solidFill>
            </a:endParaRPr>
          </a:p>
          <a:p>
            <a:pPr algn="ctr"/>
            <a:r>
              <a:rPr lang="en-US" sz="2000" b="1" dirty="0" smtClean="0">
                <a:ln>
                  <a:solidFill>
                    <a:schemeClr val="tx1"/>
                  </a:solidFill>
                </a:ln>
              </a:rPr>
              <a:t>How do I know this is worth my time?</a:t>
            </a:r>
          </a:p>
        </p:txBody>
      </p:sp>
      <p:sp>
        <p:nvSpPr>
          <p:cNvPr id="3" name="Rectangle 2"/>
          <p:cNvSpPr/>
          <p:nvPr/>
        </p:nvSpPr>
        <p:spPr>
          <a:xfrm>
            <a:off x="596567" y="2895600"/>
            <a:ext cx="8077200" cy="3170099"/>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lgn="ctr"/>
            <a:r>
              <a:rPr lang="en-US" sz="2000" dirty="0">
                <a:ln>
                  <a:solidFill>
                    <a:sysClr val="windowText" lastClr="000000"/>
                  </a:solidFill>
                </a:ln>
                <a:solidFill>
                  <a:sysClr val="windowText" lastClr="000000"/>
                </a:solidFill>
                <a:latin typeface="Andalus" panose="02020603050405020304" pitchFamily="18" charset="-78"/>
                <a:cs typeface="Andalus" panose="02020603050405020304" pitchFamily="18" charset="-78"/>
              </a:rPr>
              <a:t>You have hit a ceiling in your career.</a:t>
            </a:r>
          </a:p>
          <a:p>
            <a:pPr algn="ctr"/>
            <a:r>
              <a:rPr lang="en-US" sz="2000" dirty="0">
                <a:ln>
                  <a:solidFill>
                    <a:schemeClr val="tx1"/>
                  </a:solidFill>
                </a:ln>
                <a:latin typeface="Andalus" panose="02020603050405020304" pitchFamily="18" charset="-78"/>
                <a:cs typeface="Andalus" panose="02020603050405020304" pitchFamily="18" charset="-78"/>
              </a:rPr>
              <a:t>You are worried that your job may be outsourced or automated.</a:t>
            </a:r>
          </a:p>
          <a:p>
            <a:pPr algn="ctr"/>
            <a:r>
              <a:rPr lang="en-US" sz="2000" dirty="0">
                <a:ln>
                  <a:solidFill>
                    <a:schemeClr val="tx1"/>
                  </a:solidFill>
                </a:ln>
                <a:latin typeface="Andalus" panose="02020603050405020304" pitchFamily="18" charset="-78"/>
                <a:cs typeface="Andalus" panose="02020603050405020304" pitchFamily="18" charset="-78"/>
              </a:rPr>
              <a:t>Your job lacks flexibility, leaving no time for loved ones.</a:t>
            </a:r>
          </a:p>
          <a:p>
            <a:pPr algn="ctr"/>
            <a:r>
              <a:rPr lang="en-US" sz="2000" dirty="0">
                <a:ln>
                  <a:solidFill>
                    <a:schemeClr val="tx1"/>
                  </a:solidFill>
                </a:ln>
                <a:latin typeface="Andalus" panose="02020603050405020304" pitchFamily="18" charset="-78"/>
                <a:cs typeface="Andalus" panose="02020603050405020304" pitchFamily="18" charset="-78"/>
              </a:rPr>
              <a:t>You want to be a member of the exclusive 6-figure club.</a:t>
            </a:r>
          </a:p>
          <a:p>
            <a:pPr algn="ctr"/>
            <a:r>
              <a:rPr lang="en-US" sz="2000" dirty="0">
                <a:ln>
                  <a:solidFill>
                    <a:schemeClr val="tx1"/>
                  </a:solidFill>
                </a:ln>
                <a:latin typeface="Andalus" panose="02020603050405020304" pitchFamily="18" charset="-78"/>
                <a:cs typeface="Andalus" panose="02020603050405020304" pitchFamily="18" charset="-78"/>
              </a:rPr>
              <a:t>You are fresh out of school and </a:t>
            </a:r>
            <a:r>
              <a:rPr lang="en-US" sz="2000" dirty="0">
                <a:ln>
                  <a:solidFill>
                    <a:schemeClr val="tx1"/>
                  </a:solidFill>
                </a:ln>
                <a:latin typeface="Book Antiqua" panose="02040602050305030304" pitchFamily="18" charset="0"/>
                <a:cs typeface="Andalus" panose="02020603050405020304" pitchFamily="18" charset="-78"/>
              </a:rPr>
              <a:t>want</a:t>
            </a:r>
            <a:r>
              <a:rPr lang="en-US" sz="2000" dirty="0">
                <a:ln>
                  <a:solidFill>
                    <a:schemeClr val="tx1"/>
                  </a:solidFill>
                </a:ln>
                <a:latin typeface="Andalus" panose="02020603050405020304" pitchFamily="18" charset="-78"/>
                <a:cs typeface="Andalus" panose="02020603050405020304" pitchFamily="18" charset="-78"/>
              </a:rPr>
              <a:t> to build a career in an exciting, </a:t>
            </a:r>
            <a:r>
              <a:rPr lang="en-US" sz="2000" dirty="0" smtClean="0">
                <a:ln>
                  <a:solidFill>
                    <a:schemeClr val="tx1"/>
                  </a:solidFill>
                </a:ln>
                <a:latin typeface="Andalus" panose="02020603050405020304" pitchFamily="18" charset="-78"/>
                <a:cs typeface="Andalus" panose="02020603050405020304" pitchFamily="18" charset="-78"/>
              </a:rPr>
              <a:t>You </a:t>
            </a:r>
            <a:r>
              <a:rPr lang="en-US" sz="2000" dirty="0">
                <a:ln>
                  <a:solidFill>
                    <a:schemeClr val="tx1"/>
                  </a:solidFill>
                </a:ln>
                <a:latin typeface="Andalus" panose="02020603050405020304" pitchFamily="18" charset="-78"/>
                <a:cs typeface="Andalus" panose="02020603050405020304" pitchFamily="18" charset="-78"/>
              </a:rPr>
              <a:t>want to feel the thrill of learning something new but do not know what.</a:t>
            </a:r>
          </a:p>
          <a:p>
            <a:pPr algn="ctr"/>
            <a:r>
              <a:rPr lang="en-US" sz="2000" dirty="0">
                <a:ln>
                  <a:solidFill>
                    <a:schemeClr val="tx1"/>
                  </a:solidFill>
                </a:ln>
                <a:latin typeface="Andalus" panose="02020603050405020304" pitchFamily="18" charset="-78"/>
                <a:cs typeface="Andalus" panose="02020603050405020304" pitchFamily="18" charset="-78"/>
              </a:rPr>
              <a:t>You want to be in a field that is guaranteed to experience exponential growth with no signs of slowing down in your lifetime.</a:t>
            </a:r>
          </a:p>
          <a:p>
            <a:pPr algn="ctr"/>
            <a:r>
              <a:rPr lang="en-US" sz="2000" dirty="0">
                <a:ln>
                  <a:solidFill>
                    <a:schemeClr val="tx1"/>
                  </a:solidFill>
                </a:ln>
                <a:latin typeface="Andalus" panose="02020603050405020304" pitchFamily="18" charset="-78"/>
                <a:cs typeface="Andalus" panose="02020603050405020304" pitchFamily="18" charset="-78"/>
              </a:rPr>
              <a:t>You want to develop a skill that is industry agnostic.</a:t>
            </a:r>
          </a:p>
          <a:p>
            <a:pPr algn="ctr"/>
            <a:r>
              <a:rPr lang="en-US" sz="2000" dirty="0">
                <a:ln>
                  <a:solidFill>
                    <a:schemeClr val="tx1"/>
                  </a:solidFill>
                </a:ln>
                <a:latin typeface="Andalus" panose="02020603050405020304" pitchFamily="18" charset="-78"/>
                <a:cs typeface="Andalus" panose="02020603050405020304" pitchFamily="18" charset="-78"/>
              </a:rPr>
              <a:t>You are tired of applying for jobs but never hearing back.</a:t>
            </a:r>
          </a:p>
        </p:txBody>
      </p:sp>
      <p:sp>
        <p:nvSpPr>
          <p:cNvPr id="4" name="Rectangle 3"/>
          <p:cNvSpPr/>
          <p:nvPr/>
        </p:nvSpPr>
        <p:spPr>
          <a:xfrm>
            <a:off x="0" y="0"/>
            <a:ext cx="9144000" cy="190500"/>
          </a:xfrm>
          <a:prstGeom prst="rect">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2697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1000" fill="hold"/>
                                        <p:tgtEl>
                                          <p:spTgt spid="3"/>
                                        </p:tgtEl>
                                        <p:attrNameLst>
                                          <p:attrName>ppt_w</p:attrName>
                                        </p:attrNameLst>
                                      </p:cBhvr>
                                      <p:tavLst>
                                        <p:tav tm="0">
                                          <p:val>
                                            <p:fltVal val="0"/>
                                          </p:val>
                                        </p:tav>
                                        <p:tav tm="100000">
                                          <p:val>
                                            <p:strVal val="#ppt_w"/>
                                          </p:val>
                                        </p:tav>
                                      </p:tavLst>
                                    </p:anim>
                                    <p:anim calcmode="lin" valueType="num">
                                      <p:cBhvr>
                                        <p:cTn id="14" dur="1000" fill="hold"/>
                                        <p:tgtEl>
                                          <p:spTgt spid="3"/>
                                        </p:tgtEl>
                                        <p:attrNameLst>
                                          <p:attrName>ppt_h</p:attrName>
                                        </p:attrNameLst>
                                      </p:cBhvr>
                                      <p:tavLst>
                                        <p:tav tm="0">
                                          <p:val>
                                            <p:fltVal val="0"/>
                                          </p:val>
                                        </p:tav>
                                        <p:tav tm="100000">
                                          <p:val>
                                            <p:strVal val="#ppt_h"/>
                                          </p:val>
                                        </p:tav>
                                      </p:tavLst>
                                    </p:anim>
                                    <p:anim calcmode="lin" valueType="num">
                                      <p:cBhvr>
                                        <p:cTn id="15" dur="1000" fill="hold"/>
                                        <p:tgtEl>
                                          <p:spTgt spid="3"/>
                                        </p:tgtEl>
                                        <p:attrNameLst>
                                          <p:attrName>style.rotation</p:attrName>
                                        </p:attrNameLst>
                                      </p:cBhvr>
                                      <p:tavLst>
                                        <p:tav tm="0">
                                          <p:val>
                                            <p:fltVal val="90"/>
                                          </p:val>
                                        </p:tav>
                                        <p:tav tm="100000">
                                          <p:val>
                                            <p:fltVal val="0"/>
                                          </p:val>
                                        </p:tav>
                                      </p:tavLst>
                                    </p:anim>
                                    <p:animEffect transition="in" filter="fade">
                                      <p:cBhvr>
                                        <p:cTn id="1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66379" y="2144925"/>
            <a:ext cx="2399115" cy="830997"/>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sz="4800" b="1" dirty="0" err="1" smtClean="0">
                <a:ln>
                  <a:solidFill>
                    <a:sysClr val="windowText" lastClr="000000"/>
                  </a:solidFill>
                </a:ln>
                <a:solidFill>
                  <a:sysClr val="windowText" lastClr="000000"/>
                </a:solidFill>
              </a:rPr>
              <a:t>Cysecon</a:t>
            </a:r>
            <a:r>
              <a:rPr lang="en-US" sz="4800" b="1" dirty="0" smtClean="0">
                <a:ln>
                  <a:solidFill>
                    <a:sysClr val="windowText" lastClr="000000"/>
                  </a:solidFill>
                </a:ln>
                <a:solidFill>
                  <a:sysClr val="windowText" lastClr="000000"/>
                </a:solidFill>
              </a:rPr>
              <a:t> </a:t>
            </a:r>
            <a:endParaRPr lang="en-US" sz="4000" b="1" dirty="0">
              <a:ln>
                <a:solidFill>
                  <a:sysClr val="windowText" lastClr="000000"/>
                </a:solidFill>
              </a:ln>
              <a:solidFill>
                <a:sysClr val="windowText" lastClr="000000"/>
              </a:solidFill>
            </a:endParaRPr>
          </a:p>
        </p:txBody>
      </p:sp>
      <p:sp>
        <p:nvSpPr>
          <p:cNvPr id="3" name="Rectangle 2"/>
          <p:cNvSpPr/>
          <p:nvPr/>
        </p:nvSpPr>
        <p:spPr>
          <a:xfrm>
            <a:off x="1238535" y="4314631"/>
            <a:ext cx="6858000" cy="40011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sz="2000" dirty="0" smtClean="0">
                <a:ln>
                  <a:solidFill>
                    <a:sysClr val="windowText" lastClr="000000"/>
                  </a:solidFill>
                </a:ln>
                <a:solidFill>
                  <a:sysClr val="windowText" lastClr="000000"/>
                </a:solidFill>
              </a:rPr>
              <a:t>5100 </a:t>
            </a:r>
            <a:r>
              <a:rPr lang="en-US" sz="2000" dirty="0">
                <a:ln>
                  <a:solidFill>
                    <a:sysClr val="windowText" lastClr="000000"/>
                  </a:solidFill>
                </a:ln>
                <a:solidFill>
                  <a:sysClr val="windowText" lastClr="000000"/>
                </a:solidFill>
              </a:rPr>
              <a:t>Eldorado</a:t>
            </a:r>
            <a:r>
              <a:rPr lang="en-US" sz="2000" dirty="0" smtClean="0">
                <a:ln>
                  <a:solidFill>
                    <a:sysClr val="windowText" lastClr="000000"/>
                  </a:solidFill>
                </a:ln>
                <a:solidFill>
                  <a:sysClr val="windowText" lastClr="000000"/>
                </a:solidFill>
              </a:rPr>
              <a:t> Pkwy, STE 102-491 </a:t>
            </a:r>
            <a:r>
              <a:rPr lang="en-US" sz="2000" dirty="0" err="1" smtClean="0">
                <a:ln>
                  <a:solidFill>
                    <a:sysClr val="windowText" lastClr="000000"/>
                  </a:solidFill>
                </a:ln>
                <a:solidFill>
                  <a:sysClr val="windowText" lastClr="000000"/>
                </a:solidFill>
              </a:rPr>
              <a:t>Mckinney</a:t>
            </a:r>
            <a:r>
              <a:rPr lang="en-US" sz="2000" dirty="0" smtClean="0">
                <a:ln>
                  <a:solidFill>
                    <a:sysClr val="windowText" lastClr="000000"/>
                  </a:solidFill>
                </a:ln>
                <a:solidFill>
                  <a:sysClr val="windowText" lastClr="000000"/>
                </a:solidFill>
              </a:rPr>
              <a:t>, Texas, 75070 USA</a:t>
            </a:r>
            <a:endParaRPr lang="en-US" sz="2000" dirty="0">
              <a:ln>
                <a:solidFill>
                  <a:sysClr val="windowText" lastClr="000000"/>
                </a:solidFill>
              </a:ln>
              <a:solidFill>
                <a:sysClr val="windowText" lastClr="000000"/>
              </a:solidFill>
            </a:endParaRPr>
          </a:p>
        </p:txBody>
      </p:sp>
      <p:sp>
        <p:nvSpPr>
          <p:cNvPr id="4" name="Rectangle 3"/>
          <p:cNvSpPr/>
          <p:nvPr/>
        </p:nvSpPr>
        <p:spPr>
          <a:xfrm>
            <a:off x="5033056" y="3433786"/>
            <a:ext cx="2865760" cy="4616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r>
              <a:rPr lang="en-US" sz="2400" dirty="0" smtClean="0">
                <a:ln>
                  <a:solidFill>
                    <a:sysClr val="windowText" lastClr="000000"/>
                  </a:solidFill>
                </a:ln>
                <a:solidFill>
                  <a:sysClr val="windowText" lastClr="000000"/>
                </a:solidFill>
              </a:rPr>
              <a:t>https://cysecon.com/</a:t>
            </a:r>
            <a:endParaRPr lang="en-US" sz="2400" dirty="0">
              <a:ln>
                <a:solidFill>
                  <a:sysClr val="windowText" lastClr="000000"/>
                </a:solidFill>
              </a:ln>
              <a:solidFill>
                <a:sysClr val="windowText" lastClr="000000"/>
              </a:solidFill>
            </a:endParaRPr>
          </a:p>
        </p:txBody>
      </p:sp>
      <p:sp>
        <p:nvSpPr>
          <p:cNvPr id="6" name="Rectangle 5"/>
          <p:cNvSpPr/>
          <p:nvPr/>
        </p:nvSpPr>
        <p:spPr>
          <a:xfrm>
            <a:off x="0" y="0"/>
            <a:ext cx="9144000" cy="190500"/>
          </a:xfrm>
          <a:prstGeom prst="rect">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1029" name="Picture 5" descr="C:\Users\gurupratap\AppData\Local\Microsoft\Windows\INetCache\IE\3ZKERUVC\ethical-hacking-side-view-hacker-696x464[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914400" y="1309378"/>
            <a:ext cx="3319463" cy="268244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1898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4" presetClass="emph" presetSubtype="0" fill="hold" grpId="0" nodeType="clickEffect">
                                  <p:stCondLst>
                                    <p:cond delay="0"/>
                                  </p:stCondLst>
                                  <p:iterate type="lt">
                                    <p:tmPct val="10000"/>
                                  </p:iterate>
                                  <p:childTnLst>
                                    <p:animMotion origin="layout" path="M 0.0 0.0 L 0.0 -0.07213" pathEditMode="relative" ptsTypes="">
                                      <p:cBhvr>
                                        <p:cTn id="13" dur="250" accel="50000" decel="50000" autoRev="1" fill="hold">
                                          <p:stCondLst>
                                            <p:cond delay="0"/>
                                          </p:stCondLst>
                                        </p:cTn>
                                        <p:tgtEl>
                                          <p:spTgt spid="3"/>
                                        </p:tgtEl>
                                        <p:attrNameLst>
                                          <p:attrName>ppt_x</p:attrName>
                                          <p:attrName>ppt_y</p:attrName>
                                        </p:attrNameLst>
                                      </p:cBhvr>
                                    </p:animMotion>
                                    <p:animRot by="1500000">
                                      <p:cBhvr>
                                        <p:cTn id="14" dur="125" fill="hold">
                                          <p:stCondLst>
                                            <p:cond delay="0"/>
                                          </p:stCondLst>
                                        </p:cTn>
                                        <p:tgtEl>
                                          <p:spTgt spid="3"/>
                                        </p:tgtEl>
                                        <p:attrNameLst>
                                          <p:attrName>r</p:attrName>
                                        </p:attrNameLst>
                                      </p:cBhvr>
                                    </p:animRot>
                                    <p:animRot by="-1500000">
                                      <p:cBhvr>
                                        <p:cTn id="15" dur="125" fill="hold">
                                          <p:stCondLst>
                                            <p:cond delay="125"/>
                                          </p:stCondLst>
                                        </p:cTn>
                                        <p:tgtEl>
                                          <p:spTgt spid="3"/>
                                        </p:tgtEl>
                                        <p:attrNameLst>
                                          <p:attrName>r</p:attrName>
                                        </p:attrNameLst>
                                      </p:cBhvr>
                                    </p:animRot>
                                    <p:animRot by="-1500000">
                                      <p:cBhvr>
                                        <p:cTn id="16" dur="125" fill="hold">
                                          <p:stCondLst>
                                            <p:cond delay="250"/>
                                          </p:stCondLst>
                                        </p:cTn>
                                        <p:tgtEl>
                                          <p:spTgt spid="3"/>
                                        </p:tgtEl>
                                        <p:attrNameLst>
                                          <p:attrName>r</p:attrName>
                                        </p:attrNameLst>
                                      </p:cBhvr>
                                    </p:animRot>
                                    <p:animRot by="1500000">
                                      <p:cBhvr>
                                        <p:cTn id="17" dur="125" fill="hold">
                                          <p:stCondLst>
                                            <p:cond delay="375"/>
                                          </p:stCondLst>
                                        </p:cTn>
                                        <p:tgtEl>
                                          <p:spTgt spid="3"/>
                                        </p:tgtEl>
                                        <p:attrNameLst>
                                          <p:attrName>r</p:attrName>
                                        </p:attrNameLst>
                                      </p:cBhvr>
                                    </p:animRo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311</TotalTime>
  <Words>386</Words>
  <Application>Microsoft Office PowerPoint</Application>
  <PresentationFormat>On-screen Show (4:3)</PresentationFormat>
  <Paragraphs>24</Paragraphs>
  <Slides>5</Slides>
  <Notes>1</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Waveform</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gurupratap</dc:creator>
  <cp:lastModifiedBy>gurupratap</cp:lastModifiedBy>
  <cp:revision>27</cp:revision>
  <dcterms:created xsi:type="dcterms:W3CDTF">2021-10-15T04:31:45Z</dcterms:created>
  <dcterms:modified xsi:type="dcterms:W3CDTF">2021-12-27T04:20:26Z</dcterms:modified>
</cp:coreProperties>
</file>