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85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36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71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8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1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23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7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06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27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 err="1"/>
              <a:t>Forcost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ПРОГНОЗ КУРСА ВАЛЮТ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err="1"/>
              <a:t>Дёгтева</a:t>
            </a:r>
            <a:r>
              <a:rPr lang="ru-RU" dirty="0"/>
              <a:t> Е.С.</a:t>
            </a:r>
          </a:p>
          <a:p>
            <a:pPr algn="r"/>
            <a:r>
              <a:rPr lang="ru-RU" dirty="0"/>
              <a:t>Липатова Н.Д.</a:t>
            </a:r>
          </a:p>
          <a:p>
            <a:pPr algn="r"/>
            <a:r>
              <a:rPr lang="ru-RU" dirty="0" err="1"/>
              <a:t>Овчеров</a:t>
            </a:r>
            <a:r>
              <a:rPr lang="ru-RU" dirty="0"/>
              <a:t> А.П.</a:t>
            </a:r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84975-A48C-4F8C-A19E-6F19D99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21" y="339810"/>
            <a:ext cx="9601200" cy="731108"/>
          </a:xfrm>
        </p:spPr>
        <p:txBody>
          <a:bodyPr/>
          <a:lstStyle/>
          <a:p>
            <a:pPr algn="ctr"/>
            <a:r>
              <a:rPr lang="ru-RU" b="1" dirty="0"/>
              <a:t>Интерфейс</a:t>
            </a:r>
          </a:p>
        </p:txBody>
      </p:sp>
      <p:pic>
        <p:nvPicPr>
          <p:cNvPr id="1026" name="Picture 2" descr="https://pp.userapi.com/c837220/v837220474/5f66f/y8Eh5h355Rg.jpg">
            <a:extLst>
              <a:ext uri="{FF2B5EF4-FFF2-40B4-BE49-F238E27FC236}">
                <a16:creationId xmlns:a16="http://schemas.microsoft.com/office/drawing/2014/main" id="{BFD86715-14BC-4FAF-B6F0-B78C8076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47" y="3190861"/>
            <a:ext cx="5128053" cy="366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CC6C9D-F1C3-478C-8C27-CC2FC930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2" y="1416908"/>
            <a:ext cx="6347576" cy="45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/>
          </a:bodyPr>
          <a:lstStyle/>
          <a:p>
            <a:pPr marL="180000" indent="43200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/>
              <a:t>Описание предметной области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Факторы, влияющие на курс валюты:</a:t>
            </a:r>
          </a:p>
          <a:p>
            <a:r>
              <a:rPr lang="ru-RU" dirty="0"/>
              <a:t>паритет покупательной способности валют (ППС)</a:t>
            </a:r>
          </a:p>
          <a:p>
            <a:r>
              <a:rPr lang="ru-RU" dirty="0"/>
              <a:t>различия в темпах инфляции;</a:t>
            </a:r>
          </a:p>
          <a:p>
            <a:r>
              <a:rPr lang="ru-RU" dirty="0"/>
              <a:t>относительный уровень реальных процентных ставок;</a:t>
            </a:r>
          </a:p>
          <a:p>
            <a:r>
              <a:rPr lang="ru-RU" dirty="0"/>
              <a:t>спрэд между официальным и рыночным курсом;</a:t>
            </a:r>
          </a:p>
          <a:p>
            <a:r>
              <a:rPr lang="ru-RU" dirty="0"/>
              <a:t>состояние платежного баланса страны;</a:t>
            </a:r>
          </a:p>
          <a:p>
            <a:r>
              <a:rPr lang="ru-RU" dirty="0"/>
              <a:t>состояние экономики и валютная политика;</a:t>
            </a:r>
          </a:p>
          <a:p>
            <a:r>
              <a:rPr lang="ru-RU" dirty="0"/>
              <a:t>политическая обстановка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1BFBA12-D710-4E3E-A70A-0B6FF284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17" y="58600"/>
            <a:ext cx="4422560" cy="1485900"/>
          </a:xfrm>
        </p:spPr>
        <p:txBody>
          <a:bodyPr/>
          <a:lstStyle/>
          <a:p>
            <a:pPr algn="ctr"/>
            <a:r>
              <a:rPr lang="ru-RU" b="1" dirty="0"/>
              <a:t>Обзор аналогов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FA5BEA-20F4-4F0C-B874-1EC7AC6F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73" y="764360"/>
            <a:ext cx="10422049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2FD8D-7BE7-41BF-AC41-1EB04BE6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536" y="589263"/>
            <a:ext cx="5940927" cy="118399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Методы прогнозирования курса валют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927CAA-0B6E-45DE-85B9-AD873808B79C}"/>
              </a:ext>
            </a:extLst>
          </p:cNvPr>
          <p:cNvSpPr/>
          <p:nvPr/>
        </p:nvSpPr>
        <p:spPr>
          <a:xfrm>
            <a:off x="911629" y="2147331"/>
            <a:ext cx="10667999" cy="2956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/>
              <a:t>■Теория паритета покупательной способности (ППС)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■Принцип относительной экономической стабильности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■Построение эконометрической модели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■Анализ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177348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A6201-05C2-40E6-9C63-6CE7F94B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993" y="21410"/>
            <a:ext cx="3464011" cy="1485900"/>
          </a:xfrm>
        </p:spPr>
        <p:txBody>
          <a:bodyPr/>
          <a:lstStyle/>
          <a:p>
            <a:pPr algn="ctr"/>
            <a:r>
              <a:rPr lang="ru-RU" b="1" dirty="0"/>
              <a:t>Прецеденты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D45954-6553-4E02-95AB-0C1C66A3D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720957"/>
            <a:ext cx="9471659" cy="58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57EE5-77F6-412F-8F14-489186D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74" y="1298246"/>
            <a:ext cx="5843174" cy="148590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Состояния объекта «прогноз курса»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A34529-4500-4F19-9ED4-29781632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97" y="0"/>
            <a:ext cx="3551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72DA8-6CAB-43AA-B3CD-0E3CDBB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Нефункциональные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F71C-DA51-4C85-8F66-9E16D88E7AF1}"/>
              </a:ext>
            </a:extLst>
          </p:cNvPr>
          <p:cNvSpPr txBox="1"/>
          <p:nvPr/>
        </p:nvSpPr>
        <p:spPr>
          <a:xfrm>
            <a:off x="848498" y="1428750"/>
            <a:ext cx="5795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u="sng" dirty="0"/>
              <a:t>Ограничения</a:t>
            </a:r>
            <a:endParaRPr lang="ru-RU" dirty="0"/>
          </a:p>
          <a:p>
            <a:r>
              <a:rPr lang="ru-RU" dirty="0"/>
              <a:t>- Разработка системы ведется на языке </a:t>
            </a:r>
            <a:r>
              <a:rPr lang="en-US" dirty="0"/>
              <a:t>Java</a:t>
            </a:r>
            <a:endParaRPr lang="ru-RU" dirty="0"/>
          </a:p>
          <a:p>
            <a:r>
              <a:rPr lang="ru-RU" dirty="0"/>
              <a:t>- Система должна представлять из себя веб-приложение</a:t>
            </a:r>
          </a:p>
          <a:p>
            <a:r>
              <a:rPr lang="ru-RU" dirty="0"/>
              <a:t>- Система должна реализовывать </a:t>
            </a:r>
            <a:r>
              <a:rPr lang="en-US" dirty="0"/>
              <a:t>MVC </a:t>
            </a:r>
            <a:r>
              <a:rPr lang="ru-RU" dirty="0"/>
              <a:t>паттерн</a:t>
            </a:r>
          </a:p>
          <a:p>
            <a:r>
              <a:rPr lang="ru-RU" dirty="0"/>
              <a:t>- Система должна поддерживать не менее 5 валют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7AB0A-56EE-4C0F-88E4-E5CDE8C208B8}"/>
              </a:ext>
            </a:extLst>
          </p:cNvPr>
          <p:cNvSpPr txBox="1"/>
          <p:nvPr/>
        </p:nvSpPr>
        <p:spPr>
          <a:xfrm>
            <a:off x="3649505" y="2919668"/>
            <a:ext cx="845782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u="sng" dirty="0"/>
              <a:t>Бизнес-процессы</a:t>
            </a:r>
            <a:endParaRPr lang="ru-RU" dirty="0"/>
          </a:p>
          <a:p>
            <a:r>
              <a:rPr lang="ru-RU" dirty="0"/>
              <a:t>- Система должна предоставлять данные об истории курсов представленных валют</a:t>
            </a:r>
          </a:p>
          <a:p>
            <a:r>
              <a:rPr lang="ru-RU" dirty="0"/>
              <a:t>- Система должна предоставлять прогноз курса валют на срок до трех месяцев</a:t>
            </a:r>
          </a:p>
          <a:p>
            <a:r>
              <a:rPr lang="ru-RU" dirty="0"/>
              <a:t>- Система должна предоставлять выбор срока прогноза с шагом 1 день</a:t>
            </a:r>
          </a:p>
          <a:p>
            <a:r>
              <a:rPr lang="ru-RU" dirty="0"/>
              <a:t>- Система должна поддерживать бесплатный прогноз на 5 дней.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E9720-74B1-4A35-AB48-A4DCAF659461}"/>
              </a:ext>
            </a:extLst>
          </p:cNvPr>
          <p:cNvSpPr txBox="1"/>
          <p:nvPr/>
        </p:nvSpPr>
        <p:spPr>
          <a:xfrm>
            <a:off x="4770966" y="5624573"/>
            <a:ext cx="733636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u="sng" dirty="0"/>
              <a:t>Прочее</a:t>
            </a:r>
            <a:endParaRPr lang="ru-RU" dirty="0"/>
          </a:p>
          <a:p>
            <a:r>
              <a:rPr lang="ru-RU" dirty="0"/>
              <a:t>- Система не должна позиционироваться, как финансовый инструмент. </a:t>
            </a:r>
          </a:p>
          <a:p>
            <a:r>
              <a:rPr lang="ru-RU" dirty="0"/>
              <a:t>Система представляет из себя информационный ресурс.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B2A81-3F60-4C48-BEDA-8A49A3403070}"/>
              </a:ext>
            </a:extLst>
          </p:cNvPr>
          <p:cNvSpPr txBox="1"/>
          <p:nvPr/>
        </p:nvSpPr>
        <p:spPr>
          <a:xfrm>
            <a:off x="848498" y="4426937"/>
            <a:ext cx="744825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u="sng" dirty="0"/>
              <a:t>Внешние интерфейсы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Система должна получать данные о курсах валют из «веб-сервис для </a:t>
            </a:r>
          </a:p>
          <a:p>
            <a:r>
              <a:rPr lang="ru-RU" dirty="0"/>
              <a:t>получения ежедневных данных о курсах валют», предоставленный ЦБРФ</a:t>
            </a:r>
          </a:p>
          <a:p>
            <a:r>
              <a:rPr lang="ru-RU" dirty="0"/>
              <a:t>(http://www.cbr.ru/scripts/Root.asp?PrtId=DWS)..</a:t>
            </a:r>
          </a:p>
        </p:txBody>
      </p:sp>
    </p:spTree>
    <p:extLst>
      <p:ext uri="{BB962C8B-B14F-4D97-AF65-F5344CB8AC3E}">
        <p14:creationId xmlns:p14="http://schemas.microsoft.com/office/powerpoint/2010/main" val="22350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528FF-9FA4-4B14-A75D-75E16255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73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C07CD-6BFC-4C98-A1D6-85609920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1" y="1334530"/>
            <a:ext cx="10832757" cy="5181600"/>
          </a:xfrm>
          <a:ln w="381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b="1" dirty="0"/>
              <a:t>	1. При первом посещении сайта пользователем должна отображаться стартовая страница, описывающая предоставляемый сервис и содержащая предложение о регистрации в сервисе.</a:t>
            </a:r>
          </a:p>
          <a:p>
            <a:pPr marL="0" indent="0">
              <a:buNone/>
            </a:pPr>
            <a:r>
              <a:rPr lang="ru-RU" sz="2200" b="1" dirty="0"/>
              <a:t>	2. Для базового пользователя предоставляется выбор валюты для получения прогноза о её курсе.</a:t>
            </a:r>
          </a:p>
          <a:p>
            <a:pPr marL="0" indent="0">
              <a:buNone/>
            </a:pPr>
            <a:r>
              <a:rPr lang="ru-RU" sz="2200" b="1" dirty="0"/>
              <a:t>	3. Для базового пользователя предоставляется информация о возможности приобретения расширенного</a:t>
            </a:r>
          </a:p>
          <a:p>
            <a:pPr marL="0" indent="0">
              <a:buNone/>
            </a:pPr>
            <a:r>
              <a:rPr lang="ru-RU" sz="2200" b="1" dirty="0"/>
              <a:t> аккаунта и описание его преимуществ.</a:t>
            </a:r>
          </a:p>
          <a:p>
            <a:pPr marL="0" indent="0">
              <a:buNone/>
            </a:pPr>
            <a:r>
              <a:rPr lang="ru-RU" sz="2200" b="1" dirty="0"/>
              <a:t>	4. Для расширенного пользователя предоставляется выбор валюты для получения прогноза о её курсе, а также выбор срока, на который пользователь хочет получить прогноз.</a:t>
            </a:r>
          </a:p>
          <a:p>
            <a:pPr marL="0" indent="0">
              <a:buNone/>
            </a:pPr>
            <a:r>
              <a:rPr lang="ru-RU" sz="2200" b="1" dirty="0"/>
              <a:t>	5. Для расширенного пользователя предоставляется возможность сохранения прогноза в документ </a:t>
            </a:r>
            <a:r>
              <a:rPr lang="en-US" sz="2200" b="1" dirty="0"/>
              <a:t>Excel</a:t>
            </a:r>
            <a:r>
              <a:rPr lang="ru-RU" sz="2200" b="1" dirty="0"/>
              <a:t>.</a:t>
            </a:r>
          </a:p>
          <a:p>
            <a:pPr marL="0" indent="0">
              <a:buNone/>
            </a:pPr>
            <a:r>
              <a:rPr lang="ru-RU" sz="2200" b="1" dirty="0"/>
              <a:t>	6. При оплате расширенного аккаунта использовать сервис “</a:t>
            </a:r>
            <a:r>
              <a:rPr lang="en-US" sz="2200" b="1" dirty="0" err="1"/>
              <a:t>Robokassa</a:t>
            </a:r>
            <a:r>
              <a:rPr lang="ru-RU" sz="2200" b="1" dirty="0"/>
              <a:t>”.</a:t>
            </a:r>
          </a:p>
          <a:p>
            <a:pPr marL="0" indent="0">
              <a:buNone/>
            </a:pPr>
            <a:r>
              <a:rPr lang="ru-RU" sz="2200" b="1" dirty="0"/>
              <a:t>	7. Результат прогноза должен выводиться в виде графика.</a:t>
            </a:r>
          </a:p>
          <a:p>
            <a:pPr marL="0" indent="0">
              <a:buNone/>
            </a:pPr>
            <a:r>
              <a:rPr lang="ru-RU" sz="2200" b="1" dirty="0"/>
              <a:t>	8. С веб-сервисом взаимодействовать по протоколу </a:t>
            </a:r>
            <a:r>
              <a:rPr lang="en-US" sz="2200" b="1" dirty="0"/>
              <a:t>SOAP</a:t>
            </a:r>
            <a:r>
              <a:rPr lang="ru-RU" sz="2200" b="1" dirty="0"/>
              <a:t> (</a:t>
            </a:r>
            <a:r>
              <a:rPr lang="en-US" sz="2200" b="1" dirty="0"/>
              <a:t>Simple object access protocol</a:t>
            </a:r>
            <a:r>
              <a:rPr lang="ru-RU" sz="22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7131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78E9AD-D064-4B75-8DF8-CDABB5AD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643862"/>
            <a:ext cx="5094230" cy="3829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03E0DD-004D-408C-9A41-28802A9E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634337"/>
            <a:ext cx="6629400" cy="383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C91A8-4384-443B-9CFA-D4DCF359832C}"/>
              </a:ext>
            </a:extLst>
          </p:cNvPr>
          <p:cNvSpPr txBox="1"/>
          <p:nvPr/>
        </p:nvSpPr>
        <p:spPr>
          <a:xfrm>
            <a:off x="1007071" y="5107248"/>
            <a:ext cx="1161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9000 + 23800000*0.42*0.05 ≈ 500000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35840475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243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Franklin Gothic Book</vt:lpstr>
      <vt:lpstr>Wingdings 2</vt:lpstr>
      <vt:lpstr>HDOfficeLightV0</vt:lpstr>
      <vt:lpstr>Crop</vt:lpstr>
      <vt:lpstr>«Forcost» ПРОГНОЗ КУРСА ВАЛЮТ</vt:lpstr>
      <vt:lpstr>Презентация PowerPoint</vt:lpstr>
      <vt:lpstr>Обзор аналогов</vt:lpstr>
      <vt:lpstr>Методы прогнозирования курса валют</vt:lpstr>
      <vt:lpstr>Прецеденты</vt:lpstr>
      <vt:lpstr>Состояния объекта «прогноз курса»</vt:lpstr>
      <vt:lpstr>Нефункциональные требования</vt:lpstr>
      <vt:lpstr>Функциональные требования</vt:lpstr>
      <vt:lpstr>Презентация PowerPoint</vt:lpstr>
      <vt:lpstr>Интерфейс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Василий Петров</cp:lastModifiedBy>
  <cp:revision>24</cp:revision>
  <dcterms:created xsi:type="dcterms:W3CDTF">2017-09-16T07:37:43Z</dcterms:created>
  <dcterms:modified xsi:type="dcterms:W3CDTF">2017-10-29T21:09:50Z</dcterms:modified>
</cp:coreProperties>
</file>