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Economica" panose="02000506040000020004" pitchFamily="2" charset="77"/>
      <p:regular r:id="rId21"/>
      <p:bold r:id="rId22"/>
      <p:italic r:id="rId23"/>
      <p:boldItalic r:id="rId24"/>
    </p:embeddedFont>
    <p:embeddedFont>
      <p:font typeface="Fira Sans Extra Condensed" panose="020F0502020204030204" pitchFamily="34" charset="0"/>
      <p:regular r:id="rId25"/>
      <p:bold r:id="rId26"/>
      <p:italic r:id="rId27"/>
      <p:boldItalic r:id="rId28"/>
    </p:embeddedFont>
    <p:embeddedFont>
      <p:font typeface="Fira Sans Extra Condensed Medium" panose="020B0603050000020004" pitchFamily="34" charset="0"/>
      <p:regular r:id="rId29"/>
      <p:bold r:id="rId30"/>
      <p:italic r:id="rId31"/>
      <p:boldItalic r:id="rId32"/>
    </p:embeddedFont>
    <p:embeddedFont>
      <p:font typeface="Fira Sans Extra Condensed SemiBold" panose="020B0603050000020004" pitchFamily="3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Thin" panose="020F03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5"/>
  </p:normalViewPr>
  <p:slideViewPr>
    <p:cSldViewPr snapToGrid="0">
      <p:cViewPr varScale="1">
        <p:scale>
          <a:sx n="156" d="100"/>
          <a:sy n="156" d="100"/>
        </p:scale>
        <p:origin x="60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font" Target="fonts/font2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font" Target="fonts/font2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font" Target="fonts/font26.fntdata"/><Relationship Id="rId20" Type="http://schemas.openxmlformats.org/officeDocument/2006/relationships/notesMaster" Target="notesMasters/notesMaster1.xml"/><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f091cbb9df_0_5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f091cbb9df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f0b4ff7469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f0b4ff7469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Nicole</a:t>
            </a:r>
            <a:endParaRPr/>
          </a:p>
          <a:p>
            <a:pPr marL="0" lvl="0" indent="0" algn="l" rtl="0">
              <a:spcBef>
                <a:spcPts val="0"/>
              </a:spcBef>
              <a:spcAft>
                <a:spcPts val="0"/>
              </a:spcAft>
              <a:buNone/>
            </a:pPr>
            <a:endParaRPr/>
          </a:p>
          <a:p>
            <a:pPr marL="0" lvl="0" indent="0" algn="l" rtl="0">
              <a:spcBef>
                <a:spcPts val="0"/>
              </a:spcBef>
              <a:spcAft>
                <a:spcPts val="0"/>
              </a:spcAft>
              <a:buNone/>
            </a:pPr>
            <a:r>
              <a:rPr lang="en"/>
              <a:t>Here's the classification report for our Bayesian optimized model, which achieved a test accuracy of 94.91%. The model shows a precision of 0.76, recall of 0.90, and an F1-score of 0.82 for negative reviews, and a precision of 0.98, recall of 0.96, and an F1-score of 0.97 for positive reviews. Overall, the accuracy is 95%, with a macro average F1-score of 0.90 and a weighted average F1-score of 0.95. These metrics indicate strong performance, particularly in identifying positive reviews accurately."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efa1e8b1e4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efa1e8b1e4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Mike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f0bf0ad35e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f0bf0ad35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efa1e8b1e4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efa1e8b1e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Karanveer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f0bf0ad35e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f0bf0ad35e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f07a58f13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f07a58f13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Abbas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f0bf0ad35e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f0bf0ad35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f0b4ff7469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f0b4ff746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efa1e8b1e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efa1e8b1e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05b8a438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05b8a43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Nicole</a:t>
            </a:r>
            <a:endParaRPr/>
          </a:p>
          <a:p>
            <a:pPr marL="0" lvl="0" indent="0" algn="l" rtl="0">
              <a:spcBef>
                <a:spcPts val="0"/>
              </a:spcBef>
              <a:spcAft>
                <a:spcPts val="0"/>
              </a:spcAft>
              <a:buNone/>
            </a:pPr>
            <a:endParaRPr/>
          </a:p>
          <a:p>
            <a:pPr marL="0" lvl="0" indent="0" algn="l" rtl="0">
              <a:spcBef>
                <a:spcPts val="0"/>
              </a:spcBef>
              <a:spcAft>
                <a:spcPts val="0"/>
              </a:spcAft>
              <a:buNone/>
            </a:pPr>
            <a:r>
              <a:rPr lang="en"/>
              <a:t>Textual information, like product reviews, is widely available, but analyzing it manually can be tedious and repetitive. Sentiment analysis can automate this process, evaluating the reliability of reviews and quickly identifying public opinion on items. By combining sentiment analysis with summarization techniques, we can efficiently highlight key points across many reviews. In our project, we're applying sentiment analysis to Amazon Fine Food product reviews to extract meaningful insights.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fa1e8b1e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fa1e8b1e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Mike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f0b4ff7469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f0b4ff746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Nicole</a:t>
            </a:r>
            <a:endParaRPr/>
          </a:p>
          <a:p>
            <a:pPr marL="0" lvl="0" indent="0" algn="l" rtl="0">
              <a:spcBef>
                <a:spcPts val="0"/>
              </a:spcBef>
              <a:spcAft>
                <a:spcPts val="0"/>
              </a:spcAft>
              <a:buNone/>
            </a:pPr>
            <a:endParaRPr/>
          </a:p>
          <a:p>
            <a:pPr marL="0" lvl="0" indent="0" algn="l" rtl="0">
              <a:spcBef>
                <a:spcPts val="0"/>
              </a:spcBef>
              <a:spcAft>
                <a:spcPts val="0"/>
              </a:spcAft>
              <a:buNone/>
            </a:pPr>
            <a:r>
              <a:rPr lang="en"/>
              <a:t>For our workflow, we each developed a different model: logistic regression, LSTM with attention, BERT with neural networks, and CNN with embeddings. Our models were built on the pre-processed data prepared by Abbas, which he will discuss in detail later. This collaborative approach allowed us to explore various techniques and compare their performance in sentiment analysis of Amazon Fine Food product reviews.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07a58f13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07a58f13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Similar distribution before and after pre-processing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fa1e8b1e4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fa1e8b1e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Abbas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efa1e8b1e4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efa1e8b1e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Abbas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f0b4ff746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f0b4ff74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efa1e8b1e4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efa1e8b1e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Nicole</a:t>
            </a:r>
            <a:endParaRPr>
              <a:solidFill>
                <a:schemeClr val="dk1"/>
              </a:solidFill>
            </a:endParaRPr>
          </a:p>
          <a:p>
            <a:pPr marL="457200" lvl="0" indent="-298450" algn="l" rtl="0">
              <a:lnSpc>
                <a:spcPct val="115000"/>
              </a:lnSpc>
              <a:spcBef>
                <a:spcPts val="1200"/>
              </a:spcBef>
              <a:spcAft>
                <a:spcPts val="0"/>
              </a:spcAft>
              <a:buSzPts val="1100"/>
              <a:buChar char="-"/>
            </a:pPr>
            <a:r>
              <a:rPr lang="en">
                <a:solidFill>
                  <a:schemeClr val="dk1"/>
                </a:solidFill>
              </a:rPr>
              <a:t>Step 1: N-Grams Implementation Using TF-IDF vectorizer with n-grams, I enhanced the model's ability to understand word context and relationships, enriching the feature set and improving performance.</a:t>
            </a:r>
            <a:endParaRPr>
              <a:solidFill>
                <a:schemeClr val="dk1"/>
              </a:solidFill>
            </a:endParaRPr>
          </a:p>
          <a:p>
            <a:pPr marL="457200" lvl="0" indent="-298450" algn="l" rtl="0">
              <a:lnSpc>
                <a:spcPct val="115000"/>
              </a:lnSpc>
              <a:spcBef>
                <a:spcPts val="0"/>
              </a:spcBef>
              <a:spcAft>
                <a:spcPts val="0"/>
              </a:spcAft>
              <a:buSzPts val="1100"/>
              <a:buChar char="-"/>
            </a:pPr>
            <a:r>
              <a:rPr lang="en">
                <a:solidFill>
                  <a:schemeClr val="dk1"/>
                </a:solidFill>
              </a:rPr>
              <a:t>Step 2: Hyperparameter Tuning Addressing class imbalances with SMOTE and optimizing parameters using Random Search and Bayesian Optimization, we achieved significant accuracy improvements. Bayesian Optimization yielded the best results, with a training accuracy of 97.55% and test accuracy of 94.91%, effectively fine-tuning the model for higher precision.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nap/amazon-fine-food-review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i.stanford.edu/~julian/pdfs/www13.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
        <p:cNvGrpSpPr/>
        <p:nvPr/>
      </p:nvGrpSpPr>
      <p:grpSpPr>
        <a:xfrm>
          <a:off x="0" y="0"/>
          <a:ext cx="0" cy="0"/>
          <a:chOff x="0" y="0"/>
          <a:chExt cx="0" cy="0"/>
        </a:xfrm>
      </p:grpSpPr>
      <p:sp>
        <p:nvSpPr>
          <p:cNvPr id="62" name="Google Shape;62;p13"/>
          <p:cNvSpPr txBox="1">
            <a:spLocks noGrp="1"/>
          </p:cNvSpPr>
          <p:nvPr>
            <p:ph type="ctrTitle" idx="4294967295"/>
          </p:nvPr>
        </p:nvSpPr>
        <p:spPr>
          <a:xfrm>
            <a:off x="407650" y="593550"/>
            <a:ext cx="4027500" cy="19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80"/>
              <a:t>Amazon's Fine Food Product Reviews</a:t>
            </a:r>
            <a:endParaRPr sz="4580"/>
          </a:p>
        </p:txBody>
      </p:sp>
      <p:sp>
        <p:nvSpPr>
          <p:cNvPr id="63" name="Google Shape;63;p13"/>
          <p:cNvSpPr txBox="1">
            <a:spLocks noGrp="1"/>
          </p:cNvSpPr>
          <p:nvPr>
            <p:ph type="subTitle" idx="4294967295"/>
          </p:nvPr>
        </p:nvSpPr>
        <p:spPr>
          <a:xfrm>
            <a:off x="407650" y="2571746"/>
            <a:ext cx="3054600" cy="1193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2000" b="1">
                <a:latin typeface="Economica"/>
                <a:ea typeface="Economica"/>
                <a:cs typeface="Economica"/>
                <a:sym typeface="Economica"/>
              </a:rPr>
              <a:t>DataSci 207 Final Project</a:t>
            </a:r>
            <a:endParaRPr sz="2000" b="1">
              <a:latin typeface="Economica"/>
              <a:ea typeface="Economica"/>
              <a:cs typeface="Economica"/>
              <a:sym typeface="Economica"/>
            </a:endParaRPr>
          </a:p>
          <a:p>
            <a:pPr marL="0" lvl="0" indent="0" algn="l" rtl="0">
              <a:spcBef>
                <a:spcPts val="1200"/>
              </a:spcBef>
              <a:spcAft>
                <a:spcPts val="1200"/>
              </a:spcAft>
              <a:buClr>
                <a:schemeClr val="dk1"/>
              </a:buClr>
              <a:buSzPct val="55000"/>
              <a:buFont typeface="Arial"/>
              <a:buNone/>
            </a:pPr>
            <a:r>
              <a:rPr lang="en" sz="2000">
                <a:latin typeface="Economica"/>
                <a:ea typeface="Economica"/>
                <a:cs typeface="Economica"/>
                <a:sym typeface="Economica"/>
              </a:rPr>
              <a:t>Mike Caswell, Karanveer Lamba, Nicole McNabb, Abbas Siddiqui</a:t>
            </a:r>
            <a:endParaRPr sz="2000">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2"/>
          <p:cNvSpPr txBox="1">
            <a:spLocks noGrp="1"/>
          </p:cNvSpPr>
          <p:nvPr>
            <p:ph type="title"/>
          </p:nvPr>
        </p:nvSpPr>
        <p:spPr>
          <a:xfrm>
            <a:off x="553975" y="0"/>
            <a:ext cx="70308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3380"/>
              <a:t>Logistic Regression Classification Report</a:t>
            </a:r>
            <a:endParaRPr sz="3380"/>
          </a:p>
        </p:txBody>
      </p:sp>
      <p:pic>
        <p:nvPicPr>
          <p:cNvPr id="216" name="Google Shape;216;p22"/>
          <p:cNvPicPr preferRelativeResize="0"/>
          <p:nvPr/>
        </p:nvPicPr>
        <p:blipFill>
          <a:blip r:embed="rId3">
            <a:alphaModFix/>
          </a:blip>
          <a:stretch>
            <a:fillRect/>
          </a:stretch>
        </p:blipFill>
        <p:spPr>
          <a:xfrm>
            <a:off x="737775" y="1193875"/>
            <a:ext cx="7668451" cy="3218850"/>
          </a:xfrm>
          <a:prstGeom prst="rect">
            <a:avLst/>
          </a:prstGeom>
          <a:noFill/>
          <a:ln>
            <a:noFill/>
          </a:ln>
          <a:effectLst>
            <a:outerShdw blurRad="57150" dist="19050" dir="5400000" algn="bl" rotWithShape="0">
              <a:srgbClr val="000000">
                <a:alpha val="50000"/>
              </a:srgbClr>
            </a:outerShdw>
          </a:effectLst>
        </p:spPr>
      </p:pic>
      <p:pic>
        <p:nvPicPr>
          <p:cNvPr id="217" name="Google Shape;217;p22" title="File:Idea or report icon (the Noun Project 2384902).svg ..."/>
          <p:cNvPicPr preferRelativeResize="0"/>
          <p:nvPr/>
        </p:nvPicPr>
        <p:blipFill>
          <a:blip r:embed="rId4">
            <a:alphaModFix/>
          </a:blip>
          <a:stretch>
            <a:fillRect/>
          </a:stretch>
        </p:blipFill>
        <p:spPr>
          <a:xfrm flipH="1">
            <a:off x="6884046" y="138850"/>
            <a:ext cx="545726" cy="692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3"/>
          <p:cNvSpPr txBox="1">
            <a:spLocks noGrp="1"/>
          </p:cNvSpPr>
          <p:nvPr>
            <p:ph type="title"/>
          </p:nvPr>
        </p:nvSpPr>
        <p:spPr>
          <a:xfrm>
            <a:off x="426200" y="55638"/>
            <a:ext cx="75144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00"/>
              <a:t>BERT with Neural Network - Model 2</a:t>
            </a:r>
            <a:endParaRPr sz="2800"/>
          </a:p>
        </p:txBody>
      </p:sp>
      <p:cxnSp>
        <p:nvCxnSpPr>
          <p:cNvPr id="223" name="Google Shape;223;p23"/>
          <p:cNvCxnSpPr/>
          <p:nvPr/>
        </p:nvCxnSpPr>
        <p:spPr>
          <a:xfrm>
            <a:off x="4904875" y="1631708"/>
            <a:ext cx="506700" cy="0"/>
          </a:xfrm>
          <a:prstGeom prst="straightConnector1">
            <a:avLst/>
          </a:prstGeom>
          <a:noFill/>
          <a:ln w="28575" cap="flat" cmpd="sng">
            <a:solidFill>
              <a:schemeClr val="accent3"/>
            </a:solidFill>
            <a:prstDash val="solid"/>
            <a:round/>
            <a:headEnd type="none" w="med" len="med"/>
            <a:tailEnd type="diamond" w="med" len="med"/>
          </a:ln>
        </p:spPr>
      </p:cxnSp>
      <p:cxnSp>
        <p:nvCxnSpPr>
          <p:cNvPr id="224" name="Google Shape;224;p23"/>
          <p:cNvCxnSpPr/>
          <p:nvPr/>
        </p:nvCxnSpPr>
        <p:spPr>
          <a:xfrm>
            <a:off x="4904875" y="2935333"/>
            <a:ext cx="506700" cy="0"/>
          </a:xfrm>
          <a:prstGeom prst="straightConnector1">
            <a:avLst/>
          </a:prstGeom>
          <a:noFill/>
          <a:ln w="28575" cap="flat" cmpd="sng">
            <a:solidFill>
              <a:schemeClr val="accent3"/>
            </a:solidFill>
            <a:prstDash val="solid"/>
            <a:round/>
            <a:headEnd type="none" w="med" len="med"/>
            <a:tailEnd type="diamond" w="med" len="med"/>
          </a:ln>
        </p:spPr>
      </p:cxnSp>
      <p:cxnSp>
        <p:nvCxnSpPr>
          <p:cNvPr id="225" name="Google Shape;225;p23"/>
          <p:cNvCxnSpPr/>
          <p:nvPr/>
        </p:nvCxnSpPr>
        <p:spPr>
          <a:xfrm>
            <a:off x="4904875" y="4238933"/>
            <a:ext cx="506700" cy="0"/>
          </a:xfrm>
          <a:prstGeom prst="straightConnector1">
            <a:avLst/>
          </a:prstGeom>
          <a:noFill/>
          <a:ln w="28575" cap="flat" cmpd="sng">
            <a:solidFill>
              <a:schemeClr val="accent3"/>
            </a:solidFill>
            <a:prstDash val="solid"/>
            <a:round/>
            <a:headEnd type="none" w="med" len="med"/>
            <a:tailEnd type="diamond" w="med" len="med"/>
          </a:ln>
        </p:spPr>
      </p:cxnSp>
      <p:grpSp>
        <p:nvGrpSpPr>
          <p:cNvPr id="226" name="Google Shape;226;p23"/>
          <p:cNvGrpSpPr/>
          <p:nvPr/>
        </p:nvGrpSpPr>
        <p:grpSpPr>
          <a:xfrm>
            <a:off x="774750" y="716401"/>
            <a:ext cx="2553761" cy="3987534"/>
            <a:chOff x="1114354" y="283725"/>
            <a:chExt cx="2147100" cy="4076400"/>
          </a:xfrm>
        </p:grpSpPr>
        <p:sp>
          <p:nvSpPr>
            <p:cNvPr id="227" name="Google Shape;227;p23"/>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1114354" y="1375551"/>
              <a:ext cx="2147100" cy="145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1D7E75"/>
                  </a:solidFill>
                  <a:latin typeface="Roboto"/>
                  <a:ea typeface="Roboto"/>
                  <a:cs typeface="Roboto"/>
                  <a:sym typeface="Roboto"/>
                </a:rPr>
                <a:t>TF</a:t>
              </a:r>
              <a:endParaRPr sz="1200" b="1">
                <a:solidFill>
                  <a:srgbClr val="1D7E75"/>
                </a:solidFill>
                <a:latin typeface="Roboto"/>
                <a:ea typeface="Roboto"/>
                <a:cs typeface="Roboto"/>
                <a:sym typeface="Roboto"/>
              </a:endParaRPr>
            </a:p>
            <a:p>
              <a:pPr marL="457200" lvl="0" indent="-298450" algn="l" rtl="0">
                <a:lnSpc>
                  <a:spcPct val="115000"/>
                </a:lnSpc>
                <a:spcBef>
                  <a:spcPts val="0"/>
                </a:spcBef>
                <a:spcAft>
                  <a:spcPts val="0"/>
                </a:spcAft>
                <a:buClr>
                  <a:srgbClr val="1D7E75"/>
                </a:buClr>
                <a:buSzPts val="1100"/>
                <a:buFont typeface="Roboto"/>
                <a:buChar char="●"/>
              </a:pPr>
              <a:r>
                <a:rPr lang="en" sz="1100">
                  <a:solidFill>
                    <a:srgbClr val="1D7E75"/>
                  </a:solidFill>
                  <a:latin typeface="Roboto"/>
                  <a:ea typeface="Roboto"/>
                  <a:cs typeface="Roboto"/>
                  <a:sym typeface="Roboto"/>
                </a:rPr>
                <a:t>Tokenizer: bert-base-uncased</a:t>
              </a:r>
              <a:endParaRPr sz="1100">
                <a:solidFill>
                  <a:srgbClr val="1D7E75"/>
                </a:solidFill>
                <a:latin typeface="Roboto"/>
                <a:ea typeface="Roboto"/>
                <a:cs typeface="Roboto"/>
                <a:sym typeface="Roboto"/>
              </a:endParaRPr>
            </a:p>
            <a:p>
              <a:pPr marL="457200" lvl="0" indent="-298450" algn="l" rtl="0">
                <a:lnSpc>
                  <a:spcPct val="115000"/>
                </a:lnSpc>
                <a:spcBef>
                  <a:spcPts val="0"/>
                </a:spcBef>
                <a:spcAft>
                  <a:spcPts val="0"/>
                </a:spcAft>
                <a:buClr>
                  <a:srgbClr val="1D7E75"/>
                </a:buClr>
                <a:buSzPts val="1100"/>
                <a:buFont typeface="Roboto"/>
                <a:buChar char="●"/>
              </a:pPr>
              <a:r>
                <a:rPr lang="en" sz="1100">
                  <a:solidFill>
                    <a:srgbClr val="1D7E75"/>
                  </a:solidFill>
                  <a:latin typeface="Roboto"/>
                  <a:ea typeface="Roboto"/>
                  <a:cs typeface="Roboto"/>
                  <a:sym typeface="Roboto"/>
                </a:rPr>
                <a:t>Model: TFAutoModel from Hugging Face</a:t>
              </a:r>
              <a:endParaRPr sz="1100">
                <a:solidFill>
                  <a:srgbClr val="1D7E75"/>
                </a:solidFill>
                <a:latin typeface="Roboto"/>
                <a:ea typeface="Roboto"/>
                <a:cs typeface="Roboto"/>
                <a:sym typeface="Roboto"/>
              </a:endParaRPr>
            </a:p>
            <a:p>
              <a:pPr marL="457200" lvl="0" indent="-298450" algn="l" rtl="0">
                <a:lnSpc>
                  <a:spcPct val="115000"/>
                </a:lnSpc>
                <a:spcBef>
                  <a:spcPts val="0"/>
                </a:spcBef>
                <a:spcAft>
                  <a:spcPts val="0"/>
                </a:spcAft>
                <a:buClr>
                  <a:srgbClr val="1D7E75"/>
                </a:buClr>
                <a:buSzPts val="1100"/>
                <a:buFont typeface="Roboto"/>
                <a:buChar char="●"/>
              </a:pPr>
              <a:r>
                <a:rPr lang="en" sz="1100">
                  <a:solidFill>
                    <a:srgbClr val="1D7E75"/>
                  </a:solidFill>
                  <a:latin typeface="Roboto"/>
                  <a:ea typeface="Roboto"/>
                  <a:cs typeface="Roboto"/>
                  <a:sym typeface="Roboto"/>
                </a:rPr>
                <a:t>Tokenized reviews with sequence length of 128 </a:t>
              </a:r>
              <a:endParaRPr sz="1100">
                <a:solidFill>
                  <a:srgbClr val="1D7E75"/>
                </a:solidFill>
                <a:latin typeface="Roboto"/>
                <a:ea typeface="Roboto"/>
                <a:cs typeface="Roboto"/>
                <a:sym typeface="Roboto"/>
              </a:endParaRPr>
            </a:p>
          </p:txBody>
        </p:sp>
        <p:sp>
          <p:nvSpPr>
            <p:cNvPr id="230" name="Google Shape;230;p23"/>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solidFill>
                    <a:srgbClr val="1D7E75"/>
                  </a:solidFill>
                  <a:latin typeface="Roboto"/>
                  <a:ea typeface="Roboto"/>
                  <a:cs typeface="Roboto"/>
                  <a:sym typeface="Roboto"/>
                </a:rPr>
                <a:t>Step 1: Pre-Processing &amp; Transformers</a:t>
              </a:r>
              <a:endParaRPr sz="1900">
                <a:solidFill>
                  <a:srgbClr val="1D7E75"/>
                </a:solidFill>
                <a:latin typeface="Roboto Thin"/>
                <a:ea typeface="Roboto Thin"/>
                <a:cs typeface="Roboto Thin"/>
                <a:sym typeface="Roboto Thin"/>
              </a:endParaRPr>
            </a:p>
          </p:txBody>
        </p:sp>
        <p:sp>
          <p:nvSpPr>
            <p:cNvPr id="231" name="Google Shape;231;p23"/>
            <p:cNvSpPr/>
            <p:nvPr/>
          </p:nvSpPr>
          <p:spPr>
            <a:xfrm rot="5400000">
              <a:off x="1942630" y="2781651"/>
              <a:ext cx="3816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23"/>
          <p:cNvGrpSpPr/>
          <p:nvPr/>
        </p:nvGrpSpPr>
        <p:grpSpPr>
          <a:xfrm>
            <a:off x="3328577" y="716167"/>
            <a:ext cx="2486829" cy="3987534"/>
            <a:chOff x="1118224" y="283725"/>
            <a:chExt cx="2090826" cy="4076400"/>
          </a:xfrm>
        </p:grpSpPr>
        <p:sp>
          <p:nvSpPr>
            <p:cNvPr id="233" name="Google Shape;233;p23"/>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3"/>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1286353" y="1389285"/>
              <a:ext cx="1880100" cy="1402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b="1">
                  <a:solidFill>
                    <a:srgbClr val="1D7E75"/>
                  </a:solidFill>
                  <a:latin typeface="Roboto"/>
                  <a:ea typeface="Roboto"/>
                  <a:cs typeface="Roboto"/>
                  <a:sym typeface="Roboto"/>
                </a:rPr>
                <a:t>Methods Explored:</a:t>
              </a:r>
              <a:endParaRPr sz="1200" b="1">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SMOTE</a:t>
              </a:r>
              <a:endParaRPr sz="1100">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Sequential model with multiple layers</a:t>
              </a:r>
              <a:endParaRPr sz="900">
                <a:solidFill>
                  <a:srgbClr val="1D7E75"/>
                </a:solidFill>
                <a:latin typeface="Roboto"/>
                <a:ea typeface="Roboto"/>
                <a:cs typeface="Roboto"/>
                <a:sym typeface="Roboto"/>
              </a:endParaRPr>
            </a:p>
          </p:txBody>
        </p:sp>
        <p:sp>
          <p:nvSpPr>
            <p:cNvPr id="236" name="Google Shape;236;p23"/>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b="1">
                  <a:solidFill>
                    <a:srgbClr val="1D7E75"/>
                  </a:solidFill>
                  <a:latin typeface="Roboto"/>
                  <a:ea typeface="Roboto"/>
                  <a:cs typeface="Roboto"/>
                  <a:sym typeface="Roboto"/>
                </a:rPr>
                <a:t>Step 2: Hyper Parameter Tuning</a:t>
              </a:r>
              <a:endParaRPr sz="3900">
                <a:solidFill>
                  <a:srgbClr val="1D7E75"/>
                </a:solidFill>
                <a:latin typeface="Roboto Thin"/>
                <a:ea typeface="Roboto Thin"/>
                <a:cs typeface="Roboto Thin"/>
                <a:sym typeface="Roboto Thin"/>
              </a:endParaRPr>
            </a:p>
          </p:txBody>
        </p:sp>
        <p:sp>
          <p:nvSpPr>
            <p:cNvPr id="237" name="Google Shape;237;p23"/>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1148437" y="3122316"/>
              <a:ext cx="2030400" cy="899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Issues Addressed</a:t>
              </a:r>
              <a:endParaRPr sz="1100" b="1">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Class Imbalances</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Implementation of NN</a:t>
              </a:r>
              <a:endParaRPr sz="1100">
                <a:solidFill>
                  <a:srgbClr val="FFFFFF"/>
                </a:solidFill>
                <a:latin typeface="Roboto"/>
                <a:ea typeface="Roboto"/>
                <a:cs typeface="Roboto"/>
                <a:sym typeface="Roboto"/>
              </a:endParaRPr>
            </a:p>
          </p:txBody>
        </p:sp>
      </p:grpSp>
      <p:grpSp>
        <p:nvGrpSpPr>
          <p:cNvPr id="239" name="Google Shape;239;p23"/>
          <p:cNvGrpSpPr/>
          <p:nvPr/>
        </p:nvGrpSpPr>
        <p:grpSpPr>
          <a:xfrm>
            <a:off x="5877802" y="716300"/>
            <a:ext cx="2486829" cy="3987534"/>
            <a:chOff x="1118224" y="283725"/>
            <a:chExt cx="2090826" cy="4076400"/>
          </a:xfrm>
        </p:grpSpPr>
        <p:sp>
          <p:nvSpPr>
            <p:cNvPr id="240" name="Google Shape;240;p23"/>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1234772" y="1219525"/>
              <a:ext cx="1914900" cy="151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rgbClr val="1D7E75"/>
                  </a:solidFill>
                  <a:latin typeface="Roboto"/>
                  <a:ea typeface="Roboto"/>
                  <a:cs typeface="Roboto"/>
                  <a:sym typeface="Roboto"/>
                </a:rPr>
                <a:t>Initial Results:</a:t>
              </a:r>
              <a:endParaRPr sz="1100" b="1">
                <a:solidFill>
                  <a:srgbClr val="1D7E75"/>
                </a:solidFill>
                <a:latin typeface="Roboto"/>
                <a:ea typeface="Roboto"/>
                <a:cs typeface="Roboto"/>
                <a:sym typeface="Roboto"/>
              </a:endParaRPr>
            </a:p>
            <a:p>
              <a:pPr marL="457200" lvl="0" indent="-298450" algn="l" rtl="0">
                <a:lnSpc>
                  <a:spcPct val="115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Successfully obtained BERT embeddings for tokenized text </a:t>
              </a:r>
              <a:endParaRPr sz="1100">
                <a:solidFill>
                  <a:srgbClr val="1D7E75"/>
                </a:solidFill>
                <a:latin typeface="Roboto"/>
                <a:ea typeface="Roboto"/>
                <a:cs typeface="Roboto"/>
                <a:sym typeface="Roboto"/>
              </a:endParaRPr>
            </a:p>
            <a:p>
              <a:pPr marL="457200" lvl="0" indent="-298450" algn="l" rtl="0">
                <a:lnSpc>
                  <a:spcPct val="115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Implemented a neural network with dense layers</a:t>
              </a:r>
              <a:endParaRPr sz="1100">
                <a:solidFill>
                  <a:srgbClr val="1D7E75"/>
                </a:solidFill>
                <a:latin typeface="Roboto"/>
                <a:ea typeface="Roboto"/>
                <a:cs typeface="Roboto"/>
                <a:sym typeface="Roboto"/>
              </a:endParaRPr>
            </a:p>
          </p:txBody>
        </p:sp>
        <p:sp>
          <p:nvSpPr>
            <p:cNvPr id="243" name="Google Shape;243;p23"/>
            <p:cNvSpPr/>
            <p:nvPr/>
          </p:nvSpPr>
          <p:spPr>
            <a:xfrm>
              <a:off x="1233847" y="470596"/>
              <a:ext cx="1815000" cy="8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b="1">
                  <a:solidFill>
                    <a:srgbClr val="1D7E75"/>
                  </a:solidFill>
                  <a:latin typeface="Roboto"/>
                  <a:ea typeface="Roboto"/>
                  <a:cs typeface="Roboto"/>
                  <a:sym typeface="Roboto"/>
                </a:rPr>
                <a:t>Step 3: Results</a:t>
              </a:r>
              <a:endParaRPr sz="1900">
                <a:solidFill>
                  <a:srgbClr val="1D7E75"/>
                </a:solidFill>
                <a:latin typeface="Roboto Thin"/>
                <a:ea typeface="Roboto Thin"/>
                <a:cs typeface="Roboto Thin"/>
                <a:sym typeface="Roboto Thin"/>
              </a:endParaRPr>
            </a:p>
          </p:txBody>
        </p:sp>
        <p:sp>
          <p:nvSpPr>
            <p:cNvPr id="244" name="Google Shape;244;p23"/>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1236402" y="3141167"/>
              <a:ext cx="1914900" cy="10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F</a:t>
              </a:r>
              <a:r>
                <a:rPr lang="en" sz="1100" b="1">
                  <a:solidFill>
                    <a:schemeClr val="lt1"/>
                  </a:solidFill>
                  <a:latin typeface="Roboto"/>
                  <a:ea typeface="Roboto"/>
                  <a:cs typeface="Roboto"/>
                  <a:sym typeface="Roboto"/>
                </a:rPr>
                <a:t>inal Findings</a:t>
              </a:r>
              <a:endParaRPr sz="1100" b="1">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Training Accuracy: 91%</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Validation Accuracy: 89%</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Test Accuracy: 88%</a:t>
              </a:r>
              <a:endParaRPr sz="1100" b="1">
                <a:solidFill>
                  <a:srgbClr val="FFFFFF"/>
                </a:solidFill>
                <a:latin typeface="Roboto"/>
                <a:ea typeface="Roboto"/>
                <a:cs typeface="Roboto"/>
                <a:sym typeface="Roboto"/>
              </a:endParaRPr>
            </a:p>
          </p:txBody>
        </p:sp>
      </p:grpSp>
      <p:sp>
        <p:nvSpPr>
          <p:cNvPr id="246" name="Google Shape;246;p23"/>
          <p:cNvSpPr/>
          <p:nvPr/>
        </p:nvSpPr>
        <p:spPr>
          <a:xfrm>
            <a:off x="851175" y="3492875"/>
            <a:ext cx="2415000" cy="109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Issues Addressed</a:t>
            </a:r>
            <a:endParaRPr sz="1100" b="1">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Text Data Variability</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Tokenization specific for BERT</a:t>
            </a:r>
            <a:endParaRPr sz="1100">
              <a:solidFill>
                <a:srgbClr val="FFFFFF"/>
              </a:solidFill>
              <a:latin typeface="Roboto"/>
              <a:ea typeface="Roboto"/>
              <a:cs typeface="Roboto"/>
              <a:sym typeface="Roboto"/>
            </a:endParaRPr>
          </a:p>
        </p:txBody>
      </p:sp>
      <p:pic>
        <p:nvPicPr>
          <p:cNvPr id="247" name="Google Shape;247;p23" title="File:Ic nfc 48px.svg - Wikimedia Commons"/>
          <p:cNvPicPr preferRelativeResize="0"/>
          <p:nvPr/>
        </p:nvPicPr>
        <p:blipFill>
          <a:blip r:embed="rId3">
            <a:alphaModFix/>
          </a:blip>
          <a:stretch>
            <a:fillRect/>
          </a:stretch>
        </p:blipFill>
        <p:spPr>
          <a:xfrm>
            <a:off x="6305250" y="34775"/>
            <a:ext cx="576950" cy="57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553975" y="0"/>
            <a:ext cx="70308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3380"/>
              <a:t>BERT with Neural Network Classification Report</a:t>
            </a:r>
            <a:endParaRPr sz="3380"/>
          </a:p>
        </p:txBody>
      </p:sp>
      <p:pic>
        <p:nvPicPr>
          <p:cNvPr id="253" name="Google Shape;253;p24" title="File:Idea or report icon (the Noun Project 2384902).svg ..."/>
          <p:cNvPicPr preferRelativeResize="0"/>
          <p:nvPr/>
        </p:nvPicPr>
        <p:blipFill>
          <a:blip r:embed="rId3">
            <a:alphaModFix/>
          </a:blip>
          <a:stretch>
            <a:fillRect/>
          </a:stretch>
        </p:blipFill>
        <p:spPr>
          <a:xfrm flipH="1">
            <a:off x="7232771" y="138850"/>
            <a:ext cx="545726" cy="692449"/>
          </a:xfrm>
          <a:prstGeom prst="rect">
            <a:avLst/>
          </a:prstGeom>
          <a:noFill/>
          <a:ln>
            <a:noFill/>
          </a:ln>
        </p:spPr>
      </p:pic>
      <p:pic>
        <p:nvPicPr>
          <p:cNvPr id="254" name="Google Shape;254;p24"/>
          <p:cNvPicPr preferRelativeResize="0"/>
          <p:nvPr/>
        </p:nvPicPr>
        <p:blipFill rotWithShape="1">
          <a:blip r:embed="rId4">
            <a:alphaModFix/>
          </a:blip>
          <a:srcRect l="4643" t="3938"/>
          <a:stretch/>
        </p:blipFill>
        <p:spPr>
          <a:xfrm>
            <a:off x="789075" y="1114950"/>
            <a:ext cx="7565850" cy="26077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5"/>
          <p:cNvSpPr txBox="1">
            <a:spLocks noGrp="1"/>
          </p:cNvSpPr>
          <p:nvPr>
            <p:ph type="title"/>
          </p:nvPr>
        </p:nvSpPr>
        <p:spPr>
          <a:xfrm>
            <a:off x="779250" y="62950"/>
            <a:ext cx="75855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00"/>
              <a:t>CNN with Embeddings- Model 3</a:t>
            </a:r>
            <a:endParaRPr sz="2800"/>
          </a:p>
        </p:txBody>
      </p:sp>
      <p:cxnSp>
        <p:nvCxnSpPr>
          <p:cNvPr id="260" name="Google Shape;260;p25"/>
          <p:cNvCxnSpPr/>
          <p:nvPr/>
        </p:nvCxnSpPr>
        <p:spPr>
          <a:xfrm>
            <a:off x="4904875" y="1631708"/>
            <a:ext cx="506700" cy="0"/>
          </a:xfrm>
          <a:prstGeom prst="straightConnector1">
            <a:avLst/>
          </a:prstGeom>
          <a:noFill/>
          <a:ln w="28575" cap="flat" cmpd="sng">
            <a:solidFill>
              <a:schemeClr val="accent3"/>
            </a:solidFill>
            <a:prstDash val="solid"/>
            <a:round/>
            <a:headEnd type="none" w="med" len="med"/>
            <a:tailEnd type="diamond" w="med" len="med"/>
          </a:ln>
        </p:spPr>
      </p:cxnSp>
      <p:cxnSp>
        <p:nvCxnSpPr>
          <p:cNvPr id="261" name="Google Shape;261;p25"/>
          <p:cNvCxnSpPr/>
          <p:nvPr/>
        </p:nvCxnSpPr>
        <p:spPr>
          <a:xfrm>
            <a:off x="4904875" y="2935333"/>
            <a:ext cx="506700" cy="0"/>
          </a:xfrm>
          <a:prstGeom prst="straightConnector1">
            <a:avLst/>
          </a:prstGeom>
          <a:noFill/>
          <a:ln w="28575" cap="flat" cmpd="sng">
            <a:solidFill>
              <a:schemeClr val="accent3"/>
            </a:solidFill>
            <a:prstDash val="solid"/>
            <a:round/>
            <a:headEnd type="none" w="med" len="med"/>
            <a:tailEnd type="diamond" w="med" len="med"/>
          </a:ln>
        </p:spPr>
      </p:cxnSp>
      <p:cxnSp>
        <p:nvCxnSpPr>
          <p:cNvPr id="262" name="Google Shape;262;p25"/>
          <p:cNvCxnSpPr/>
          <p:nvPr/>
        </p:nvCxnSpPr>
        <p:spPr>
          <a:xfrm>
            <a:off x="4904875" y="4238933"/>
            <a:ext cx="506700" cy="0"/>
          </a:xfrm>
          <a:prstGeom prst="straightConnector1">
            <a:avLst/>
          </a:prstGeom>
          <a:noFill/>
          <a:ln w="28575" cap="flat" cmpd="sng">
            <a:solidFill>
              <a:schemeClr val="accent3"/>
            </a:solidFill>
            <a:prstDash val="solid"/>
            <a:round/>
            <a:headEnd type="none" w="med" len="med"/>
            <a:tailEnd type="diamond" w="med" len="med"/>
          </a:ln>
        </p:spPr>
      </p:cxnSp>
      <p:grpSp>
        <p:nvGrpSpPr>
          <p:cNvPr id="263" name="Google Shape;263;p25"/>
          <p:cNvGrpSpPr/>
          <p:nvPr/>
        </p:nvGrpSpPr>
        <p:grpSpPr>
          <a:xfrm>
            <a:off x="779250" y="716300"/>
            <a:ext cx="2486931" cy="3987534"/>
            <a:chOff x="1118138" y="283725"/>
            <a:chExt cx="2090912" cy="4076400"/>
          </a:xfrm>
        </p:grpSpPr>
        <p:sp>
          <p:nvSpPr>
            <p:cNvPr id="264" name="Google Shape;264;p25"/>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1118138" y="1309844"/>
              <a:ext cx="2030400" cy="152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1">
                  <a:solidFill>
                    <a:srgbClr val="1D7E75"/>
                  </a:solidFill>
                  <a:latin typeface="Roboto"/>
                  <a:ea typeface="Roboto"/>
                  <a:cs typeface="Roboto"/>
                  <a:sym typeface="Roboto"/>
                </a:rPr>
                <a:t>Techniques Used:</a:t>
              </a:r>
              <a:endParaRPr sz="1100" b="1">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Text Cleaning &amp; Tokenization</a:t>
              </a:r>
              <a:endParaRPr sz="1100">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Padding</a:t>
              </a:r>
              <a:endParaRPr sz="1100">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Exploratory Data Analysis</a:t>
              </a:r>
              <a:endParaRPr sz="1100">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Vocabulary and word count</a:t>
              </a:r>
              <a:endParaRPr sz="1100">
                <a:solidFill>
                  <a:srgbClr val="1D7E75"/>
                </a:solidFill>
                <a:latin typeface="Roboto"/>
                <a:ea typeface="Roboto"/>
                <a:cs typeface="Roboto"/>
                <a:sym typeface="Roboto"/>
              </a:endParaRPr>
            </a:p>
          </p:txBody>
        </p:sp>
        <p:sp>
          <p:nvSpPr>
            <p:cNvPr id="267" name="Google Shape;267;p25"/>
            <p:cNvSpPr/>
            <p:nvPr/>
          </p:nvSpPr>
          <p:spPr>
            <a:xfrm>
              <a:off x="1118222" y="370721"/>
              <a:ext cx="2030400" cy="102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solidFill>
                    <a:srgbClr val="1D7E75"/>
                  </a:solidFill>
                  <a:latin typeface="Roboto"/>
                  <a:ea typeface="Roboto"/>
                  <a:cs typeface="Roboto"/>
                  <a:sym typeface="Roboto"/>
                </a:rPr>
                <a:t>Step 1: Pre-Processing &amp; Transformation</a:t>
              </a:r>
              <a:endParaRPr sz="1900">
                <a:solidFill>
                  <a:srgbClr val="1D7E75"/>
                </a:solidFill>
                <a:latin typeface="Roboto Thin"/>
                <a:ea typeface="Roboto Thin"/>
                <a:cs typeface="Roboto Thin"/>
                <a:sym typeface="Roboto Thin"/>
              </a:endParaRPr>
            </a:p>
          </p:txBody>
        </p:sp>
        <p:sp>
          <p:nvSpPr>
            <p:cNvPr id="268" name="Google Shape;268;p25"/>
            <p:cNvSpPr/>
            <p:nvPr/>
          </p:nvSpPr>
          <p:spPr>
            <a:xfrm rot="5400000">
              <a:off x="1942630" y="2781651"/>
              <a:ext cx="3816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5"/>
          <p:cNvGrpSpPr/>
          <p:nvPr/>
        </p:nvGrpSpPr>
        <p:grpSpPr>
          <a:xfrm>
            <a:off x="3328575" y="716167"/>
            <a:ext cx="2486833" cy="3987534"/>
            <a:chOff x="1118222" y="283725"/>
            <a:chExt cx="2090830" cy="4076400"/>
          </a:xfrm>
        </p:grpSpPr>
        <p:sp>
          <p:nvSpPr>
            <p:cNvPr id="270" name="Google Shape;270;p25"/>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1118222" y="1310006"/>
              <a:ext cx="2030400" cy="152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100" b="1">
                  <a:solidFill>
                    <a:srgbClr val="1D7E75"/>
                  </a:solidFill>
                  <a:latin typeface="Roboto"/>
                  <a:ea typeface="Roboto"/>
                  <a:cs typeface="Roboto"/>
                  <a:sym typeface="Roboto"/>
                </a:rPr>
                <a:t>Methods Explored:</a:t>
              </a:r>
              <a:endParaRPr sz="1100" b="1">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Addressing class imbalance in model</a:t>
              </a:r>
              <a:endParaRPr sz="1100">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Bayesian optimization</a:t>
              </a:r>
              <a:endParaRPr sz="1100">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Model callbacks</a:t>
              </a:r>
              <a:endParaRPr sz="1100">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Accuracy maximization and loss minimization</a:t>
              </a:r>
              <a:endParaRPr sz="1100">
                <a:solidFill>
                  <a:srgbClr val="1D7E75"/>
                </a:solidFill>
                <a:latin typeface="Roboto"/>
                <a:ea typeface="Roboto"/>
                <a:cs typeface="Roboto"/>
                <a:sym typeface="Roboto"/>
              </a:endParaRPr>
            </a:p>
          </p:txBody>
        </p:sp>
        <p:sp>
          <p:nvSpPr>
            <p:cNvPr id="273" name="Google Shape;273;p25"/>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b="1">
                  <a:solidFill>
                    <a:srgbClr val="1D7E75"/>
                  </a:solidFill>
                  <a:latin typeface="Roboto"/>
                  <a:ea typeface="Roboto"/>
                  <a:cs typeface="Roboto"/>
                  <a:sym typeface="Roboto"/>
                </a:rPr>
                <a:t>Step 2: Hyper Parameter Tuning</a:t>
              </a:r>
              <a:endParaRPr sz="3900">
                <a:solidFill>
                  <a:srgbClr val="1D7E75"/>
                </a:solidFill>
                <a:latin typeface="Roboto Thin"/>
                <a:ea typeface="Roboto Thin"/>
                <a:cs typeface="Roboto Thin"/>
                <a:sym typeface="Roboto Thin"/>
              </a:endParaRPr>
            </a:p>
          </p:txBody>
        </p:sp>
        <p:sp>
          <p:nvSpPr>
            <p:cNvPr id="274" name="Google Shape;274;p25"/>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1178651" y="3122314"/>
              <a:ext cx="2030400" cy="1102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Issues Addressed</a:t>
              </a:r>
              <a:endParaRPr sz="1100" b="1">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Overfitting</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Class imbalance</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Efficient hyperparameter search &amp; training speed</a:t>
              </a:r>
              <a:endParaRPr sz="1000">
                <a:solidFill>
                  <a:srgbClr val="FFFFFF"/>
                </a:solidFill>
                <a:latin typeface="Roboto"/>
                <a:ea typeface="Roboto"/>
                <a:cs typeface="Roboto"/>
                <a:sym typeface="Roboto"/>
              </a:endParaRPr>
            </a:p>
          </p:txBody>
        </p:sp>
      </p:grpSp>
      <p:grpSp>
        <p:nvGrpSpPr>
          <p:cNvPr id="276" name="Google Shape;276;p25"/>
          <p:cNvGrpSpPr/>
          <p:nvPr/>
        </p:nvGrpSpPr>
        <p:grpSpPr>
          <a:xfrm>
            <a:off x="5877802" y="716300"/>
            <a:ext cx="2486829" cy="3987534"/>
            <a:chOff x="1118224" y="283725"/>
            <a:chExt cx="2090826" cy="4076400"/>
          </a:xfrm>
        </p:grpSpPr>
        <p:sp>
          <p:nvSpPr>
            <p:cNvPr id="277" name="Google Shape;277;p25"/>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1134869" y="1300387"/>
              <a:ext cx="2030400" cy="1531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1">
                  <a:solidFill>
                    <a:srgbClr val="1D7E75"/>
                  </a:solidFill>
                  <a:latin typeface="Roboto"/>
                  <a:ea typeface="Roboto"/>
                  <a:cs typeface="Roboto"/>
                  <a:sym typeface="Roboto"/>
                </a:rPr>
                <a:t>Initial Results:</a:t>
              </a:r>
              <a:endParaRPr sz="1100" b="1">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Sequential model with multiple layers</a:t>
              </a:r>
              <a:endParaRPr sz="1100">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Model architecture with embeddings and CNN yield high accuracy</a:t>
              </a:r>
              <a:endParaRPr sz="1100">
                <a:solidFill>
                  <a:srgbClr val="1D7E75"/>
                </a:solidFill>
                <a:latin typeface="Roboto"/>
                <a:ea typeface="Roboto"/>
                <a:cs typeface="Roboto"/>
                <a:sym typeface="Roboto"/>
              </a:endParaRPr>
            </a:p>
            <a:p>
              <a:pPr marL="457200" lvl="0" indent="-298450" algn="l" rtl="0">
                <a:lnSpc>
                  <a:spcPct val="1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Tackling class imbalance with class weights</a:t>
              </a:r>
              <a:endParaRPr sz="1100">
                <a:solidFill>
                  <a:srgbClr val="1D7E75"/>
                </a:solidFill>
                <a:latin typeface="Roboto"/>
                <a:ea typeface="Roboto"/>
                <a:cs typeface="Roboto"/>
                <a:sym typeface="Roboto"/>
              </a:endParaRPr>
            </a:p>
          </p:txBody>
        </p:sp>
        <p:sp>
          <p:nvSpPr>
            <p:cNvPr id="280" name="Google Shape;280;p25"/>
            <p:cNvSpPr/>
            <p:nvPr/>
          </p:nvSpPr>
          <p:spPr>
            <a:xfrm>
              <a:off x="1233847" y="470596"/>
              <a:ext cx="1815000" cy="8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b="1">
                  <a:solidFill>
                    <a:srgbClr val="1D7E75"/>
                  </a:solidFill>
                  <a:latin typeface="Roboto"/>
                  <a:ea typeface="Roboto"/>
                  <a:cs typeface="Roboto"/>
                  <a:sym typeface="Roboto"/>
                </a:rPr>
                <a:t>Step 3: Results</a:t>
              </a:r>
              <a:endParaRPr sz="1900">
                <a:solidFill>
                  <a:srgbClr val="1D7E75"/>
                </a:solidFill>
                <a:latin typeface="Roboto Thin"/>
                <a:ea typeface="Roboto Thin"/>
                <a:cs typeface="Roboto Thin"/>
                <a:sym typeface="Roboto Thin"/>
              </a:endParaRPr>
            </a:p>
          </p:txBody>
        </p:sp>
        <p:sp>
          <p:nvSpPr>
            <p:cNvPr id="281" name="Google Shape;281;p25"/>
            <p:cNvSpPr/>
            <p:nvPr/>
          </p:nvSpPr>
          <p:spPr>
            <a:xfrm rot="5400000">
              <a:off x="1972180" y="2818577"/>
              <a:ext cx="3225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1236391" y="3122178"/>
              <a:ext cx="1914900" cy="123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Final Findings</a:t>
              </a:r>
              <a:endParaRPr sz="1100" b="1">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chemeClr val="lt1"/>
                  </a:solidFill>
                  <a:latin typeface="Roboto"/>
                  <a:ea typeface="Roboto"/>
                  <a:cs typeface="Roboto"/>
                  <a:sym typeface="Roboto"/>
                </a:rPr>
                <a:t>Training Accuracy: 99%</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chemeClr val="lt1"/>
                </a:buClr>
                <a:buSzPts val="1100"/>
                <a:buFont typeface="Roboto"/>
                <a:buChar char="●"/>
              </a:pPr>
              <a:r>
                <a:rPr lang="en" sz="1100">
                  <a:solidFill>
                    <a:schemeClr val="lt1"/>
                  </a:solidFill>
                  <a:latin typeface="Roboto"/>
                  <a:ea typeface="Roboto"/>
                  <a:cs typeface="Roboto"/>
                  <a:sym typeface="Roboto"/>
                </a:rPr>
                <a:t>Validation Accuracy: 96%</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chemeClr val="lt1"/>
                  </a:solidFill>
                  <a:latin typeface="Roboto"/>
                  <a:ea typeface="Roboto"/>
                  <a:cs typeface="Roboto"/>
                  <a:sym typeface="Roboto"/>
                </a:rPr>
                <a:t>Test Accuracy: 95%</a:t>
              </a:r>
              <a:endParaRPr sz="1100">
                <a:solidFill>
                  <a:schemeClr val="lt1"/>
                </a:solidFill>
                <a:latin typeface="Roboto"/>
                <a:ea typeface="Roboto"/>
                <a:cs typeface="Roboto"/>
                <a:sym typeface="Roboto"/>
              </a:endParaRPr>
            </a:p>
          </p:txBody>
        </p:sp>
      </p:grpSp>
      <p:sp>
        <p:nvSpPr>
          <p:cNvPr id="283" name="Google Shape;283;p25"/>
          <p:cNvSpPr/>
          <p:nvPr/>
        </p:nvSpPr>
        <p:spPr>
          <a:xfrm>
            <a:off x="779250" y="3492875"/>
            <a:ext cx="2487000" cy="109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Issues Addressed</a:t>
            </a:r>
            <a:endParaRPr sz="1100" b="1">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Text data variability</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Consistent dimensions</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Handling Negations</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Reduced training time</a:t>
            </a:r>
            <a:endParaRPr sz="1100">
              <a:solidFill>
                <a:srgbClr val="FFFFFF"/>
              </a:solidFill>
              <a:latin typeface="Roboto"/>
              <a:ea typeface="Roboto"/>
              <a:cs typeface="Roboto"/>
              <a:sym typeface="Roboto"/>
            </a:endParaRPr>
          </a:p>
        </p:txBody>
      </p:sp>
      <p:pic>
        <p:nvPicPr>
          <p:cNvPr id="284" name="Google Shape;284;p25" title="File:Hey Machine Learning Logo.png - Wikimedia Commons"/>
          <p:cNvPicPr preferRelativeResize="0"/>
          <p:nvPr/>
        </p:nvPicPr>
        <p:blipFill>
          <a:blip r:embed="rId3">
            <a:alphaModFix/>
          </a:blip>
          <a:stretch>
            <a:fillRect/>
          </a:stretch>
        </p:blipFill>
        <p:spPr>
          <a:xfrm>
            <a:off x="6425000" y="77200"/>
            <a:ext cx="506700" cy="46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26" title="File:Idea or report icon (the Noun Project 2384902).svg ..."/>
          <p:cNvPicPr preferRelativeResize="0"/>
          <p:nvPr/>
        </p:nvPicPr>
        <p:blipFill>
          <a:blip r:embed="rId3">
            <a:alphaModFix/>
          </a:blip>
          <a:stretch>
            <a:fillRect/>
          </a:stretch>
        </p:blipFill>
        <p:spPr>
          <a:xfrm flipH="1">
            <a:off x="7039046" y="138850"/>
            <a:ext cx="545726" cy="692449"/>
          </a:xfrm>
          <a:prstGeom prst="rect">
            <a:avLst/>
          </a:prstGeom>
          <a:noFill/>
          <a:ln>
            <a:noFill/>
          </a:ln>
        </p:spPr>
      </p:pic>
      <p:sp>
        <p:nvSpPr>
          <p:cNvPr id="290" name="Google Shape;290;p26"/>
          <p:cNvSpPr txBox="1">
            <a:spLocks noGrp="1"/>
          </p:cNvSpPr>
          <p:nvPr>
            <p:ph type="title"/>
          </p:nvPr>
        </p:nvSpPr>
        <p:spPr>
          <a:xfrm>
            <a:off x="553975" y="0"/>
            <a:ext cx="70308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3380"/>
              <a:t>CNN with Embeddings Classification Report</a:t>
            </a:r>
            <a:endParaRPr sz="3380"/>
          </a:p>
        </p:txBody>
      </p:sp>
      <p:pic>
        <p:nvPicPr>
          <p:cNvPr id="291" name="Google Shape;291;p26"/>
          <p:cNvPicPr preferRelativeResize="0"/>
          <p:nvPr/>
        </p:nvPicPr>
        <p:blipFill>
          <a:blip r:embed="rId4">
            <a:alphaModFix/>
          </a:blip>
          <a:stretch>
            <a:fillRect/>
          </a:stretch>
        </p:blipFill>
        <p:spPr>
          <a:xfrm>
            <a:off x="736088" y="1114812"/>
            <a:ext cx="7671816" cy="3218688"/>
          </a:xfrm>
          <a:prstGeom prst="rect">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7"/>
          <p:cNvSpPr txBox="1">
            <a:spLocks noGrp="1"/>
          </p:cNvSpPr>
          <p:nvPr>
            <p:ph type="title"/>
          </p:nvPr>
        </p:nvSpPr>
        <p:spPr>
          <a:xfrm>
            <a:off x="164575" y="108675"/>
            <a:ext cx="76887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00"/>
              <a:t>LSTM with Attention- Model 4</a:t>
            </a:r>
            <a:endParaRPr sz="2800"/>
          </a:p>
        </p:txBody>
      </p:sp>
      <p:cxnSp>
        <p:nvCxnSpPr>
          <p:cNvPr id="297" name="Google Shape;297;p27"/>
          <p:cNvCxnSpPr/>
          <p:nvPr/>
        </p:nvCxnSpPr>
        <p:spPr>
          <a:xfrm>
            <a:off x="4904875" y="1631708"/>
            <a:ext cx="506700" cy="0"/>
          </a:xfrm>
          <a:prstGeom prst="straightConnector1">
            <a:avLst/>
          </a:prstGeom>
          <a:noFill/>
          <a:ln w="28575" cap="flat" cmpd="sng">
            <a:solidFill>
              <a:schemeClr val="accent3"/>
            </a:solidFill>
            <a:prstDash val="solid"/>
            <a:round/>
            <a:headEnd type="none" w="med" len="med"/>
            <a:tailEnd type="diamond" w="med" len="med"/>
          </a:ln>
        </p:spPr>
      </p:cxnSp>
      <p:cxnSp>
        <p:nvCxnSpPr>
          <p:cNvPr id="298" name="Google Shape;298;p27"/>
          <p:cNvCxnSpPr/>
          <p:nvPr/>
        </p:nvCxnSpPr>
        <p:spPr>
          <a:xfrm>
            <a:off x="4904875" y="2935333"/>
            <a:ext cx="506700" cy="0"/>
          </a:xfrm>
          <a:prstGeom prst="straightConnector1">
            <a:avLst/>
          </a:prstGeom>
          <a:noFill/>
          <a:ln w="28575" cap="flat" cmpd="sng">
            <a:solidFill>
              <a:schemeClr val="accent3"/>
            </a:solidFill>
            <a:prstDash val="solid"/>
            <a:round/>
            <a:headEnd type="none" w="med" len="med"/>
            <a:tailEnd type="diamond" w="med" len="med"/>
          </a:ln>
        </p:spPr>
      </p:cxnSp>
      <p:cxnSp>
        <p:nvCxnSpPr>
          <p:cNvPr id="299" name="Google Shape;299;p27"/>
          <p:cNvCxnSpPr/>
          <p:nvPr/>
        </p:nvCxnSpPr>
        <p:spPr>
          <a:xfrm>
            <a:off x="4904875" y="4238933"/>
            <a:ext cx="506700" cy="0"/>
          </a:xfrm>
          <a:prstGeom prst="straightConnector1">
            <a:avLst/>
          </a:prstGeom>
          <a:noFill/>
          <a:ln w="28575" cap="flat" cmpd="sng">
            <a:solidFill>
              <a:schemeClr val="accent3"/>
            </a:solidFill>
            <a:prstDash val="solid"/>
            <a:round/>
            <a:headEnd type="none" w="med" len="med"/>
            <a:tailEnd type="diamond" w="med" len="med"/>
          </a:ln>
        </p:spPr>
      </p:cxnSp>
      <p:grpSp>
        <p:nvGrpSpPr>
          <p:cNvPr id="300" name="Google Shape;300;p27"/>
          <p:cNvGrpSpPr/>
          <p:nvPr/>
        </p:nvGrpSpPr>
        <p:grpSpPr>
          <a:xfrm>
            <a:off x="779250" y="716300"/>
            <a:ext cx="2486931" cy="3987534"/>
            <a:chOff x="1118138" y="283725"/>
            <a:chExt cx="2090912" cy="4076400"/>
          </a:xfrm>
        </p:grpSpPr>
        <p:sp>
          <p:nvSpPr>
            <p:cNvPr id="301" name="Google Shape;301;p27"/>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1118138" y="1326814"/>
              <a:ext cx="2030400" cy="1349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rgbClr val="1D7E75"/>
                  </a:solidFill>
                  <a:latin typeface="Roboto"/>
                  <a:ea typeface="Roboto"/>
                  <a:cs typeface="Roboto"/>
                  <a:sym typeface="Roboto"/>
                </a:rPr>
                <a:t>Techniques Used:</a:t>
              </a:r>
              <a:endParaRPr sz="1200" b="1">
                <a:solidFill>
                  <a:srgbClr val="1D7E75"/>
                </a:solidFill>
                <a:latin typeface="Roboto"/>
                <a:ea typeface="Roboto"/>
                <a:cs typeface="Roboto"/>
                <a:sym typeface="Roboto"/>
              </a:endParaRPr>
            </a:p>
            <a:p>
              <a:pPr marL="457200" lvl="0" indent="-292100" algn="l" rtl="0">
                <a:lnSpc>
                  <a:spcPct val="100000"/>
                </a:lnSpc>
                <a:spcBef>
                  <a:spcPts val="0"/>
                </a:spcBef>
                <a:spcAft>
                  <a:spcPts val="0"/>
                </a:spcAft>
                <a:buClr>
                  <a:srgbClr val="1D7E75"/>
                </a:buClr>
                <a:buSzPts val="1000"/>
                <a:buFont typeface="Roboto"/>
                <a:buAutoNum type="arabicPeriod"/>
              </a:pPr>
              <a:r>
                <a:rPr lang="en" sz="1000">
                  <a:solidFill>
                    <a:srgbClr val="1D7E75"/>
                  </a:solidFill>
                  <a:latin typeface="Roboto"/>
                  <a:ea typeface="Roboto"/>
                  <a:cs typeface="Roboto"/>
                  <a:sym typeface="Roboto"/>
                </a:rPr>
                <a:t>All of the formerly mentioned</a:t>
              </a:r>
              <a:endParaRPr sz="1000">
                <a:solidFill>
                  <a:srgbClr val="1D7E75"/>
                </a:solidFill>
                <a:latin typeface="Roboto"/>
                <a:ea typeface="Roboto"/>
                <a:cs typeface="Roboto"/>
                <a:sym typeface="Roboto"/>
              </a:endParaRPr>
            </a:p>
            <a:p>
              <a:pPr marL="457200" lvl="0" indent="0" algn="l" rtl="0">
                <a:lnSpc>
                  <a:spcPct val="100000"/>
                </a:lnSpc>
                <a:spcBef>
                  <a:spcPts val="0"/>
                </a:spcBef>
                <a:spcAft>
                  <a:spcPts val="0"/>
                </a:spcAft>
                <a:buNone/>
              </a:pPr>
              <a:r>
                <a:rPr lang="en" sz="1000">
                  <a:solidFill>
                    <a:srgbClr val="1D7E75"/>
                  </a:solidFill>
                  <a:latin typeface="Roboto"/>
                  <a:ea typeface="Roboto"/>
                  <a:cs typeface="Roboto"/>
                  <a:sym typeface="Roboto"/>
                </a:rPr>
                <a:t>pre-processing</a:t>
              </a:r>
              <a:endParaRPr sz="1000">
                <a:solidFill>
                  <a:srgbClr val="1D7E75"/>
                </a:solidFill>
                <a:latin typeface="Roboto"/>
                <a:ea typeface="Roboto"/>
                <a:cs typeface="Roboto"/>
                <a:sym typeface="Roboto"/>
              </a:endParaRPr>
            </a:p>
            <a:p>
              <a:pPr marL="457200" lvl="0" indent="-292100" algn="l" rtl="0">
                <a:lnSpc>
                  <a:spcPct val="100000"/>
                </a:lnSpc>
                <a:spcBef>
                  <a:spcPts val="0"/>
                </a:spcBef>
                <a:spcAft>
                  <a:spcPts val="0"/>
                </a:spcAft>
                <a:buClr>
                  <a:srgbClr val="1D7E75"/>
                </a:buClr>
                <a:buSzPts val="1000"/>
                <a:buFont typeface="Roboto"/>
                <a:buAutoNum type="arabicPeriod"/>
              </a:pPr>
              <a:r>
                <a:rPr lang="en" sz="1000">
                  <a:solidFill>
                    <a:srgbClr val="1D7E75"/>
                  </a:solidFill>
                  <a:latin typeface="Roboto"/>
                  <a:ea typeface="Roboto"/>
                  <a:cs typeface="Roboto"/>
                  <a:sym typeface="Roboto"/>
                </a:rPr>
                <a:t>Embedding Lengths</a:t>
              </a:r>
              <a:endParaRPr sz="1000">
                <a:solidFill>
                  <a:srgbClr val="1D7E75"/>
                </a:solidFill>
                <a:latin typeface="Roboto"/>
                <a:ea typeface="Roboto"/>
                <a:cs typeface="Roboto"/>
                <a:sym typeface="Roboto"/>
              </a:endParaRPr>
            </a:p>
            <a:p>
              <a:pPr marL="457200" lvl="0" indent="-292100" algn="l" rtl="0">
                <a:lnSpc>
                  <a:spcPct val="100000"/>
                </a:lnSpc>
                <a:spcBef>
                  <a:spcPts val="0"/>
                </a:spcBef>
                <a:spcAft>
                  <a:spcPts val="0"/>
                </a:spcAft>
                <a:buClr>
                  <a:srgbClr val="1D7E75"/>
                </a:buClr>
                <a:buSzPts val="1000"/>
                <a:buFont typeface="Roboto"/>
                <a:buAutoNum type="arabicPeriod"/>
              </a:pPr>
              <a:r>
                <a:rPr lang="en" sz="1000">
                  <a:solidFill>
                    <a:srgbClr val="1D7E75"/>
                  </a:solidFill>
                  <a:latin typeface="Roboto"/>
                  <a:ea typeface="Roboto"/>
                  <a:cs typeface="Roboto"/>
                  <a:sym typeface="Roboto"/>
                </a:rPr>
                <a:t>Class Weights</a:t>
              </a:r>
              <a:endParaRPr sz="1000">
                <a:solidFill>
                  <a:srgbClr val="1D7E75"/>
                </a:solidFill>
                <a:latin typeface="Roboto"/>
                <a:ea typeface="Roboto"/>
                <a:cs typeface="Roboto"/>
                <a:sym typeface="Roboto"/>
              </a:endParaRPr>
            </a:p>
            <a:p>
              <a:pPr marL="457200" lvl="0" indent="-292100" algn="l" rtl="0">
                <a:lnSpc>
                  <a:spcPct val="100000"/>
                </a:lnSpc>
                <a:spcBef>
                  <a:spcPts val="0"/>
                </a:spcBef>
                <a:spcAft>
                  <a:spcPts val="0"/>
                </a:spcAft>
                <a:buClr>
                  <a:srgbClr val="1D7E75"/>
                </a:buClr>
                <a:buSzPts val="1000"/>
                <a:buFont typeface="Roboto"/>
                <a:buAutoNum type="arabicPeriod"/>
              </a:pPr>
              <a:r>
                <a:rPr lang="en" sz="1000">
                  <a:solidFill>
                    <a:srgbClr val="1D7E75"/>
                  </a:solidFill>
                  <a:latin typeface="Roboto"/>
                  <a:ea typeface="Roboto"/>
                  <a:cs typeface="Roboto"/>
                  <a:sym typeface="Roboto"/>
                </a:rPr>
                <a:t>Undersampling</a:t>
              </a:r>
              <a:endParaRPr sz="1000">
                <a:solidFill>
                  <a:srgbClr val="1D7E75"/>
                </a:solidFill>
                <a:latin typeface="Roboto"/>
                <a:ea typeface="Roboto"/>
                <a:cs typeface="Roboto"/>
                <a:sym typeface="Roboto"/>
              </a:endParaRPr>
            </a:p>
          </p:txBody>
        </p:sp>
        <p:sp>
          <p:nvSpPr>
            <p:cNvPr id="304" name="Google Shape;304;p27"/>
            <p:cNvSpPr/>
            <p:nvPr/>
          </p:nvSpPr>
          <p:spPr>
            <a:xfrm>
              <a:off x="1148384" y="480643"/>
              <a:ext cx="2030400" cy="91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solidFill>
                    <a:srgbClr val="1D7E75"/>
                  </a:solidFill>
                  <a:latin typeface="Roboto"/>
                  <a:ea typeface="Roboto"/>
                  <a:cs typeface="Roboto"/>
                  <a:sym typeface="Roboto"/>
                </a:rPr>
                <a:t>Step 1: Additional Pre-Processing</a:t>
              </a:r>
              <a:endParaRPr sz="1900">
                <a:solidFill>
                  <a:srgbClr val="1D7E75"/>
                </a:solidFill>
                <a:latin typeface="Roboto Thin"/>
                <a:ea typeface="Roboto Thin"/>
                <a:cs typeface="Roboto Thin"/>
                <a:sym typeface="Roboto Thin"/>
              </a:endParaRPr>
            </a:p>
          </p:txBody>
        </p:sp>
        <p:sp>
          <p:nvSpPr>
            <p:cNvPr id="305" name="Google Shape;305;p27"/>
            <p:cNvSpPr/>
            <p:nvPr/>
          </p:nvSpPr>
          <p:spPr>
            <a:xfrm rot="5400000">
              <a:off x="1942630" y="2781651"/>
              <a:ext cx="3816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7"/>
          <p:cNvGrpSpPr/>
          <p:nvPr/>
        </p:nvGrpSpPr>
        <p:grpSpPr>
          <a:xfrm>
            <a:off x="3328577" y="716167"/>
            <a:ext cx="2486829" cy="3987534"/>
            <a:chOff x="1118224" y="283725"/>
            <a:chExt cx="2090826" cy="4076400"/>
          </a:xfrm>
        </p:grpSpPr>
        <p:sp>
          <p:nvSpPr>
            <p:cNvPr id="307" name="Google Shape;307;p27"/>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1256127" y="1301470"/>
              <a:ext cx="1815000" cy="1123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b="1">
                  <a:solidFill>
                    <a:srgbClr val="1D7E75"/>
                  </a:solidFill>
                  <a:latin typeface="Roboto"/>
                  <a:ea typeface="Roboto"/>
                  <a:cs typeface="Roboto"/>
                  <a:sym typeface="Roboto"/>
                </a:rPr>
                <a:t>Methods Explored:</a:t>
              </a:r>
              <a:endParaRPr sz="1000" b="1">
                <a:solidFill>
                  <a:srgbClr val="1D7E75"/>
                </a:solidFill>
                <a:latin typeface="Roboto"/>
                <a:ea typeface="Roboto"/>
                <a:cs typeface="Roboto"/>
                <a:sym typeface="Roboto"/>
              </a:endParaRPr>
            </a:p>
            <a:p>
              <a:pPr marL="457200" lvl="0" indent="-292100" algn="l" rtl="0">
                <a:lnSpc>
                  <a:spcPct val="100000"/>
                </a:lnSpc>
                <a:spcBef>
                  <a:spcPts val="0"/>
                </a:spcBef>
                <a:spcAft>
                  <a:spcPts val="0"/>
                </a:spcAft>
                <a:buClr>
                  <a:srgbClr val="1D7E75"/>
                </a:buClr>
                <a:buSzPts val="1000"/>
                <a:buFont typeface="Roboto"/>
                <a:buAutoNum type="arabicPeriod"/>
              </a:pPr>
              <a:r>
                <a:rPr lang="en" sz="1000">
                  <a:solidFill>
                    <a:srgbClr val="1D7E75"/>
                  </a:solidFill>
                  <a:latin typeface="Roboto"/>
                  <a:ea typeface="Roboto"/>
                  <a:cs typeface="Roboto"/>
                  <a:sym typeface="Roboto"/>
                </a:rPr>
                <a:t>Embedding Layers &amp; pre-trained embedding</a:t>
              </a:r>
              <a:endParaRPr sz="1000">
                <a:solidFill>
                  <a:srgbClr val="1D7E75"/>
                </a:solidFill>
                <a:latin typeface="Roboto"/>
                <a:ea typeface="Roboto"/>
                <a:cs typeface="Roboto"/>
                <a:sym typeface="Roboto"/>
              </a:endParaRPr>
            </a:p>
            <a:p>
              <a:pPr marL="457200" lvl="0" indent="-292100" algn="l" rtl="0">
                <a:lnSpc>
                  <a:spcPct val="100000"/>
                </a:lnSpc>
                <a:spcBef>
                  <a:spcPts val="0"/>
                </a:spcBef>
                <a:spcAft>
                  <a:spcPts val="0"/>
                </a:spcAft>
                <a:buClr>
                  <a:srgbClr val="1D7E75"/>
                </a:buClr>
                <a:buSzPts val="1000"/>
                <a:buFont typeface="Roboto"/>
                <a:buAutoNum type="arabicPeriod"/>
              </a:pPr>
              <a:r>
                <a:rPr lang="en" sz="1000">
                  <a:solidFill>
                    <a:srgbClr val="1D7E75"/>
                  </a:solidFill>
                  <a:latin typeface="Roboto"/>
                  <a:ea typeface="Roboto"/>
                  <a:cs typeface="Roboto"/>
                  <a:sym typeface="Roboto"/>
                </a:rPr>
                <a:t>(Multi-head) Attention Layers</a:t>
              </a:r>
              <a:endParaRPr sz="1000">
                <a:solidFill>
                  <a:srgbClr val="1D7E75"/>
                </a:solidFill>
                <a:latin typeface="Roboto"/>
                <a:ea typeface="Roboto"/>
                <a:cs typeface="Roboto"/>
                <a:sym typeface="Roboto"/>
              </a:endParaRPr>
            </a:p>
            <a:p>
              <a:pPr marL="457200" lvl="0" indent="-292100" algn="l" rtl="0">
                <a:lnSpc>
                  <a:spcPct val="100000"/>
                </a:lnSpc>
                <a:spcBef>
                  <a:spcPts val="0"/>
                </a:spcBef>
                <a:spcAft>
                  <a:spcPts val="0"/>
                </a:spcAft>
                <a:buClr>
                  <a:srgbClr val="1D7E75"/>
                </a:buClr>
                <a:buSzPts val="1000"/>
                <a:buFont typeface="Roboto"/>
                <a:buAutoNum type="arabicPeriod"/>
              </a:pPr>
              <a:r>
                <a:rPr lang="en" sz="1000">
                  <a:solidFill>
                    <a:srgbClr val="1D7E75"/>
                  </a:solidFill>
                  <a:latin typeface="Roboto"/>
                  <a:ea typeface="Roboto"/>
                  <a:cs typeface="Roboto"/>
                  <a:sym typeface="Roboto"/>
                </a:rPr>
                <a:t>Bidirectional LSTM layers</a:t>
              </a:r>
              <a:endParaRPr sz="1000">
                <a:solidFill>
                  <a:srgbClr val="1D7E75"/>
                </a:solidFill>
                <a:latin typeface="Roboto"/>
                <a:ea typeface="Roboto"/>
                <a:cs typeface="Roboto"/>
                <a:sym typeface="Roboto"/>
              </a:endParaRPr>
            </a:p>
            <a:p>
              <a:pPr marL="457200" lvl="0" indent="-292100" algn="l" rtl="0">
                <a:lnSpc>
                  <a:spcPct val="100000"/>
                </a:lnSpc>
                <a:spcBef>
                  <a:spcPts val="0"/>
                </a:spcBef>
                <a:spcAft>
                  <a:spcPts val="0"/>
                </a:spcAft>
                <a:buClr>
                  <a:srgbClr val="1D7E75"/>
                </a:buClr>
                <a:buSzPts val="1000"/>
                <a:buFont typeface="Roboto"/>
                <a:buAutoNum type="arabicPeriod"/>
              </a:pPr>
              <a:r>
                <a:rPr lang="en" sz="1000">
                  <a:solidFill>
                    <a:srgbClr val="1D7E75"/>
                  </a:solidFill>
                  <a:latin typeface="Roboto"/>
                  <a:ea typeface="Roboto"/>
                  <a:cs typeface="Roboto"/>
                  <a:sym typeface="Roboto"/>
                </a:rPr>
                <a:t>Pooling</a:t>
              </a:r>
              <a:endParaRPr sz="1000">
                <a:solidFill>
                  <a:srgbClr val="1D7E75"/>
                </a:solidFill>
                <a:latin typeface="Roboto"/>
                <a:ea typeface="Roboto"/>
                <a:cs typeface="Roboto"/>
                <a:sym typeface="Roboto"/>
              </a:endParaRPr>
            </a:p>
          </p:txBody>
        </p:sp>
        <p:sp>
          <p:nvSpPr>
            <p:cNvPr id="310" name="Google Shape;310;p27"/>
            <p:cNvSpPr/>
            <p:nvPr/>
          </p:nvSpPr>
          <p:spPr>
            <a:xfrm>
              <a:off x="1233847" y="470609"/>
              <a:ext cx="1815000" cy="83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b="1">
                  <a:solidFill>
                    <a:srgbClr val="1D7E75"/>
                  </a:solidFill>
                  <a:latin typeface="Roboto"/>
                  <a:ea typeface="Roboto"/>
                  <a:cs typeface="Roboto"/>
                  <a:sym typeface="Roboto"/>
                </a:rPr>
                <a:t>Step 2: Hyper Parameter Tuning</a:t>
              </a:r>
              <a:endParaRPr sz="3900">
                <a:solidFill>
                  <a:srgbClr val="1D7E75"/>
                </a:solidFill>
                <a:latin typeface="Roboto Thin"/>
                <a:ea typeface="Roboto Thin"/>
                <a:cs typeface="Roboto Thin"/>
                <a:sym typeface="Roboto Thin"/>
              </a:endParaRPr>
            </a:p>
          </p:txBody>
        </p:sp>
        <p:sp>
          <p:nvSpPr>
            <p:cNvPr id="311" name="Google Shape;311;p27"/>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1148437" y="3182324"/>
              <a:ext cx="2030400" cy="899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Issues Addressed</a:t>
              </a:r>
              <a:endParaRPr sz="1100" b="1">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Testing various NN architectures to see what mechanisms help</a:t>
              </a:r>
              <a:endParaRPr sz="1000">
                <a:solidFill>
                  <a:srgbClr val="FFFFFF"/>
                </a:solidFill>
                <a:latin typeface="Roboto"/>
                <a:ea typeface="Roboto"/>
                <a:cs typeface="Roboto"/>
                <a:sym typeface="Roboto"/>
              </a:endParaRPr>
            </a:p>
          </p:txBody>
        </p:sp>
      </p:grpSp>
      <p:grpSp>
        <p:nvGrpSpPr>
          <p:cNvPr id="313" name="Google Shape;313;p27"/>
          <p:cNvGrpSpPr/>
          <p:nvPr/>
        </p:nvGrpSpPr>
        <p:grpSpPr>
          <a:xfrm>
            <a:off x="5877802" y="716300"/>
            <a:ext cx="2486829" cy="3987534"/>
            <a:chOff x="1118224" y="283725"/>
            <a:chExt cx="2090826" cy="4076400"/>
          </a:xfrm>
        </p:grpSpPr>
        <p:sp>
          <p:nvSpPr>
            <p:cNvPr id="314" name="Google Shape;314;p27"/>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1234772" y="1219525"/>
              <a:ext cx="1815000" cy="1510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b="1">
                  <a:solidFill>
                    <a:srgbClr val="1D7E75"/>
                  </a:solidFill>
                  <a:latin typeface="Roboto"/>
                  <a:ea typeface="Roboto"/>
                  <a:cs typeface="Roboto"/>
                  <a:sym typeface="Roboto"/>
                </a:rPr>
                <a:t>Initial Results:</a:t>
              </a:r>
              <a:endParaRPr sz="1000" b="1">
                <a:solidFill>
                  <a:srgbClr val="1D7E75"/>
                </a:solidFill>
                <a:latin typeface="Roboto"/>
                <a:ea typeface="Roboto"/>
                <a:cs typeface="Roboto"/>
                <a:sym typeface="Roboto"/>
              </a:endParaRPr>
            </a:p>
            <a:p>
              <a:pPr marL="457200" lvl="0" indent="-292100" algn="l" rtl="0">
                <a:lnSpc>
                  <a:spcPct val="100000"/>
                </a:lnSpc>
                <a:spcBef>
                  <a:spcPts val="0"/>
                </a:spcBef>
                <a:spcAft>
                  <a:spcPts val="0"/>
                </a:spcAft>
                <a:buClr>
                  <a:srgbClr val="1D7E75"/>
                </a:buClr>
                <a:buSzPts val="1000"/>
                <a:buFont typeface="Roboto"/>
                <a:buAutoNum type="arabicPeriod"/>
              </a:pPr>
              <a:r>
                <a:rPr lang="en" sz="1000">
                  <a:solidFill>
                    <a:srgbClr val="1D7E75"/>
                  </a:solidFill>
                  <a:latin typeface="Roboto"/>
                  <a:ea typeface="Roboto"/>
                  <a:cs typeface="Roboto"/>
                  <a:sym typeface="Roboto"/>
                </a:rPr>
                <a:t>Embedding layers immediately boosted accuracy over dense NN</a:t>
              </a:r>
              <a:endParaRPr sz="1000">
                <a:solidFill>
                  <a:srgbClr val="1D7E75"/>
                </a:solidFill>
                <a:latin typeface="Roboto"/>
                <a:ea typeface="Roboto"/>
                <a:cs typeface="Roboto"/>
                <a:sym typeface="Roboto"/>
              </a:endParaRPr>
            </a:p>
            <a:p>
              <a:pPr marL="457200" lvl="0" indent="-292100" algn="l" rtl="0">
                <a:lnSpc>
                  <a:spcPct val="100000"/>
                </a:lnSpc>
                <a:spcBef>
                  <a:spcPts val="0"/>
                </a:spcBef>
                <a:spcAft>
                  <a:spcPts val="0"/>
                </a:spcAft>
                <a:buClr>
                  <a:srgbClr val="1D7E75"/>
                </a:buClr>
                <a:buSzPts val="1000"/>
                <a:buFont typeface="Roboto"/>
                <a:buAutoNum type="arabicPeriod"/>
              </a:pPr>
              <a:r>
                <a:rPr lang="en" sz="1000">
                  <a:solidFill>
                    <a:srgbClr val="1D7E75"/>
                  </a:solidFill>
                  <a:latin typeface="Roboto"/>
                  <a:ea typeface="Roboto"/>
                  <a:cs typeface="Roboto"/>
                  <a:sym typeface="Roboto"/>
                </a:rPr>
                <a:t>LSTM + attention layers helped improve generalization to unseen data</a:t>
              </a:r>
              <a:endParaRPr sz="1000">
                <a:solidFill>
                  <a:srgbClr val="1D7E75"/>
                </a:solidFill>
                <a:latin typeface="Roboto"/>
                <a:ea typeface="Roboto"/>
                <a:cs typeface="Roboto"/>
                <a:sym typeface="Roboto"/>
              </a:endParaRPr>
            </a:p>
          </p:txBody>
        </p:sp>
        <p:sp>
          <p:nvSpPr>
            <p:cNvPr id="317" name="Google Shape;317;p27"/>
            <p:cNvSpPr/>
            <p:nvPr/>
          </p:nvSpPr>
          <p:spPr>
            <a:xfrm>
              <a:off x="1233847" y="470596"/>
              <a:ext cx="1815000" cy="8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b="1">
                  <a:solidFill>
                    <a:srgbClr val="1D7E75"/>
                  </a:solidFill>
                  <a:latin typeface="Roboto"/>
                  <a:ea typeface="Roboto"/>
                  <a:cs typeface="Roboto"/>
                  <a:sym typeface="Roboto"/>
                </a:rPr>
                <a:t>Step 3: Results</a:t>
              </a:r>
              <a:endParaRPr sz="1900">
                <a:solidFill>
                  <a:srgbClr val="1D7E75"/>
                </a:solidFill>
                <a:latin typeface="Roboto Thin"/>
                <a:ea typeface="Roboto Thin"/>
                <a:cs typeface="Roboto Thin"/>
                <a:sym typeface="Roboto Thin"/>
              </a:endParaRPr>
            </a:p>
          </p:txBody>
        </p:sp>
        <p:sp>
          <p:nvSpPr>
            <p:cNvPr id="318" name="Google Shape;318;p27"/>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1236402" y="3160156"/>
              <a:ext cx="1914900" cy="10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Final Findings</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chemeClr val="lt1"/>
                  </a:solidFill>
                  <a:latin typeface="Roboto"/>
                  <a:ea typeface="Roboto"/>
                  <a:cs typeface="Roboto"/>
                  <a:sym typeface="Roboto"/>
                </a:rPr>
                <a:t>Training Accuracy: 96%</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chemeClr val="lt1"/>
                  </a:solidFill>
                  <a:latin typeface="Roboto"/>
                  <a:ea typeface="Roboto"/>
                  <a:cs typeface="Roboto"/>
                  <a:sym typeface="Roboto"/>
                </a:rPr>
                <a:t>Test Accuracy: 91%</a:t>
              </a:r>
              <a:endParaRPr sz="1100">
                <a:solidFill>
                  <a:schemeClr val="lt1"/>
                </a:solidFill>
                <a:latin typeface="Roboto"/>
                <a:ea typeface="Roboto"/>
                <a:cs typeface="Roboto"/>
                <a:sym typeface="Roboto"/>
              </a:endParaRPr>
            </a:p>
          </p:txBody>
        </p:sp>
      </p:grpSp>
      <p:sp>
        <p:nvSpPr>
          <p:cNvPr id="320" name="Google Shape;320;p27"/>
          <p:cNvSpPr/>
          <p:nvPr/>
        </p:nvSpPr>
        <p:spPr>
          <a:xfrm>
            <a:off x="851175" y="3475625"/>
            <a:ext cx="2415000" cy="109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Issues Addressed</a:t>
            </a:r>
            <a:endParaRPr sz="1100" b="1">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Optimizing encoding</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Balanced the classes to mitigate bias in training</a:t>
            </a:r>
            <a:endParaRPr sz="1100">
              <a:solidFill>
                <a:srgbClr val="FFFFFF"/>
              </a:solidFill>
              <a:latin typeface="Roboto"/>
              <a:ea typeface="Roboto"/>
              <a:cs typeface="Roboto"/>
              <a:sym typeface="Roboto"/>
            </a:endParaRPr>
          </a:p>
        </p:txBody>
      </p:sp>
      <p:pic>
        <p:nvPicPr>
          <p:cNvPr id="321" name="Google Shape;321;p27" title="Thinking brain machine vector clipart image - Free stock photo ..."/>
          <p:cNvPicPr preferRelativeResize="0"/>
          <p:nvPr/>
        </p:nvPicPr>
        <p:blipFill>
          <a:blip r:embed="rId3">
            <a:alphaModFix/>
          </a:blip>
          <a:stretch>
            <a:fillRect/>
          </a:stretch>
        </p:blipFill>
        <p:spPr>
          <a:xfrm>
            <a:off x="5766975" y="64800"/>
            <a:ext cx="506701" cy="506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8"/>
          <p:cNvSpPr txBox="1">
            <a:spLocks noGrp="1"/>
          </p:cNvSpPr>
          <p:nvPr>
            <p:ph type="title"/>
          </p:nvPr>
        </p:nvSpPr>
        <p:spPr>
          <a:xfrm>
            <a:off x="553975" y="0"/>
            <a:ext cx="70308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3380"/>
              <a:t>LSTM with Attention Classification Report</a:t>
            </a:r>
            <a:endParaRPr sz="3380"/>
          </a:p>
        </p:txBody>
      </p:sp>
      <p:pic>
        <p:nvPicPr>
          <p:cNvPr id="327" name="Google Shape;327;p28" title="File:Idea or report icon (the Noun Project 2384902).svg ..."/>
          <p:cNvPicPr preferRelativeResize="0"/>
          <p:nvPr/>
        </p:nvPicPr>
        <p:blipFill>
          <a:blip r:embed="rId3">
            <a:alphaModFix/>
          </a:blip>
          <a:stretch>
            <a:fillRect/>
          </a:stretch>
        </p:blipFill>
        <p:spPr>
          <a:xfrm flipH="1">
            <a:off x="6980921" y="138850"/>
            <a:ext cx="545726" cy="692449"/>
          </a:xfrm>
          <a:prstGeom prst="rect">
            <a:avLst/>
          </a:prstGeom>
          <a:noFill/>
          <a:ln>
            <a:noFill/>
          </a:ln>
        </p:spPr>
      </p:pic>
      <p:pic>
        <p:nvPicPr>
          <p:cNvPr id="328" name="Google Shape;328;p28"/>
          <p:cNvPicPr preferRelativeResize="0"/>
          <p:nvPr/>
        </p:nvPicPr>
        <p:blipFill>
          <a:blip r:embed="rId4">
            <a:alphaModFix/>
          </a:blip>
          <a:stretch>
            <a:fillRect/>
          </a:stretch>
        </p:blipFill>
        <p:spPr>
          <a:xfrm>
            <a:off x="736100" y="1044325"/>
            <a:ext cx="7671801" cy="343096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9"/>
          <p:cNvSpPr txBox="1">
            <a:spLocks noGrp="1"/>
          </p:cNvSpPr>
          <p:nvPr>
            <p:ph type="title"/>
          </p:nvPr>
        </p:nvSpPr>
        <p:spPr>
          <a:xfrm>
            <a:off x="-174350" y="380750"/>
            <a:ext cx="8520600" cy="531900"/>
          </a:xfrm>
          <a:prstGeom prst="rect">
            <a:avLst/>
          </a:prstGeom>
        </p:spPr>
        <p:txBody>
          <a:bodyPr spcFirstLastPara="1" wrap="square" lIns="91425" tIns="91425" rIns="91425" bIns="91425" anchor="b" anchorCtr="0">
            <a:normAutofit fontScale="90000"/>
          </a:bodyPr>
          <a:lstStyle/>
          <a:p>
            <a:pPr marL="0" lvl="0" indent="0" algn="ctr" rtl="0">
              <a:lnSpc>
                <a:spcPct val="120000"/>
              </a:lnSpc>
              <a:spcBef>
                <a:spcPts val="0"/>
              </a:spcBef>
              <a:spcAft>
                <a:spcPts val="600"/>
              </a:spcAft>
              <a:buNone/>
            </a:pPr>
            <a:r>
              <a:rPr lang="en"/>
              <a:t>NeurIPS 2021 Paper Checklist Guidelines</a:t>
            </a:r>
            <a:endParaRPr sz="2400">
              <a:solidFill>
                <a:srgbClr val="212529"/>
              </a:solidFill>
              <a:highlight>
                <a:srgbClr val="FFFFFF"/>
              </a:highlight>
              <a:latin typeface="Arial"/>
              <a:ea typeface="Arial"/>
              <a:cs typeface="Arial"/>
              <a:sym typeface="Arial"/>
            </a:endParaRPr>
          </a:p>
        </p:txBody>
      </p:sp>
      <p:pic>
        <p:nvPicPr>
          <p:cNvPr id="334" name="Google Shape;334;p29" title="File:Checklist Flat Icon Vector.svg - Wikimedia Commons"/>
          <p:cNvPicPr preferRelativeResize="0"/>
          <p:nvPr/>
        </p:nvPicPr>
        <p:blipFill>
          <a:blip r:embed="rId3">
            <a:alphaModFix/>
          </a:blip>
          <a:stretch>
            <a:fillRect/>
          </a:stretch>
        </p:blipFill>
        <p:spPr>
          <a:xfrm>
            <a:off x="7226076" y="108226"/>
            <a:ext cx="843174" cy="843174"/>
          </a:xfrm>
          <a:prstGeom prst="rect">
            <a:avLst/>
          </a:prstGeom>
          <a:noFill/>
          <a:ln>
            <a:noFill/>
          </a:ln>
        </p:spPr>
      </p:pic>
      <p:sp>
        <p:nvSpPr>
          <p:cNvPr id="335" name="Google Shape;335;p29"/>
          <p:cNvSpPr/>
          <p:nvPr/>
        </p:nvSpPr>
        <p:spPr>
          <a:xfrm>
            <a:off x="414750" y="1145475"/>
            <a:ext cx="8255400" cy="3722700"/>
          </a:xfrm>
          <a:prstGeom prst="rect">
            <a:avLst/>
          </a:prstGeom>
          <a:noFill/>
          <a:ln w="28575" cap="flat" cmpd="sng">
            <a:solidFill>
              <a:srgbClr val="1B786F"/>
            </a:solidFill>
            <a:prstDash val="solid"/>
            <a:round/>
            <a:headEnd type="none" w="sm" len="sm"/>
            <a:tailEnd type="none" w="sm" len="sm"/>
          </a:ln>
        </p:spPr>
        <p:txBody>
          <a:bodyPr spcFirstLastPara="1" wrap="square" lIns="91425" tIns="91425" rIns="91425" bIns="91425" anchor="ctr" anchorCtr="0">
            <a:noAutofit/>
          </a:bodyPr>
          <a:lstStyle/>
          <a:p>
            <a:pPr marL="457200" lvl="0" indent="-393700" algn="l" rtl="0">
              <a:spcBef>
                <a:spcPts val="0"/>
              </a:spcBef>
              <a:spcAft>
                <a:spcPts val="0"/>
              </a:spcAft>
              <a:buSzPts val="2600"/>
              <a:buFont typeface="Fira Sans Extra Condensed"/>
              <a:buAutoNum type="arabicPeriod"/>
            </a:pPr>
            <a:r>
              <a:rPr lang="en" sz="2600">
                <a:latin typeface="Fira Sans Extra Condensed"/>
                <a:ea typeface="Fira Sans Extra Condensed"/>
                <a:cs typeface="Fira Sans Extra Condensed"/>
                <a:sym typeface="Fira Sans Extra Condensed"/>
              </a:rPr>
              <a:t>The purpose of this project is to gain an understanding of how to conduct sentiment analysis (POC).</a:t>
            </a:r>
            <a:endParaRPr sz="2600">
              <a:latin typeface="Fira Sans Extra Condensed"/>
              <a:ea typeface="Fira Sans Extra Condensed"/>
              <a:cs typeface="Fira Sans Extra Condensed"/>
              <a:sym typeface="Fira Sans Extra Condensed"/>
            </a:endParaRPr>
          </a:p>
          <a:p>
            <a:pPr marL="457200" lvl="0" indent="-393700" algn="l" rtl="0">
              <a:spcBef>
                <a:spcPts val="0"/>
              </a:spcBef>
              <a:spcAft>
                <a:spcPts val="0"/>
              </a:spcAft>
              <a:buSzPts val="2600"/>
              <a:buFont typeface="Fira Sans Extra Condensed"/>
              <a:buAutoNum type="arabicPeriod"/>
            </a:pPr>
            <a:r>
              <a:rPr lang="en" sz="2600">
                <a:latin typeface="Fira Sans Extra Condensed"/>
                <a:ea typeface="Fira Sans Extra Condensed"/>
                <a:cs typeface="Fira Sans Extra Condensed"/>
                <a:sym typeface="Fira Sans Extra Condensed"/>
              </a:rPr>
              <a:t>Our experimentation phase is well documented</a:t>
            </a:r>
            <a:endParaRPr sz="2600">
              <a:latin typeface="Fira Sans Extra Condensed"/>
              <a:ea typeface="Fira Sans Extra Condensed"/>
              <a:cs typeface="Fira Sans Extra Condensed"/>
              <a:sym typeface="Fira Sans Extra Condensed"/>
            </a:endParaRPr>
          </a:p>
          <a:p>
            <a:pPr marL="457200" lvl="0" indent="-393700" algn="l" rtl="0">
              <a:spcBef>
                <a:spcPts val="0"/>
              </a:spcBef>
              <a:spcAft>
                <a:spcPts val="0"/>
              </a:spcAft>
              <a:buSzPts val="2600"/>
              <a:buFont typeface="Fira Sans Extra Condensed"/>
              <a:buAutoNum type="arabicPeriod"/>
            </a:pPr>
            <a:r>
              <a:rPr lang="en" sz="2600">
                <a:latin typeface="Fira Sans Extra Condensed"/>
                <a:ea typeface="Fira Sans Extra Condensed"/>
                <a:cs typeface="Fira Sans Extra Condensed"/>
                <a:sym typeface="Fira Sans Extra Condensed"/>
              </a:rPr>
              <a:t>Considerable parts of our workflow depend on having access to a GPU.</a:t>
            </a:r>
            <a:endParaRPr sz="2600">
              <a:latin typeface="Fira Sans Extra Condensed"/>
              <a:ea typeface="Fira Sans Extra Condensed"/>
              <a:cs typeface="Fira Sans Extra Condensed"/>
              <a:sym typeface="Fira Sans Extra Condensed"/>
            </a:endParaRPr>
          </a:p>
          <a:p>
            <a:pPr marL="457200" lvl="0" indent="-393700" algn="l" rtl="0">
              <a:spcBef>
                <a:spcPts val="0"/>
              </a:spcBef>
              <a:spcAft>
                <a:spcPts val="0"/>
              </a:spcAft>
              <a:buSzPts val="2600"/>
              <a:buFont typeface="Fira Sans Extra Condensed"/>
              <a:buAutoNum type="arabicPeriod"/>
            </a:pPr>
            <a:r>
              <a:rPr lang="en" sz="2600">
                <a:latin typeface="Fira Sans Extra Condensed"/>
                <a:ea typeface="Fira Sans Extra Condensed"/>
                <a:cs typeface="Fira Sans Extra Condensed"/>
                <a:sym typeface="Fira Sans Extra Condensed"/>
              </a:rPr>
              <a:t>Dataset was open source and backed by a trusted source.</a:t>
            </a:r>
            <a:endParaRPr sz="2600">
              <a:latin typeface="Fira Sans Extra Condensed"/>
              <a:ea typeface="Fira Sans Extra Condensed"/>
              <a:cs typeface="Fira Sans Extra Condensed"/>
              <a:sym typeface="Fira Sans Extra Condensed"/>
            </a:endParaRPr>
          </a:p>
          <a:p>
            <a:pPr marL="457200" lvl="0" indent="-393700" algn="l" rtl="0">
              <a:spcBef>
                <a:spcPts val="0"/>
              </a:spcBef>
              <a:spcAft>
                <a:spcPts val="0"/>
              </a:spcAft>
              <a:buSzPts val="2600"/>
              <a:buFont typeface="Fira Sans Extra Condensed"/>
              <a:buAutoNum type="arabicPeriod"/>
            </a:pPr>
            <a:r>
              <a:rPr lang="en" sz="2600">
                <a:latin typeface="Fira Sans Extra Condensed"/>
                <a:ea typeface="Fira Sans Extra Condensed"/>
                <a:cs typeface="Fira Sans Extra Condensed"/>
                <a:sym typeface="Fira Sans Extra Condensed"/>
              </a:rPr>
              <a:t>We read through the ethics review guidelines and ensured that the project conforms to them.</a:t>
            </a:r>
            <a:endParaRPr sz="2600">
              <a:latin typeface="Fira Sans Extra Condensed"/>
              <a:ea typeface="Fira Sans Extra Condensed"/>
              <a:cs typeface="Fira Sans Extra Condensed"/>
              <a:sym typeface="Fira Sans Extra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0"/>
          <p:cNvSpPr txBox="1">
            <a:spLocks noGrp="1"/>
          </p:cNvSpPr>
          <p:nvPr>
            <p:ph type="title"/>
          </p:nvPr>
        </p:nvSpPr>
        <p:spPr>
          <a:xfrm>
            <a:off x="137350" y="38750"/>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Conclusion</a:t>
            </a:r>
            <a:endParaRPr/>
          </a:p>
        </p:txBody>
      </p:sp>
      <p:pic>
        <p:nvPicPr>
          <p:cNvPr id="341" name="Google Shape;341;p30" title="File:Diploma (50349) - The Noun Project.svg - Wikimedia Commons"/>
          <p:cNvPicPr preferRelativeResize="0"/>
          <p:nvPr/>
        </p:nvPicPr>
        <p:blipFill>
          <a:blip r:embed="rId3">
            <a:alphaModFix/>
          </a:blip>
          <a:stretch>
            <a:fillRect/>
          </a:stretch>
        </p:blipFill>
        <p:spPr>
          <a:xfrm flipH="1">
            <a:off x="5375976" y="206512"/>
            <a:ext cx="663526" cy="663526"/>
          </a:xfrm>
          <a:prstGeom prst="rect">
            <a:avLst/>
          </a:prstGeom>
          <a:noFill/>
          <a:ln>
            <a:noFill/>
          </a:ln>
        </p:spPr>
      </p:pic>
      <p:sp>
        <p:nvSpPr>
          <p:cNvPr id="342" name="Google Shape;342;p30"/>
          <p:cNvSpPr/>
          <p:nvPr/>
        </p:nvSpPr>
        <p:spPr>
          <a:xfrm>
            <a:off x="3224100" y="1181700"/>
            <a:ext cx="2695800" cy="3157800"/>
          </a:xfrm>
          <a:prstGeom prst="roundRect">
            <a:avLst>
              <a:gd name="adj" fmla="val 16667"/>
            </a:avLst>
          </a:prstGeom>
          <a:noFill/>
          <a:ln w="28575" cap="flat" cmpd="sng">
            <a:solidFill>
              <a:srgbClr val="1B786F"/>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endParaRPr sz="2200">
              <a:solidFill>
                <a:schemeClr val="dk1"/>
              </a:solidFill>
              <a:latin typeface="Fira Sans Extra Condensed"/>
              <a:ea typeface="Fira Sans Extra Condensed"/>
              <a:cs typeface="Fira Sans Extra Condensed"/>
              <a:sym typeface="Fira Sans Extra Condensed"/>
            </a:endParaRPr>
          </a:p>
          <a:p>
            <a:pPr marL="457200" lvl="0" indent="0" algn="ctr" rtl="0">
              <a:spcBef>
                <a:spcPts val="0"/>
              </a:spcBef>
              <a:spcAft>
                <a:spcPts val="0"/>
              </a:spcAft>
              <a:buNone/>
            </a:pPr>
            <a:endParaRPr sz="22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800">
              <a:solidFill>
                <a:schemeClr val="dk1"/>
              </a:solidFill>
              <a:latin typeface="Open Sans"/>
              <a:ea typeface="Open Sans"/>
              <a:cs typeface="Open Sans"/>
              <a:sym typeface="Open Sans"/>
            </a:endParaRPr>
          </a:p>
          <a:p>
            <a:pPr marL="0" lvl="0" indent="0" algn="ctr" rtl="0">
              <a:spcBef>
                <a:spcPts val="0"/>
              </a:spcBef>
              <a:spcAft>
                <a:spcPts val="0"/>
              </a:spcAft>
              <a:buNone/>
            </a:pPr>
            <a:endParaRPr/>
          </a:p>
        </p:txBody>
      </p:sp>
      <p:sp>
        <p:nvSpPr>
          <p:cNvPr id="343" name="Google Shape;343;p30"/>
          <p:cNvSpPr/>
          <p:nvPr/>
        </p:nvSpPr>
        <p:spPr>
          <a:xfrm>
            <a:off x="6136650" y="1181700"/>
            <a:ext cx="2695800" cy="3157800"/>
          </a:xfrm>
          <a:prstGeom prst="roundRect">
            <a:avLst>
              <a:gd name="adj" fmla="val 16667"/>
            </a:avLst>
          </a:prstGeom>
          <a:noFill/>
          <a:ln w="28575" cap="flat" cmpd="sng">
            <a:solidFill>
              <a:srgbClr val="1B786F"/>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endParaRPr sz="22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800">
              <a:solidFill>
                <a:schemeClr val="dk1"/>
              </a:solidFill>
              <a:latin typeface="Open Sans"/>
              <a:ea typeface="Open Sans"/>
              <a:cs typeface="Open Sans"/>
              <a:sym typeface="Open Sans"/>
            </a:endParaRPr>
          </a:p>
          <a:p>
            <a:pPr marL="0" lvl="0" indent="0" algn="ctr" rtl="0">
              <a:spcBef>
                <a:spcPts val="0"/>
              </a:spcBef>
              <a:spcAft>
                <a:spcPts val="0"/>
              </a:spcAft>
              <a:buNone/>
            </a:pPr>
            <a:endParaRPr/>
          </a:p>
        </p:txBody>
      </p:sp>
      <p:sp>
        <p:nvSpPr>
          <p:cNvPr id="344" name="Google Shape;344;p30"/>
          <p:cNvSpPr/>
          <p:nvPr/>
        </p:nvSpPr>
        <p:spPr>
          <a:xfrm>
            <a:off x="311550" y="1181700"/>
            <a:ext cx="2695800" cy="3157800"/>
          </a:xfrm>
          <a:prstGeom prst="roundRect">
            <a:avLst>
              <a:gd name="adj" fmla="val 16667"/>
            </a:avLst>
          </a:prstGeom>
          <a:noFill/>
          <a:ln w="28575" cap="flat" cmpd="sng">
            <a:solidFill>
              <a:srgbClr val="1B786F"/>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endParaRPr sz="22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800">
              <a:solidFill>
                <a:schemeClr val="dk1"/>
              </a:solidFill>
              <a:latin typeface="Open Sans"/>
              <a:ea typeface="Open Sans"/>
              <a:cs typeface="Open Sans"/>
              <a:sym typeface="Open Sans"/>
            </a:endParaRPr>
          </a:p>
          <a:p>
            <a:pPr marL="0" lvl="0" indent="0" algn="ctr" rtl="0">
              <a:spcBef>
                <a:spcPts val="0"/>
              </a:spcBef>
              <a:spcAft>
                <a:spcPts val="0"/>
              </a:spcAft>
              <a:buNone/>
            </a:pPr>
            <a:endParaRPr/>
          </a:p>
        </p:txBody>
      </p:sp>
      <p:sp>
        <p:nvSpPr>
          <p:cNvPr id="345" name="Google Shape;345;p30"/>
          <p:cNvSpPr txBox="1"/>
          <p:nvPr/>
        </p:nvSpPr>
        <p:spPr>
          <a:xfrm>
            <a:off x="758551" y="1335950"/>
            <a:ext cx="18018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100">
                <a:solidFill>
                  <a:srgbClr val="1B786F"/>
                </a:solidFill>
                <a:latin typeface="Fira Sans Extra Condensed Medium"/>
                <a:ea typeface="Fira Sans Extra Condensed Medium"/>
                <a:cs typeface="Fira Sans Extra Condensed Medium"/>
                <a:sym typeface="Fira Sans Extra Condensed Medium"/>
              </a:rPr>
              <a:t>Key Results</a:t>
            </a:r>
            <a:endParaRPr sz="2100">
              <a:solidFill>
                <a:srgbClr val="1B786F"/>
              </a:solidFill>
              <a:latin typeface="Fira Sans Extra Condensed Medium"/>
              <a:ea typeface="Fira Sans Extra Condensed Medium"/>
              <a:cs typeface="Fira Sans Extra Condensed Medium"/>
              <a:sym typeface="Fira Sans Extra Condensed Medium"/>
            </a:endParaRPr>
          </a:p>
        </p:txBody>
      </p:sp>
      <p:sp>
        <p:nvSpPr>
          <p:cNvPr id="346" name="Google Shape;346;p30"/>
          <p:cNvSpPr txBox="1"/>
          <p:nvPr/>
        </p:nvSpPr>
        <p:spPr>
          <a:xfrm>
            <a:off x="3593700" y="1335950"/>
            <a:ext cx="1956600" cy="34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100">
                <a:solidFill>
                  <a:srgbClr val="1B786F"/>
                </a:solidFill>
                <a:latin typeface="Fira Sans Extra Condensed Medium"/>
                <a:ea typeface="Fira Sans Extra Condensed Medium"/>
                <a:cs typeface="Fira Sans Extra Condensed Medium"/>
                <a:sym typeface="Fira Sans Extra Condensed Medium"/>
              </a:rPr>
              <a:t>What We Learned</a:t>
            </a:r>
            <a:endParaRPr sz="2100">
              <a:solidFill>
                <a:srgbClr val="1B786F"/>
              </a:solidFill>
              <a:latin typeface="Fira Sans Extra Condensed Medium"/>
              <a:ea typeface="Fira Sans Extra Condensed Medium"/>
              <a:cs typeface="Fira Sans Extra Condensed Medium"/>
              <a:sym typeface="Fira Sans Extra Condensed Medium"/>
            </a:endParaRPr>
          </a:p>
        </p:txBody>
      </p:sp>
      <p:sp>
        <p:nvSpPr>
          <p:cNvPr id="347" name="Google Shape;347;p30"/>
          <p:cNvSpPr txBox="1"/>
          <p:nvPr/>
        </p:nvSpPr>
        <p:spPr>
          <a:xfrm>
            <a:off x="6209250" y="1257950"/>
            <a:ext cx="2550600" cy="50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100">
                <a:solidFill>
                  <a:srgbClr val="1B786F"/>
                </a:solidFill>
                <a:latin typeface="Fira Sans Extra Condensed Medium"/>
                <a:ea typeface="Fira Sans Extra Condensed Medium"/>
                <a:cs typeface="Fira Sans Extra Condensed Medium"/>
                <a:sym typeface="Fira Sans Extra Condensed Medium"/>
              </a:rPr>
              <a:t>If we had more time…</a:t>
            </a:r>
            <a:endParaRPr sz="2100">
              <a:solidFill>
                <a:srgbClr val="1B786F"/>
              </a:solidFill>
              <a:latin typeface="Fira Sans Extra Condensed Medium"/>
              <a:ea typeface="Fira Sans Extra Condensed Medium"/>
              <a:cs typeface="Fira Sans Extra Condensed Medium"/>
              <a:sym typeface="Fira Sans Extra Condensed Medium"/>
            </a:endParaRPr>
          </a:p>
        </p:txBody>
      </p:sp>
      <p:sp>
        <p:nvSpPr>
          <p:cNvPr id="348" name="Google Shape;348;p30"/>
          <p:cNvSpPr txBox="1"/>
          <p:nvPr/>
        </p:nvSpPr>
        <p:spPr>
          <a:xfrm>
            <a:off x="792600" y="1840550"/>
            <a:ext cx="1734000" cy="15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a:solidFill>
                  <a:schemeClr val="dk1"/>
                </a:solidFill>
                <a:latin typeface="Fira Sans Extra Condensed"/>
                <a:ea typeface="Fira Sans Extra Condensed"/>
                <a:cs typeface="Fira Sans Extra Condensed"/>
                <a:sym typeface="Fira Sans Extra Condensed"/>
              </a:rPr>
              <a:t>Context is extremely important!!!</a:t>
            </a:r>
            <a:endParaRPr sz="1900">
              <a:solidFill>
                <a:schemeClr val="dk1"/>
              </a:solidFill>
              <a:latin typeface="Fira Sans Extra Condensed"/>
              <a:ea typeface="Fira Sans Extra Condensed"/>
              <a:cs typeface="Fira Sans Extra Condensed"/>
              <a:sym typeface="Fira Sans Extra Condensed"/>
            </a:endParaRPr>
          </a:p>
        </p:txBody>
      </p:sp>
      <p:sp>
        <p:nvSpPr>
          <p:cNvPr id="349" name="Google Shape;349;p30"/>
          <p:cNvSpPr txBox="1"/>
          <p:nvPr/>
        </p:nvSpPr>
        <p:spPr>
          <a:xfrm>
            <a:off x="3704988" y="1792050"/>
            <a:ext cx="1734000" cy="1559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a:solidFill>
                  <a:schemeClr val="dk1"/>
                </a:solidFill>
                <a:latin typeface="Fira Sans Extra Condensed"/>
                <a:ea typeface="Fira Sans Extra Condensed"/>
                <a:cs typeface="Fira Sans Extra Condensed"/>
                <a:sym typeface="Fira Sans Extra Condensed"/>
              </a:rPr>
              <a:t>Task was computationally and time intensive</a:t>
            </a:r>
            <a:endParaRPr sz="1900">
              <a:solidFill>
                <a:schemeClr val="dk1"/>
              </a:solidFill>
              <a:latin typeface="Fira Sans Extra Condensed"/>
              <a:ea typeface="Fira Sans Extra Condensed"/>
              <a:cs typeface="Fira Sans Extra Condensed"/>
              <a:sym typeface="Fira Sans Extra Condensed"/>
            </a:endParaRPr>
          </a:p>
        </p:txBody>
      </p:sp>
      <p:sp>
        <p:nvSpPr>
          <p:cNvPr id="350" name="Google Shape;350;p30"/>
          <p:cNvSpPr txBox="1"/>
          <p:nvPr/>
        </p:nvSpPr>
        <p:spPr>
          <a:xfrm>
            <a:off x="6617400" y="1792050"/>
            <a:ext cx="1734000" cy="136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Fira Sans Extra Condensed"/>
                <a:ea typeface="Fira Sans Extra Condensed"/>
                <a:cs typeface="Fira Sans Extra Condensed"/>
                <a:sym typeface="Fira Sans Extra Condensed"/>
              </a:rPr>
              <a:t>Translating lower occurrence reviews to foreign languages and back to augmented data</a:t>
            </a:r>
            <a:endParaRPr sz="1600">
              <a:solidFill>
                <a:schemeClr val="dk1"/>
              </a:solidFill>
              <a:latin typeface="Fira Sans Extra Condensed"/>
              <a:ea typeface="Fira Sans Extra Condensed"/>
              <a:cs typeface="Fira Sans Extra Condensed"/>
              <a:sym typeface="Fira Sans Extra Condensed"/>
            </a:endParaRPr>
          </a:p>
        </p:txBody>
      </p:sp>
      <p:pic>
        <p:nvPicPr>
          <p:cNvPr id="351" name="Google Shape;351;p30" title="File:MW-Icon-CheckMark.svg - Wikimedia Commons"/>
          <p:cNvPicPr preferRelativeResize="0"/>
          <p:nvPr/>
        </p:nvPicPr>
        <p:blipFill>
          <a:blip r:embed="rId4">
            <a:alphaModFix/>
          </a:blip>
          <a:stretch>
            <a:fillRect/>
          </a:stretch>
        </p:blipFill>
        <p:spPr>
          <a:xfrm>
            <a:off x="1155900" y="3158076"/>
            <a:ext cx="1007099" cy="1007099"/>
          </a:xfrm>
          <a:prstGeom prst="rect">
            <a:avLst/>
          </a:prstGeom>
          <a:noFill/>
          <a:ln>
            <a:noFill/>
          </a:ln>
        </p:spPr>
      </p:pic>
      <p:pic>
        <p:nvPicPr>
          <p:cNvPr id="352" name="Google Shape;352;p30" title="File:Green flat directory icon.svg - Wikimedia Commons"/>
          <p:cNvPicPr preferRelativeResize="0"/>
          <p:nvPr/>
        </p:nvPicPr>
        <p:blipFill>
          <a:blip r:embed="rId5">
            <a:alphaModFix/>
          </a:blip>
          <a:stretch>
            <a:fillRect/>
          </a:stretch>
        </p:blipFill>
        <p:spPr>
          <a:xfrm>
            <a:off x="4136241" y="3200367"/>
            <a:ext cx="1007101" cy="838883"/>
          </a:xfrm>
          <a:prstGeom prst="rect">
            <a:avLst/>
          </a:prstGeom>
          <a:noFill/>
          <a:ln>
            <a:noFill/>
          </a:ln>
        </p:spPr>
      </p:pic>
      <p:pic>
        <p:nvPicPr>
          <p:cNvPr id="353" name="Google Shape;353;p30" title="File:Clock icon GREEN V3-01.svg - Wikimedia Commons"/>
          <p:cNvPicPr preferRelativeResize="0"/>
          <p:nvPr/>
        </p:nvPicPr>
        <p:blipFill>
          <a:blip r:embed="rId6">
            <a:alphaModFix/>
          </a:blip>
          <a:stretch>
            <a:fillRect/>
          </a:stretch>
        </p:blipFill>
        <p:spPr>
          <a:xfrm>
            <a:off x="7011483" y="3158075"/>
            <a:ext cx="946132" cy="1007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523050" y="108525"/>
            <a:ext cx="69048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a:t>Motivation for NLP Sentiment Analysis</a:t>
            </a:r>
            <a:endParaRPr sz="3900"/>
          </a:p>
        </p:txBody>
      </p:sp>
      <p:sp>
        <p:nvSpPr>
          <p:cNvPr id="69" name="Google Shape;69;p14"/>
          <p:cNvSpPr/>
          <p:nvPr/>
        </p:nvSpPr>
        <p:spPr>
          <a:xfrm>
            <a:off x="185075" y="1201125"/>
            <a:ext cx="4038000" cy="881400"/>
          </a:xfrm>
          <a:prstGeom prst="roundRect">
            <a:avLst>
              <a:gd name="adj" fmla="val 16667"/>
            </a:avLst>
          </a:prstGeom>
          <a:noFill/>
          <a:ln w="28575" cap="flat" cmpd="sng">
            <a:solidFill>
              <a:srgbClr val="1B786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Fira Sans Extra Condensed"/>
                <a:ea typeface="Fira Sans Extra Condensed"/>
                <a:cs typeface="Fira Sans Extra Condensed"/>
                <a:sym typeface="Fira Sans Extra Condensed"/>
              </a:rPr>
              <a:t>Textual information, such as reviews, are widely available </a:t>
            </a:r>
            <a:endParaRPr sz="22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a:p>
        </p:txBody>
      </p:sp>
      <p:sp>
        <p:nvSpPr>
          <p:cNvPr id="70" name="Google Shape;70;p14"/>
          <p:cNvSpPr/>
          <p:nvPr/>
        </p:nvSpPr>
        <p:spPr>
          <a:xfrm>
            <a:off x="185075" y="2225300"/>
            <a:ext cx="4038000" cy="881400"/>
          </a:xfrm>
          <a:prstGeom prst="roundRect">
            <a:avLst>
              <a:gd name="adj" fmla="val 16667"/>
            </a:avLst>
          </a:prstGeom>
          <a:noFill/>
          <a:ln w="28575" cap="flat" cmpd="sng">
            <a:solidFill>
              <a:srgbClr val="1B786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300">
                <a:solidFill>
                  <a:schemeClr val="dk1"/>
                </a:solidFill>
                <a:latin typeface="Fira Sans Extra Condensed"/>
                <a:ea typeface="Fira Sans Extra Condensed"/>
                <a:cs typeface="Fira Sans Extra Condensed"/>
                <a:sym typeface="Fira Sans Extra Condensed"/>
              </a:rPr>
              <a:t>    Tedious and repetitive to have   to look through manually</a:t>
            </a:r>
            <a:endParaRPr sz="23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800">
              <a:solidFill>
                <a:schemeClr val="dk1"/>
              </a:solidFill>
              <a:latin typeface="Open Sans"/>
              <a:ea typeface="Open Sans"/>
              <a:cs typeface="Open Sans"/>
              <a:sym typeface="Open Sans"/>
            </a:endParaRPr>
          </a:p>
          <a:p>
            <a:pPr marL="0" lvl="0" indent="0" algn="ctr" rtl="0">
              <a:spcBef>
                <a:spcPts val="0"/>
              </a:spcBef>
              <a:spcAft>
                <a:spcPts val="0"/>
              </a:spcAft>
              <a:buNone/>
            </a:pPr>
            <a:endParaRPr/>
          </a:p>
        </p:txBody>
      </p:sp>
      <p:sp>
        <p:nvSpPr>
          <p:cNvPr id="71" name="Google Shape;71;p14"/>
          <p:cNvSpPr/>
          <p:nvPr/>
        </p:nvSpPr>
        <p:spPr>
          <a:xfrm>
            <a:off x="4794300" y="1201125"/>
            <a:ext cx="4038000" cy="881400"/>
          </a:xfrm>
          <a:prstGeom prst="roundRect">
            <a:avLst>
              <a:gd name="adj" fmla="val 16667"/>
            </a:avLst>
          </a:prstGeom>
          <a:noFill/>
          <a:ln w="28575" cap="flat" cmpd="sng">
            <a:solidFill>
              <a:srgbClr val="1B786F"/>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2300">
                <a:solidFill>
                  <a:schemeClr val="dk1"/>
                </a:solidFill>
                <a:latin typeface="Fira Sans Extra Condensed"/>
                <a:ea typeface="Fira Sans Extra Condensed"/>
                <a:cs typeface="Fira Sans Extra Condensed"/>
                <a:sym typeface="Fira Sans Extra Condensed"/>
              </a:rPr>
              <a:t>Sentiment analysis can help automate this process </a:t>
            </a:r>
            <a:endParaRPr sz="2300">
              <a:solidFill>
                <a:schemeClr val="dk1"/>
              </a:solidFill>
              <a:latin typeface="Fira Sans Extra Condensed"/>
              <a:ea typeface="Fira Sans Extra Condensed"/>
              <a:cs typeface="Fira Sans Extra Condensed"/>
              <a:sym typeface="Fira Sans Extra Condensed"/>
            </a:endParaRPr>
          </a:p>
          <a:p>
            <a:pPr marL="457200" lvl="0" indent="0" algn="l" rtl="0">
              <a:spcBef>
                <a:spcPts val="0"/>
              </a:spcBef>
              <a:spcAft>
                <a:spcPts val="0"/>
              </a:spcAft>
              <a:buNone/>
            </a:pPr>
            <a:endParaRPr sz="1800">
              <a:solidFill>
                <a:schemeClr val="dk1"/>
              </a:solidFill>
              <a:latin typeface="Open Sans"/>
              <a:ea typeface="Open Sans"/>
              <a:cs typeface="Open Sans"/>
              <a:sym typeface="Open Sans"/>
            </a:endParaRPr>
          </a:p>
          <a:p>
            <a:pPr marL="0" lvl="0" indent="0" algn="ctr" rtl="0">
              <a:spcBef>
                <a:spcPts val="0"/>
              </a:spcBef>
              <a:spcAft>
                <a:spcPts val="0"/>
              </a:spcAft>
              <a:buNone/>
            </a:pPr>
            <a:endParaRPr sz="1800">
              <a:solidFill>
                <a:schemeClr val="dk1"/>
              </a:solidFill>
              <a:latin typeface="Open Sans"/>
              <a:ea typeface="Open Sans"/>
              <a:cs typeface="Open Sans"/>
              <a:sym typeface="Open Sans"/>
            </a:endParaRPr>
          </a:p>
          <a:p>
            <a:pPr marL="0" lvl="0" indent="0" algn="ctr" rtl="0">
              <a:spcBef>
                <a:spcPts val="0"/>
              </a:spcBef>
              <a:spcAft>
                <a:spcPts val="0"/>
              </a:spcAft>
              <a:buNone/>
            </a:pPr>
            <a:endParaRPr/>
          </a:p>
        </p:txBody>
      </p:sp>
      <p:sp>
        <p:nvSpPr>
          <p:cNvPr id="72" name="Google Shape;72;p14"/>
          <p:cNvSpPr/>
          <p:nvPr/>
        </p:nvSpPr>
        <p:spPr>
          <a:xfrm>
            <a:off x="915300" y="3390100"/>
            <a:ext cx="7313400" cy="1172100"/>
          </a:xfrm>
          <a:prstGeom prst="roundRect">
            <a:avLst>
              <a:gd name="adj" fmla="val 16667"/>
            </a:avLst>
          </a:prstGeom>
          <a:noFill/>
          <a:ln w="28575" cap="flat" cmpd="sng">
            <a:solidFill>
              <a:srgbClr val="1B786F"/>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2200">
                <a:solidFill>
                  <a:schemeClr val="dk1"/>
                </a:solidFill>
                <a:latin typeface="Fira Sans Extra Condensed"/>
                <a:ea typeface="Fira Sans Extra Condensed"/>
                <a:cs typeface="Fira Sans Extra Condensed"/>
                <a:sym typeface="Fira Sans Extra Condensed"/>
              </a:rPr>
              <a:t>Can be used to quickly identify public opinion on items, and may be combined with summarization techniques to quickly identify key points across many reviews</a:t>
            </a:r>
            <a:endParaRPr sz="22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800">
              <a:solidFill>
                <a:schemeClr val="dk1"/>
              </a:solidFill>
              <a:latin typeface="Open Sans"/>
              <a:ea typeface="Open Sans"/>
              <a:cs typeface="Open Sans"/>
              <a:sym typeface="Open Sans"/>
            </a:endParaRPr>
          </a:p>
          <a:p>
            <a:pPr marL="0" lvl="0" indent="0" algn="ctr" rtl="0">
              <a:spcBef>
                <a:spcPts val="0"/>
              </a:spcBef>
              <a:spcAft>
                <a:spcPts val="0"/>
              </a:spcAft>
              <a:buNone/>
            </a:pPr>
            <a:endParaRPr/>
          </a:p>
        </p:txBody>
      </p:sp>
      <p:sp>
        <p:nvSpPr>
          <p:cNvPr id="73" name="Google Shape;73;p14"/>
          <p:cNvSpPr/>
          <p:nvPr/>
        </p:nvSpPr>
        <p:spPr>
          <a:xfrm>
            <a:off x="4794300" y="2225300"/>
            <a:ext cx="4038000" cy="881400"/>
          </a:xfrm>
          <a:prstGeom prst="roundRect">
            <a:avLst>
              <a:gd name="adj" fmla="val 16667"/>
            </a:avLst>
          </a:prstGeom>
          <a:noFill/>
          <a:ln w="28575" cap="flat" cmpd="sng">
            <a:solidFill>
              <a:srgbClr val="1B786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500">
                <a:solidFill>
                  <a:schemeClr val="dk1"/>
                </a:solidFill>
                <a:latin typeface="Fira Sans Extra Condensed"/>
                <a:ea typeface="Fira Sans Extra Condensed"/>
                <a:cs typeface="Fira Sans Extra Condensed"/>
                <a:sym typeface="Fira Sans Extra Condensed"/>
              </a:rPr>
              <a:t>Evaluation of reliability of reviews</a:t>
            </a:r>
            <a:endParaRPr sz="2500">
              <a:solidFill>
                <a:schemeClr val="dk1"/>
              </a:solidFill>
              <a:latin typeface="Fira Sans Extra Condensed"/>
              <a:ea typeface="Fira Sans Extra Condensed"/>
              <a:cs typeface="Fira Sans Extra Condensed"/>
              <a:sym typeface="Fira Sans Extra Condensed"/>
            </a:endParaRPr>
          </a:p>
          <a:p>
            <a:pPr marL="457200" lvl="0" indent="0" algn="l" rtl="0">
              <a:spcBef>
                <a:spcPts val="0"/>
              </a:spcBef>
              <a:spcAft>
                <a:spcPts val="0"/>
              </a:spcAft>
              <a:buNone/>
            </a:pPr>
            <a:endParaRPr sz="1800">
              <a:solidFill>
                <a:schemeClr val="dk1"/>
              </a:solidFill>
              <a:latin typeface="Open Sans"/>
              <a:ea typeface="Open Sans"/>
              <a:cs typeface="Open Sans"/>
              <a:sym typeface="Open Sans"/>
            </a:endParaRPr>
          </a:p>
          <a:p>
            <a:pPr marL="457200" lvl="0" indent="0" algn="l" rtl="0">
              <a:spcBef>
                <a:spcPts val="0"/>
              </a:spcBef>
              <a:spcAft>
                <a:spcPts val="0"/>
              </a:spcAft>
              <a:buNone/>
            </a:pPr>
            <a:endParaRPr sz="1800">
              <a:solidFill>
                <a:schemeClr val="dk1"/>
              </a:solidFill>
              <a:latin typeface="Open Sans"/>
              <a:ea typeface="Open Sans"/>
              <a:cs typeface="Open Sans"/>
              <a:sym typeface="Open Sans"/>
            </a:endParaRPr>
          </a:p>
          <a:p>
            <a:pPr marL="0" lvl="0" indent="0" algn="ctr" rtl="0">
              <a:spcBef>
                <a:spcPts val="0"/>
              </a:spcBef>
              <a:spcAft>
                <a:spcPts val="0"/>
              </a:spcAft>
              <a:buNone/>
            </a:pPr>
            <a:endParaRPr sz="1800">
              <a:solidFill>
                <a:schemeClr val="dk1"/>
              </a:solidFill>
              <a:latin typeface="Open Sans"/>
              <a:ea typeface="Open Sans"/>
              <a:cs typeface="Open Sans"/>
              <a:sym typeface="Open Sans"/>
            </a:endParaRPr>
          </a:p>
          <a:p>
            <a:pPr marL="0" lvl="0" indent="0" algn="ctr" rtl="0">
              <a:spcBef>
                <a:spcPts val="0"/>
              </a:spcBef>
              <a:spcAft>
                <a:spcPts val="0"/>
              </a:spcAft>
              <a:buNone/>
            </a:pPr>
            <a:endParaRPr/>
          </a:p>
        </p:txBody>
      </p:sp>
      <p:pic>
        <p:nvPicPr>
          <p:cNvPr id="74" name="Google Shape;74;p14" title="File:Wikiversity-Mooc-Icon-Learning-goals.svg - Wikimedia Commons"/>
          <p:cNvPicPr preferRelativeResize="0"/>
          <p:nvPr/>
        </p:nvPicPr>
        <p:blipFill>
          <a:blip r:embed="rId3">
            <a:alphaModFix/>
          </a:blip>
          <a:stretch>
            <a:fillRect/>
          </a:stretch>
        </p:blipFill>
        <p:spPr>
          <a:xfrm>
            <a:off x="6969600" y="83475"/>
            <a:ext cx="881398" cy="8813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1321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a:t>Data: Amazon's Fine Food Product Reviews</a:t>
            </a:r>
            <a:endParaRPr sz="3900"/>
          </a:p>
        </p:txBody>
      </p:sp>
      <p:sp>
        <p:nvSpPr>
          <p:cNvPr id="80" name="Google Shape;80;p15"/>
          <p:cNvSpPr/>
          <p:nvPr/>
        </p:nvSpPr>
        <p:spPr>
          <a:xfrm>
            <a:off x="4833300" y="1239175"/>
            <a:ext cx="3931200" cy="3210000"/>
          </a:xfrm>
          <a:prstGeom prst="roundRect">
            <a:avLst>
              <a:gd name="adj" fmla="val 16667"/>
            </a:avLst>
          </a:prstGeom>
          <a:noFill/>
          <a:ln w="19050" cap="flat" cmpd="sng">
            <a:solidFill>
              <a:srgbClr val="1B786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2200" u="sng">
                <a:solidFill>
                  <a:schemeClr val="dk1"/>
                </a:solidFill>
                <a:latin typeface="Fira Sans Extra Condensed"/>
                <a:ea typeface="Fira Sans Extra Condensed"/>
                <a:cs typeface="Fira Sans Extra Condensed"/>
                <a:sym typeface="Fira Sans Extra Condensed"/>
              </a:rPr>
              <a:t>Features</a:t>
            </a:r>
            <a:endParaRPr sz="2200" u="sng">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Clr>
                <a:schemeClr val="dk1"/>
              </a:buClr>
              <a:buSzPts val="1100"/>
              <a:buFont typeface="Arial"/>
              <a:buNone/>
            </a:pPr>
            <a:r>
              <a:rPr lang="en" sz="900" b="1">
                <a:solidFill>
                  <a:schemeClr val="accent3"/>
                </a:solidFill>
                <a:latin typeface="Fira Sans Extra Condensed"/>
                <a:ea typeface="Fira Sans Extra Condensed"/>
                <a:cs typeface="Fira Sans Extra Condensed"/>
                <a:sym typeface="Fira Sans Extra Condensed"/>
              </a:rPr>
              <a:t>User ID:</a:t>
            </a:r>
            <a:r>
              <a:rPr lang="en" sz="900" b="1">
                <a:solidFill>
                  <a:schemeClr val="dk1"/>
                </a:solidFill>
                <a:latin typeface="Fira Sans Extra Condensed"/>
                <a:ea typeface="Fira Sans Extra Condensed"/>
                <a:cs typeface="Fira Sans Extra Condensed"/>
                <a:sym typeface="Fira Sans Extra Condensed"/>
              </a:rPr>
              <a:t> </a:t>
            </a:r>
            <a:r>
              <a:rPr lang="en" sz="900">
                <a:solidFill>
                  <a:schemeClr val="dk1"/>
                </a:solidFill>
                <a:latin typeface="Fira Sans Extra Condensed"/>
                <a:ea typeface="Fira Sans Extra Condensed"/>
                <a:cs typeface="Fira Sans Extra Condensed"/>
                <a:sym typeface="Fira Sans Extra Condensed"/>
              </a:rPr>
              <a:t>Unique identifier for each user</a:t>
            </a:r>
            <a:endParaRPr sz="900">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Clr>
                <a:schemeClr val="dk1"/>
              </a:buClr>
              <a:buSzPts val="1100"/>
              <a:buFont typeface="Arial"/>
              <a:buNone/>
            </a:pPr>
            <a:r>
              <a:rPr lang="en" sz="900" b="1">
                <a:solidFill>
                  <a:schemeClr val="accent3"/>
                </a:solidFill>
                <a:latin typeface="Fira Sans Extra Condensed"/>
                <a:ea typeface="Fira Sans Extra Condensed"/>
                <a:cs typeface="Fira Sans Extra Condensed"/>
                <a:sym typeface="Fira Sans Extra Condensed"/>
              </a:rPr>
              <a:t>Product ID:</a:t>
            </a:r>
            <a:r>
              <a:rPr lang="en" sz="900">
                <a:solidFill>
                  <a:schemeClr val="dk1"/>
                </a:solidFill>
                <a:latin typeface="Fira Sans Extra Condensed"/>
                <a:ea typeface="Fira Sans Extra Condensed"/>
                <a:cs typeface="Fira Sans Extra Condensed"/>
                <a:sym typeface="Fira Sans Extra Condensed"/>
              </a:rPr>
              <a:t> Unique identifier for each product</a:t>
            </a:r>
            <a:endParaRPr sz="900">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Clr>
                <a:schemeClr val="dk1"/>
              </a:buClr>
              <a:buSzPts val="1100"/>
              <a:buFont typeface="Arial"/>
              <a:buNone/>
            </a:pPr>
            <a:r>
              <a:rPr lang="en" sz="900" b="1">
                <a:solidFill>
                  <a:schemeClr val="accent3"/>
                </a:solidFill>
                <a:latin typeface="Fira Sans Extra Condensed"/>
                <a:ea typeface="Fira Sans Extra Condensed"/>
                <a:cs typeface="Fira Sans Extra Condensed"/>
                <a:sym typeface="Fira Sans Extra Condensed"/>
              </a:rPr>
              <a:t>Profile Name:</a:t>
            </a:r>
            <a:r>
              <a:rPr lang="en" sz="900" b="1">
                <a:solidFill>
                  <a:schemeClr val="dk1"/>
                </a:solidFill>
                <a:latin typeface="Fira Sans Extra Condensed"/>
                <a:ea typeface="Fira Sans Extra Condensed"/>
                <a:cs typeface="Fira Sans Extra Condensed"/>
                <a:sym typeface="Fira Sans Extra Condensed"/>
              </a:rPr>
              <a:t> </a:t>
            </a:r>
            <a:r>
              <a:rPr lang="en" sz="900">
                <a:solidFill>
                  <a:schemeClr val="dk1"/>
                </a:solidFill>
                <a:latin typeface="Fira Sans Extra Condensed"/>
                <a:ea typeface="Fira Sans Extra Condensed"/>
                <a:cs typeface="Fira Sans Extra Condensed"/>
                <a:sym typeface="Fira Sans Extra Condensed"/>
              </a:rPr>
              <a:t>User's profile name</a:t>
            </a:r>
            <a:endParaRPr sz="900">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Clr>
                <a:schemeClr val="dk1"/>
              </a:buClr>
              <a:buSzPts val="1100"/>
              <a:buFont typeface="Arial"/>
              <a:buNone/>
            </a:pPr>
            <a:r>
              <a:rPr lang="en" sz="900" b="1">
                <a:solidFill>
                  <a:schemeClr val="accent3"/>
                </a:solidFill>
                <a:latin typeface="Fira Sans Extra Condensed"/>
                <a:ea typeface="Fira Sans Extra Condensed"/>
                <a:cs typeface="Fira Sans Extra Condensed"/>
                <a:sym typeface="Fira Sans Extra Condensed"/>
              </a:rPr>
              <a:t>Helpfulness Rating:</a:t>
            </a:r>
            <a:r>
              <a:rPr lang="en" sz="900">
                <a:solidFill>
                  <a:schemeClr val="dk1"/>
                </a:solidFill>
                <a:latin typeface="Fira Sans Extra Condensed"/>
                <a:ea typeface="Fira Sans Extra Condensed"/>
                <a:cs typeface="Fira Sans Extra Condensed"/>
                <a:sym typeface="Fira Sans Extra Condensed"/>
              </a:rPr>
              <a:t> Helpfulness of the review as voted by users</a:t>
            </a:r>
            <a:endParaRPr sz="900">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Clr>
                <a:schemeClr val="dk1"/>
              </a:buClr>
              <a:buSzPts val="1100"/>
              <a:buFont typeface="Arial"/>
              <a:buNone/>
            </a:pPr>
            <a:r>
              <a:rPr lang="en" sz="900" b="1">
                <a:solidFill>
                  <a:schemeClr val="accent3"/>
                </a:solidFill>
                <a:latin typeface="Fira Sans Extra Condensed"/>
                <a:ea typeface="Fira Sans Extra Condensed"/>
                <a:cs typeface="Fira Sans Extra Condensed"/>
                <a:sym typeface="Fira Sans Extra Condensed"/>
              </a:rPr>
              <a:t>Score:</a:t>
            </a:r>
            <a:r>
              <a:rPr lang="en" sz="900">
                <a:solidFill>
                  <a:schemeClr val="dk1"/>
                </a:solidFill>
                <a:latin typeface="Fira Sans Extra Condensed"/>
                <a:ea typeface="Fira Sans Extra Condensed"/>
                <a:cs typeface="Fira Sans Extra Condensed"/>
                <a:sym typeface="Fira Sans Extra Condensed"/>
              </a:rPr>
              <a:t> Rating given by the user (1 to 5 stars)</a:t>
            </a:r>
            <a:endParaRPr sz="900">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Clr>
                <a:schemeClr val="dk1"/>
              </a:buClr>
              <a:buSzPts val="1100"/>
              <a:buFont typeface="Arial"/>
              <a:buNone/>
            </a:pPr>
            <a:r>
              <a:rPr lang="en" sz="900" b="1">
                <a:solidFill>
                  <a:schemeClr val="accent3"/>
                </a:solidFill>
                <a:latin typeface="Fira Sans Extra Condensed"/>
                <a:ea typeface="Fira Sans Extra Condensed"/>
                <a:cs typeface="Fira Sans Extra Condensed"/>
                <a:sym typeface="Fira Sans Extra Condensed"/>
              </a:rPr>
              <a:t>Time:</a:t>
            </a:r>
            <a:r>
              <a:rPr lang="en" sz="900" b="1">
                <a:solidFill>
                  <a:schemeClr val="dk1"/>
                </a:solidFill>
                <a:latin typeface="Fira Sans Extra Condensed"/>
                <a:ea typeface="Fira Sans Extra Condensed"/>
                <a:cs typeface="Fira Sans Extra Condensed"/>
                <a:sym typeface="Fira Sans Extra Condensed"/>
              </a:rPr>
              <a:t> </a:t>
            </a:r>
            <a:r>
              <a:rPr lang="en" sz="900">
                <a:solidFill>
                  <a:schemeClr val="dk1"/>
                </a:solidFill>
                <a:latin typeface="Fira Sans Extra Condensed"/>
                <a:ea typeface="Fira Sans Extra Condensed"/>
                <a:cs typeface="Fira Sans Extra Condensed"/>
                <a:sym typeface="Fira Sans Extra Condensed"/>
              </a:rPr>
              <a:t>Timestamp of the review</a:t>
            </a:r>
            <a:endParaRPr sz="900">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Clr>
                <a:schemeClr val="dk1"/>
              </a:buClr>
              <a:buSzPts val="1100"/>
              <a:buFont typeface="Arial"/>
              <a:buNone/>
            </a:pPr>
            <a:r>
              <a:rPr lang="en" sz="900" b="1">
                <a:solidFill>
                  <a:schemeClr val="accent3"/>
                </a:solidFill>
                <a:latin typeface="Fira Sans Extra Condensed"/>
                <a:ea typeface="Fira Sans Extra Condensed"/>
                <a:cs typeface="Fira Sans Extra Condensed"/>
                <a:sym typeface="Fira Sans Extra Condensed"/>
              </a:rPr>
              <a:t>Summary:</a:t>
            </a:r>
            <a:r>
              <a:rPr lang="en" sz="900" b="1">
                <a:solidFill>
                  <a:schemeClr val="dk1"/>
                </a:solidFill>
                <a:latin typeface="Fira Sans Extra Condensed"/>
                <a:ea typeface="Fira Sans Extra Condensed"/>
                <a:cs typeface="Fira Sans Extra Condensed"/>
                <a:sym typeface="Fira Sans Extra Condensed"/>
              </a:rPr>
              <a:t> </a:t>
            </a:r>
            <a:r>
              <a:rPr lang="en" sz="900">
                <a:solidFill>
                  <a:schemeClr val="dk1"/>
                </a:solidFill>
                <a:latin typeface="Fira Sans Extra Condensed"/>
                <a:ea typeface="Fira Sans Extra Condensed"/>
                <a:cs typeface="Fira Sans Extra Condensed"/>
                <a:sym typeface="Fira Sans Extra Condensed"/>
              </a:rPr>
              <a:t>Short summary of the review</a:t>
            </a:r>
            <a:endParaRPr sz="900">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1200"/>
              </a:spcAft>
              <a:buClr>
                <a:schemeClr val="dk1"/>
              </a:buClr>
              <a:buSzPts val="1100"/>
              <a:buFont typeface="Arial"/>
              <a:buNone/>
            </a:pPr>
            <a:r>
              <a:rPr lang="en" sz="900" b="1">
                <a:solidFill>
                  <a:schemeClr val="accent3"/>
                </a:solidFill>
                <a:latin typeface="Fira Sans Extra Condensed"/>
                <a:ea typeface="Fira Sans Extra Condensed"/>
                <a:cs typeface="Fira Sans Extra Condensed"/>
                <a:sym typeface="Fira Sans Extra Condensed"/>
              </a:rPr>
              <a:t>Text:</a:t>
            </a:r>
            <a:r>
              <a:rPr lang="en" sz="900" b="1">
                <a:solidFill>
                  <a:schemeClr val="dk1"/>
                </a:solidFill>
                <a:latin typeface="Fira Sans Extra Condensed"/>
                <a:ea typeface="Fira Sans Extra Condensed"/>
                <a:cs typeface="Fira Sans Extra Condensed"/>
                <a:sym typeface="Fira Sans Extra Condensed"/>
              </a:rPr>
              <a:t> </a:t>
            </a:r>
            <a:r>
              <a:rPr lang="en" sz="900">
                <a:solidFill>
                  <a:schemeClr val="dk1"/>
                </a:solidFill>
                <a:latin typeface="Fira Sans Extra Condensed"/>
                <a:ea typeface="Fira Sans Extra Condensed"/>
                <a:cs typeface="Fira Sans Extra Condensed"/>
                <a:sym typeface="Fira Sans Extra Condensed"/>
              </a:rPr>
              <a:t>Full text of the review</a:t>
            </a:r>
            <a:endParaRPr sz="1300">
              <a:latin typeface="Fira Sans Extra Condensed"/>
              <a:ea typeface="Fira Sans Extra Condensed"/>
              <a:cs typeface="Fira Sans Extra Condensed"/>
              <a:sym typeface="Fira Sans Extra Condensed"/>
            </a:endParaRPr>
          </a:p>
        </p:txBody>
      </p:sp>
      <p:sp>
        <p:nvSpPr>
          <p:cNvPr id="81" name="Google Shape;81;p15"/>
          <p:cNvSpPr/>
          <p:nvPr/>
        </p:nvSpPr>
        <p:spPr>
          <a:xfrm>
            <a:off x="311700" y="1239150"/>
            <a:ext cx="3931200" cy="3210000"/>
          </a:xfrm>
          <a:prstGeom prst="roundRect">
            <a:avLst>
              <a:gd name="adj" fmla="val 16667"/>
            </a:avLst>
          </a:prstGeom>
          <a:noFill/>
          <a:ln w="19050" cap="flat" cmpd="sng">
            <a:solidFill>
              <a:srgbClr val="1B786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200" u="sng">
                <a:solidFill>
                  <a:schemeClr val="dk1"/>
                </a:solidFill>
                <a:latin typeface="Fira Sans Extra Condensed"/>
                <a:ea typeface="Fira Sans Extra Condensed"/>
                <a:cs typeface="Fira Sans Extra Condensed"/>
                <a:sym typeface="Fira Sans Extra Condensed"/>
              </a:rPr>
              <a:t>Overview</a:t>
            </a:r>
            <a:endParaRPr sz="2200" u="sng">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None/>
            </a:pPr>
            <a:r>
              <a:rPr lang="en" sz="1500" b="1">
                <a:solidFill>
                  <a:schemeClr val="accent3"/>
                </a:solidFill>
                <a:latin typeface="Fira Sans Extra Condensed"/>
                <a:ea typeface="Fira Sans Extra Condensed"/>
                <a:cs typeface="Fira Sans Extra Condensed"/>
                <a:sym typeface="Fira Sans Extra Condensed"/>
              </a:rPr>
              <a:t>Total Reviews:</a:t>
            </a:r>
            <a:r>
              <a:rPr lang="en" sz="1500">
                <a:solidFill>
                  <a:schemeClr val="dk1"/>
                </a:solidFill>
                <a:latin typeface="Fira Sans Extra Condensed"/>
                <a:ea typeface="Fira Sans Extra Condensed"/>
                <a:cs typeface="Fira Sans Extra Condensed"/>
                <a:sym typeface="Fira Sans Extra Condensed"/>
              </a:rPr>
              <a:t> Over 500,000</a:t>
            </a:r>
            <a:endParaRPr sz="1500">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None/>
            </a:pPr>
            <a:r>
              <a:rPr lang="en" sz="1500" b="1">
                <a:solidFill>
                  <a:schemeClr val="accent3"/>
                </a:solidFill>
                <a:latin typeface="Fira Sans Extra Condensed"/>
                <a:ea typeface="Fira Sans Extra Condensed"/>
                <a:cs typeface="Fira Sans Extra Condensed"/>
                <a:sym typeface="Fira Sans Extra Condensed"/>
              </a:rPr>
              <a:t>Total Users:</a:t>
            </a:r>
            <a:r>
              <a:rPr lang="en" sz="1500" b="1">
                <a:solidFill>
                  <a:schemeClr val="dk1"/>
                </a:solidFill>
                <a:latin typeface="Fira Sans Extra Condensed"/>
                <a:ea typeface="Fira Sans Extra Condensed"/>
                <a:cs typeface="Fira Sans Extra Condensed"/>
                <a:sym typeface="Fira Sans Extra Condensed"/>
              </a:rPr>
              <a:t> </a:t>
            </a:r>
            <a:r>
              <a:rPr lang="en" sz="1500">
                <a:solidFill>
                  <a:schemeClr val="dk1"/>
                </a:solidFill>
                <a:latin typeface="Fira Sans Extra Condensed"/>
                <a:ea typeface="Fira Sans Extra Condensed"/>
                <a:cs typeface="Fira Sans Extra Condensed"/>
                <a:sym typeface="Fira Sans Extra Condensed"/>
              </a:rPr>
              <a:t>Around 256,000</a:t>
            </a:r>
            <a:endParaRPr sz="1500">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None/>
            </a:pPr>
            <a:r>
              <a:rPr lang="en" sz="1500" b="1">
                <a:solidFill>
                  <a:schemeClr val="accent3"/>
                </a:solidFill>
                <a:latin typeface="Fira Sans Extra Condensed"/>
                <a:ea typeface="Fira Sans Extra Condensed"/>
                <a:cs typeface="Fira Sans Extra Condensed"/>
                <a:sym typeface="Fira Sans Extra Condensed"/>
              </a:rPr>
              <a:t>Total Products:</a:t>
            </a:r>
            <a:r>
              <a:rPr lang="en" sz="1500">
                <a:solidFill>
                  <a:schemeClr val="dk1"/>
                </a:solidFill>
                <a:latin typeface="Fira Sans Extra Condensed"/>
                <a:ea typeface="Fira Sans Extra Condensed"/>
                <a:cs typeface="Fira Sans Extra Condensed"/>
                <a:sym typeface="Fira Sans Extra Condensed"/>
              </a:rPr>
              <a:t> Approximately 74,000</a:t>
            </a:r>
            <a:endParaRPr sz="1500">
              <a:solidFill>
                <a:schemeClr val="dk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0"/>
              </a:spcAft>
              <a:buNone/>
            </a:pPr>
            <a:r>
              <a:rPr lang="en" sz="1500" b="1">
                <a:solidFill>
                  <a:schemeClr val="accent3"/>
                </a:solidFill>
                <a:latin typeface="Fira Sans Extra Condensed"/>
                <a:ea typeface="Fira Sans Extra Condensed"/>
                <a:cs typeface="Fira Sans Extra Condensed"/>
                <a:sym typeface="Fira Sans Extra Condensed"/>
              </a:rPr>
              <a:t>Purpose:</a:t>
            </a:r>
            <a:r>
              <a:rPr lang="en" sz="1500" b="1">
                <a:solidFill>
                  <a:schemeClr val="dk1"/>
                </a:solidFill>
                <a:latin typeface="Fira Sans Extra Condensed"/>
                <a:ea typeface="Fira Sans Extra Condensed"/>
                <a:cs typeface="Fira Sans Extra Condensed"/>
                <a:sym typeface="Fira Sans Extra Condensed"/>
              </a:rPr>
              <a:t> </a:t>
            </a:r>
            <a:r>
              <a:rPr lang="en" sz="1500">
                <a:solidFill>
                  <a:schemeClr val="dk1"/>
                </a:solidFill>
                <a:latin typeface="Fira Sans Extra Condensed"/>
                <a:ea typeface="Fira Sans Extra Condensed"/>
                <a:cs typeface="Fira Sans Extra Condensed"/>
                <a:sym typeface="Fira Sans Extra Condensed"/>
              </a:rPr>
              <a:t>Analyze consumer opinions, develop recommendation systems, study review patterns</a:t>
            </a:r>
            <a:endParaRPr sz="1900">
              <a:latin typeface="Fira Sans Extra Condensed"/>
              <a:ea typeface="Fira Sans Extra Condensed"/>
              <a:cs typeface="Fira Sans Extra Condensed"/>
              <a:sym typeface="Fira Sans Extra Condensed"/>
            </a:endParaRPr>
          </a:p>
          <a:p>
            <a:pPr marL="0" lvl="0" indent="0" algn="ctr" rtl="0">
              <a:spcBef>
                <a:spcPts val="1200"/>
              </a:spcBef>
              <a:spcAft>
                <a:spcPts val="0"/>
              </a:spcAft>
              <a:buClr>
                <a:schemeClr val="dk1"/>
              </a:buClr>
              <a:buSzPts val="1100"/>
              <a:buFont typeface="Arial"/>
              <a:buNone/>
            </a:pPr>
            <a:r>
              <a:rPr lang="en" sz="2100" u="sng">
                <a:solidFill>
                  <a:schemeClr val="accent3"/>
                </a:solidFill>
                <a:latin typeface="Fira Sans Extra Condensed SemiBold"/>
                <a:ea typeface="Fira Sans Extra Condensed SemiBold"/>
                <a:cs typeface="Fira Sans Extra Condensed SemiBold"/>
                <a:sym typeface="Fira Sans Extra Condensed SemiBold"/>
                <a:hlinkClick r:id="rId3">
                  <a:extLst>
                    <a:ext uri="{A12FA001-AC4F-418D-AE19-62706E023703}">
                      <ahyp:hlinkClr xmlns:ahyp="http://schemas.microsoft.com/office/drawing/2018/hyperlinkcolor" val="tx"/>
                    </a:ext>
                  </a:extLst>
                </a:hlinkClick>
              </a:rPr>
              <a:t>Link to Data</a:t>
            </a:r>
            <a:endParaRPr sz="230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82" name="Google Shape;82;p15"/>
          <p:cNvSpPr txBox="1"/>
          <p:nvPr/>
        </p:nvSpPr>
        <p:spPr>
          <a:xfrm>
            <a:off x="438900" y="4608050"/>
            <a:ext cx="8266200" cy="30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2400"/>
              </a:spcBef>
              <a:spcAft>
                <a:spcPts val="0"/>
              </a:spcAft>
              <a:buNone/>
            </a:pPr>
            <a:r>
              <a:rPr lang="en" sz="1150">
                <a:solidFill>
                  <a:srgbClr val="3C4043"/>
                </a:solidFill>
                <a:latin typeface="Fira Sans Extra Condensed"/>
                <a:ea typeface="Fira Sans Extra Condensed"/>
                <a:cs typeface="Fira Sans Extra Condensed"/>
                <a:sym typeface="Fira Sans Extra Condensed"/>
              </a:rPr>
              <a:t>Paper:</a:t>
            </a:r>
            <a:r>
              <a:rPr lang="en" sz="1150" u="sng">
                <a:solidFill>
                  <a:schemeClr val="hlink"/>
                </a:solidFill>
                <a:latin typeface="Fira Sans Extra Condensed"/>
                <a:ea typeface="Fira Sans Extra Condensed"/>
                <a:cs typeface="Fira Sans Extra Condensed"/>
                <a:sym typeface="Fira Sans Extra Condensed"/>
                <a:hlinkClick r:id="rId4"/>
              </a:rPr>
              <a:t> J. McAuley and J. Leskovec. From amateurs to connoisseurs: modeling the evolution of user expertise through online reviews. WWW, 2013.</a:t>
            </a:r>
            <a:endParaRPr sz="1150">
              <a:solidFill>
                <a:srgbClr val="3C4043"/>
              </a:solidFill>
              <a:latin typeface="Fira Sans Extra Condensed"/>
              <a:ea typeface="Fira Sans Extra Condensed"/>
              <a:cs typeface="Fira Sans Extra Condensed"/>
              <a:sym typeface="Fira Sans Extra Condensed"/>
            </a:endParaRPr>
          </a:p>
          <a:p>
            <a:pPr marL="0" lvl="0" indent="0" algn="l" rtl="0">
              <a:spcBef>
                <a:spcPts val="2400"/>
              </a:spcBef>
              <a:spcAft>
                <a:spcPts val="0"/>
              </a:spcAft>
              <a:buNone/>
            </a:pPr>
            <a:endParaRPr sz="18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201050" y="0"/>
            <a:ext cx="3576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80"/>
              <a:t>Workflow - 4 Main Models</a:t>
            </a:r>
            <a:endParaRPr sz="3280"/>
          </a:p>
        </p:txBody>
      </p:sp>
      <p:sp>
        <p:nvSpPr>
          <p:cNvPr id="88" name="Google Shape;88;p16"/>
          <p:cNvSpPr/>
          <p:nvPr/>
        </p:nvSpPr>
        <p:spPr>
          <a:xfrm>
            <a:off x="2741815" y="744944"/>
            <a:ext cx="3619800" cy="37608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16"/>
          <p:cNvGrpSpPr/>
          <p:nvPr/>
        </p:nvGrpSpPr>
        <p:grpSpPr>
          <a:xfrm>
            <a:off x="3541050" y="542463"/>
            <a:ext cx="2021103" cy="2099937"/>
            <a:chOff x="3614351" y="410488"/>
            <a:chExt cx="2166009" cy="2166000"/>
          </a:xfrm>
        </p:grpSpPr>
        <p:sp>
          <p:nvSpPr>
            <p:cNvPr id="90" name="Google Shape;90;p16"/>
            <p:cNvSpPr/>
            <p:nvPr/>
          </p:nvSpPr>
          <p:spPr>
            <a:xfrm>
              <a:off x="3614360" y="410488"/>
              <a:ext cx="2166000" cy="2166000"/>
            </a:xfrm>
            <a:prstGeom prst="ellipse">
              <a:avLst/>
            </a:prstGeom>
            <a:solidFill>
              <a:srgbClr val="B02B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txBox="1"/>
            <p:nvPr/>
          </p:nvSpPr>
          <p:spPr>
            <a:xfrm>
              <a:off x="3614351" y="831310"/>
              <a:ext cx="1956900" cy="702900"/>
            </a:xfrm>
            <a:prstGeom prst="rect">
              <a:avLst/>
            </a:prstGeom>
            <a:no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800">
                  <a:solidFill>
                    <a:srgbClr val="FFFFFF"/>
                  </a:solidFill>
                  <a:latin typeface="Roboto"/>
                  <a:ea typeface="Roboto"/>
                  <a:cs typeface="Roboto"/>
                  <a:sym typeface="Roboto"/>
                </a:rPr>
                <a:t>Logistic Regression</a:t>
              </a:r>
              <a:endParaRPr sz="1800">
                <a:solidFill>
                  <a:srgbClr val="FFFFFF"/>
                </a:solidFill>
                <a:latin typeface="Roboto"/>
                <a:ea typeface="Roboto"/>
                <a:cs typeface="Roboto"/>
                <a:sym typeface="Roboto"/>
              </a:endParaRPr>
            </a:p>
          </p:txBody>
        </p:sp>
      </p:grpSp>
      <p:grpSp>
        <p:nvGrpSpPr>
          <p:cNvPr id="92" name="Google Shape;92;p16"/>
          <p:cNvGrpSpPr/>
          <p:nvPr/>
        </p:nvGrpSpPr>
        <p:grpSpPr>
          <a:xfrm>
            <a:off x="2519413" y="1592838"/>
            <a:ext cx="2021095" cy="2099937"/>
            <a:chOff x="2519466" y="1493908"/>
            <a:chExt cx="2166000" cy="2166000"/>
          </a:xfrm>
        </p:grpSpPr>
        <p:sp>
          <p:nvSpPr>
            <p:cNvPr id="93" name="Google Shape;93;p16"/>
            <p:cNvSpPr/>
            <p:nvPr/>
          </p:nvSpPr>
          <p:spPr>
            <a:xfrm>
              <a:off x="2519466" y="1493908"/>
              <a:ext cx="2166000" cy="2166000"/>
            </a:xfrm>
            <a:prstGeom prst="ellipse">
              <a:avLst/>
            </a:prstGeom>
            <a:solidFill>
              <a:srgbClr val="A729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p:nvPr/>
          </p:nvSpPr>
          <p:spPr>
            <a:xfrm>
              <a:off x="2601163" y="2232100"/>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a:solidFill>
                    <a:srgbClr val="FFFFFF"/>
                  </a:solidFill>
                  <a:latin typeface="Roboto"/>
                  <a:ea typeface="Roboto"/>
                  <a:cs typeface="Roboto"/>
                  <a:sym typeface="Roboto"/>
                </a:rPr>
                <a:t>LSTM with Attention</a:t>
              </a:r>
              <a:endParaRPr sz="1900">
                <a:solidFill>
                  <a:srgbClr val="FFFFFF"/>
                </a:solidFill>
                <a:latin typeface="Roboto"/>
                <a:ea typeface="Roboto"/>
                <a:cs typeface="Roboto"/>
                <a:sym typeface="Roboto"/>
              </a:endParaRPr>
            </a:p>
          </p:txBody>
        </p:sp>
      </p:grpSp>
      <p:grpSp>
        <p:nvGrpSpPr>
          <p:cNvPr id="95" name="Google Shape;95;p16"/>
          <p:cNvGrpSpPr/>
          <p:nvPr/>
        </p:nvGrpSpPr>
        <p:grpSpPr>
          <a:xfrm>
            <a:off x="3541054" y="2633112"/>
            <a:ext cx="2021095" cy="2099937"/>
            <a:chOff x="3614356" y="2566908"/>
            <a:chExt cx="2166000" cy="2166000"/>
          </a:xfrm>
        </p:grpSpPr>
        <p:sp>
          <p:nvSpPr>
            <p:cNvPr id="96" name="Google Shape;96;p16"/>
            <p:cNvSpPr/>
            <p:nvPr/>
          </p:nvSpPr>
          <p:spPr>
            <a:xfrm>
              <a:off x="3614356" y="2566908"/>
              <a:ext cx="2166000" cy="2166000"/>
            </a:xfrm>
            <a:prstGeom prst="ellipse">
              <a:avLst/>
            </a:prstGeom>
            <a:solidFill>
              <a:srgbClr val="801F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txBox="1"/>
            <p:nvPr/>
          </p:nvSpPr>
          <p:spPr>
            <a:xfrm>
              <a:off x="3816071" y="3539871"/>
              <a:ext cx="1641600" cy="95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CNN with Embeddings</a:t>
              </a:r>
              <a:endParaRPr sz="1800">
                <a:solidFill>
                  <a:srgbClr val="FFFFFF"/>
                </a:solidFill>
                <a:latin typeface="Roboto"/>
                <a:ea typeface="Roboto"/>
                <a:cs typeface="Roboto"/>
                <a:sym typeface="Roboto"/>
              </a:endParaRPr>
            </a:p>
          </p:txBody>
        </p:sp>
      </p:grpSp>
      <p:grpSp>
        <p:nvGrpSpPr>
          <p:cNvPr id="98" name="Google Shape;98;p16"/>
          <p:cNvGrpSpPr/>
          <p:nvPr/>
        </p:nvGrpSpPr>
        <p:grpSpPr>
          <a:xfrm>
            <a:off x="4555837" y="1592806"/>
            <a:ext cx="2021095" cy="2099937"/>
            <a:chOff x="4701894" y="1493874"/>
            <a:chExt cx="2166000" cy="2166000"/>
          </a:xfrm>
        </p:grpSpPr>
        <p:sp>
          <p:nvSpPr>
            <p:cNvPr id="99" name="Google Shape;99;p16"/>
            <p:cNvSpPr/>
            <p:nvPr/>
          </p:nvSpPr>
          <p:spPr>
            <a:xfrm>
              <a:off x="4701894" y="1493874"/>
              <a:ext cx="2166000" cy="2166000"/>
            </a:xfrm>
            <a:prstGeom prst="ellipse">
              <a:avLst/>
            </a:prstGeom>
            <a:solidFill>
              <a:srgbClr val="BE2F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txBox="1"/>
            <p:nvPr/>
          </p:nvSpPr>
          <p:spPr>
            <a:xfrm>
              <a:off x="5295688" y="2220300"/>
              <a:ext cx="1496100" cy="70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FFFFFF"/>
                  </a:solidFill>
                  <a:latin typeface="Roboto"/>
                  <a:ea typeface="Roboto"/>
                  <a:cs typeface="Roboto"/>
                  <a:sym typeface="Roboto"/>
                </a:rPr>
                <a:t>BERT</a:t>
              </a:r>
              <a:endParaRPr sz="2400">
                <a:solidFill>
                  <a:srgbClr val="FFFFFF"/>
                </a:solidFill>
                <a:latin typeface="Roboto"/>
                <a:ea typeface="Roboto"/>
                <a:cs typeface="Roboto"/>
                <a:sym typeface="Roboto"/>
              </a:endParaRPr>
            </a:p>
          </p:txBody>
        </p:sp>
      </p:grpSp>
      <p:sp>
        <p:nvSpPr>
          <p:cNvPr id="101" name="Google Shape;101;p16"/>
          <p:cNvSpPr/>
          <p:nvPr/>
        </p:nvSpPr>
        <p:spPr>
          <a:xfrm>
            <a:off x="3980014" y="2031314"/>
            <a:ext cx="1143900" cy="1188300"/>
          </a:xfrm>
          <a:prstGeom prst="ellipse">
            <a:avLst/>
          </a:prstGeom>
          <a:solidFill>
            <a:srgbClr val="EDA2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40475" y="7250"/>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a:t>Data Distribution</a:t>
            </a:r>
            <a:endParaRPr sz="3900"/>
          </a:p>
        </p:txBody>
      </p:sp>
      <p:pic>
        <p:nvPicPr>
          <p:cNvPr id="107" name="Google Shape;107;p17" title="File:Fisher iris versicolor sepalwidth.svg - Wikipedia"/>
          <p:cNvPicPr preferRelativeResize="0"/>
          <p:nvPr/>
        </p:nvPicPr>
        <p:blipFill>
          <a:blip r:embed="rId3">
            <a:alphaModFix/>
          </a:blip>
          <a:stretch>
            <a:fillRect/>
          </a:stretch>
        </p:blipFill>
        <p:spPr>
          <a:xfrm>
            <a:off x="5763425" y="86726"/>
            <a:ext cx="897126" cy="618899"/>
          </a:xfrm>
          <a:prstGeom prst="rect">
            <a:avLst/>
          </a:prstGeom>
          <a:noFill/>
          <a:ln>
            <a:noFill/>
          </a:ln>
        </p:spPr>
      </p:pic>
      <p:pic>
        <p:nvPicPr>
          <p:cNvPr id="108" name="Google Shape;108;p17"/>
          <p:cNvPicPr preferRelativeResize="0"/>
          <p:nvPr/>
        </p:nvPicPr>
        <p:blipFill>
          <a:blip r:embed="rId4">
            <a:alphaModFix/>
          </a:blip>
          <a:stretch>
            <a:fillRect/>
          </a:stretch>
        </p:blipFill>
        <p:spPr>
          <a:xfrm>
            <a:off x="40475" y="1143350"/>
            <a:ext cx="4765057" cy="1881512"/>
          </a:xfrm>
          <a:prstGeom prst="rect">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50000"/>
              </a:srgbClr>
            </a:outerShdw>
          </a:effectLst>
        </p:spPr>
      </p:pic>
      <p:pic>
        <p:nvPicPr>
          <p:cNvPr id="109" name="Google Shape;109;p17"/>
          <p:cNvPicPr preferRelativeResize="0"/>
          <p:nvPr/>
        </p:nvPicPr>
        <p:blipFill>
          <a:blip r:embed="rId5">
            <a:alphaModFix/>
          </a:blip>
          <a:stretch>
            <a:fillRect/>
          </a:stretch>
        </p:blipFill>
        <p:spPr>
          <a:xfrm>
            <a:off x="5259575" y="1143350"/>
            <a:ext cx="3659400" cy="3836900"/>
          </a:xfrm>
          <a:prstGeom prst="rect">
            <a:avLst/>
          </a:prstGeom>
          <a:noFill/>
          <a:ln w="9525" cap="flat" cmpd="sng">
            <a:solidFill>
              <a:srgbClr val="B7B7B7"/>
            </a:solidFill>
            <a:prstDash val="solid"/>
            <a:round/>
            <a:headEnd type="none" w="sm" len="sm"/>
            <a:tailEnd type="none" w="sm" len="sm"/>
          </a:ln>
          <a:effectLst>
            <a:outerShdw blurRad="57150" dist="19050" dir="5400000" algn="bl" rotWithShape="0">
              <a:srgbClr val="000000">
                <a:alpha val="50000"/>
              </a:srgbClr>
            </a:outerShdw>
          </a:effectLst>
        </p:spPr>
      </p:pic>
      <p:pic>
        <p:nvPicPr>
          <p:cNvPr id="110" name="Google Shape;110;p17"/>
          <p:cNvPicPr preferRelativeResize="0"/>
          <p:nvPr/>
        </p:nvPicPr>
        <p:blipFill>
          <a:blip r:embed="rId6">
            <a:alphaModFix/>
          </a:blip>
          <a:stretch>
            <a:fillRect/>
          </a:stretch>
        </p:blipFill>
        <p:spPr>
          <a:xfrm>
            <a:off x="39500" y="3096575"/>
            <a:ext cx="4764025" cy="1883664"/>
          </a:xfrm>
          <a:prstGeom prst="rect">
            <a:avLst/>
          </a:prstGeom>
          <a:noFill/>
          <a:ln w="9525" cap="flat" cmpd="sng">
            <a:solidFill>
              <a:srgbClr val="999999"/>
            </a:solidFill>
            <a:prstDash val="solid"/>
            <a:round/>
            <a:headEnd type="none" w="sm" len="sm"/>
            <a:tailEnd type="none" w="sm" len="sm"/>
          </a:ln>
          <a:effectLst>
            <a:outerShdw blurRad="57150" dist="19050" dir="5400000" algn="bl" rotWithShape="0">
              <a:srgbClr val="000000">
                <a:alpha val="50000"/>
              </a:srgbClr>
            </a:outerShdw>
          </a:effectLst>
        </p:spPr>
      </p:pic>
      <p:sp>
        <p:nvSpPr>
          <p:cNvPr id="111" name="Google Shape;111;p17"/>
          <p:cNvSpPr txBox="1"/>
          <p:nvPr/>
        </p:nvSpPr>
        <p:spPr>
          <a:xfrm>
            <a:off x="40625" y="822625"/>
            <a:ext cx="4764000"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Open Sans"/>
                <a:ea typeface="Open Sans"/>
                <a:cs typeface="Open Sans"/>
                <a:sym typeface="Open Sans"/>
              </a:rPr>
              <a:t>Character and Word Length</a:t>
            </a:r>
            <a:endParaRPr sz="1200" b="1">
              <a:solidFill>
                <a:schemeClr val="dk1"/>
              </a:solidFill>
              <a:latin typeface="Open Sans"/>
              <a:ea typeface="Open Sans"/>
              <a:cs typeface="Open Sans"/>
              <a:sym typeface="Open Sans"/>
            </a:endParaRPr>
          </a:p>
        </p:txBody>
      </p:sp>
      <p:sp>
        <p:nvSpPr>
          <p:cNvPr id="112" name="Google Shape;112;p17"/>
          <p:cNvSpPr txBox="1"/>
          <p:nvPr/>
        </p:nvSpPr>
        <p:spPr>
          <a:xfrm>
            <a:off x="5259575" y="822625"/>
            <a:ext cx="3659400"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chemeClr val="dk1"/>
                </a:solidFill>
                <a:latin typeface="Open Sans"/>
                <a:ea typeface="Open Sans"/>
                <a:cs typeface="Open Sans"/>
                <a:sym typeface="Open Sans"/>
              </a:rPr>
              <a:t>Review Score</a:t>
            </a:r>
            <a:endParaRPr sz="1200" b="1">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9" y="64075"/>
            <a:ext cx="8520600" cy="77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a:t>Data Preprocessing</a:t>
            </a:r>
            <a:endParaRPr sz="3900"/>
          </a:p>
        </p:txBody>
      </p:sp>
      <p:sp>
        <p:nvSpPr>
          <p:cNvPr id="118" name="Google Shape;118;p18"/>
          <p:cNvSpPr/>
          <p:nvPr/>
        </p:nvSpPr>
        <p:spPr>
          <a:xfrm rot="-871068">
            <a:off x="6579761" y="2793717"/>
            <a:ext cx="1480368" cy="76744"/>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rot="871068" flipH="1">
            <a:off x="5186971" y="2793717"/>
            <a:ext cx="1480368" cy="76744"/>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18"/>
          <p:cNvGrpSpPr/>
          <p:nvPr/>
        </p:nvGrpSpPr>
        <p:grpSpPr>
          <a:xfrm>
            <a:off x="5634616" y="2868307"/>
            <a:ext cx="1856738" cy="1645466"/>
            <a:chOff x="5796625" y="2541798"/>
            <a:chExt cx="1712700" cy="1230715"/>
          </a:xfrm>
        </p:grpSpPr>
        <p:sp>
          <p:nvSpPr>
            <p:cNvPr id="121" name="Google Shape;121;p18"/>
            <p:cNvSpPr/>
            <p:nvPr/>
          </p:nvSpPr>
          <p:spPr>
            <a:xfrm rot="-1789476">
              <a:off x="6572742" y="2571072"/>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6296613"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rgbClr val="5E5E5E"/>
                  </a:solidFill>
                  <a:latin typeface="Roboto"/>
                  <a:ea typeface="Roboto"/>
                  <a:cs typeface="Roboto"/>
                  <a:sym typeface="Roboto"/>
                </a:rPr>
                <a:t>Step 5</a:t>
              </a:r>
              <a:endParaRPr sz="1200" b="1">
                <a:solidFill>
                  <a:srgbClr val="5E5E5E"/>
                </a:solidFill>
                <a:latin typeface="Roboto"/>
                <a:ea typeface="Roboto"/>
                <a:cs typeface="Roboto"/>
                <a:sym typeface="Roboto"/>
              </a:endParaRPr>
            </a:p>
          </p:txBody>
        </p:sp>
        <p:sp>
          <p:nvSpPr>
            <p:cNvPr id="123" name="Google Shape;123;p18"/>
            <p:cNvSpPr/>
            <p:nvPr/>
          </p:nvSpPr>
          <p:spPr>
            <a:xfrm>
              <a:off x="5796625" y="3069013"/>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4" name="Google Shape;124;p18"/>
            <p:cNvSpPr txBox="1"/>
            <p:nvPr/>
          </p:nvSpPr>
          <p:spPr>
            <a:xfrm>
              <a:off x="5840875" y="3106213"/>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5E5E5E"/>
                  </a:solidFill>
                  <a:latin typeface="Fira Sans Extra Condensed"/>
                  <a:ea typeface="Fira Sans Extra Condensed"/>
                  <a:cs typeface="Fira Sans Extra Condensed"/>
                  <a:sym typeface="Fira Sans Extra Condensed"/>
                </a:rPr>
                <a:t>Tokenize each review and encode each word as a number</a:t>
              </a:r>
              <a:endParaRPr>
                <a:solidFill>
                  <a:srgbClr val="5E5E5E"/>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1600"/>
                </a:spcAft>
                <a:buNone/>
              </a:pPr>
              <a:endParaRPr sz="800">
                <a:solidFill>
                  <a:srgbClr val="5E5E5E"/>
                </a:solidFill>
                <a:latin typeface="Roboto"/>
                <a:ea typeface="Roboto"/>
                <a:cs typeface="Roboto"/>
                <a:sym typeface="Roboto"/>
              </a:endParaRPr>
            </a:p>
          </p:txBody>
        </p:sp>
        <p:sp>
          <p:nvSpPr>
            <p:cNvPr id="125" name="Google Shape;125;p18"/>
            <p:cNvSpPr/>
            <p:nvPr/>
          </p:nvSpPr>
          <p:spPr>
            <a:xfrm>
              <a:off x="6607975" y="3004364"/>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8"/>
          <p:cNvSpPr/>
          <p:nvPr/>
        </p:nvSpPr>
        <p:spPr>
          <a:xfrm rot="-871068">
            <a:off x="3798361" y="2793717"/>
            <a:ext cx="1480368" cy="76744"/>
          </a:xfrm>
          <a:prstGeom prst="roundRect">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18"/>
          <p:cNvGrpSpPr/>
          <p:nvPr/>
        </p:nvGrpSpPr>
        <p:grpSpPr>
          <a:xfrm>
            <a:off x="4276147" y="1128641"/>
            <a:ext cx="1856738" cy="1666909"/>
            <a:chOff x="4409300" y="1219942"/>
            <a:chExt cx="1712700" cy="1246754"/>
          </a:xfrm>
        </p:grpSpPr>
        <p:sp>
          <p:nvSpPr>
            <p:cNvPr id="128" name="Google Shape;128;p18"/>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rgbClr val="5E5E5E"/>
                  </a:solidFill>
                  <a:latin typeface="Roboto"/>
                  <a:ea typeface="Roboto"/>
                  <a:cs typeface="Roboto"/>
                  <a:sym typeface="Roboto"/>
                </a:rPr>
                <a:t>Step 4</a:t>
              </a:r>
              <a:endParaRPr sz="1200" b="1">
                <a:solidFill>
                  <a:srgbClr val="5E5E5E"/>
                </a:solidFill>
                <a:latin typeface="Roboto"/>
                <a:ea typeface="Roboto"/>
                <a:cs typeface="Roboto"/>
                <a:sym typeface="Roboto"/>
              </a:endParaRPr>
            </a:p>
          </p:txBody>
        </p:sp>
        <p:sp>
          <p:nvSpPr>
            <p:cNvPr id="130" name="Google Shape;130;p18"/>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1" name="Google Shape;131;p18"/>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txBox="1"/>
            <p:nvPr/>
          </p:nvSpPr>
          <p:spPr>
            <a:xfrm>
              <a:off x="4453533" y="1336665"/>
              <a:ext cx="1624200" cy="507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5E5E5E"/>
                  </a:solidFill>
                  <a:latin typeface="Fira Sans Extra Condensed"/>
                  <a:ea typeface="Fira Sans Extra Condensed"/>
                  <a:cs typeface="Fira Sans Extra Condensed"/>
                  <a:sym typeface="Fira Sans Extra Condensed"/>
                </a:rPr>
                <a:t>Balance sentiment classes (0, 1)</a:t>
              </a:r>
              <a:endParaRPr>
                <a:solidFill>
                  <a:srgbClr val="5E5E5E"/>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1600"/>
                </a:spcAft>
                <a:buNone/>
              </a:pPr>
              <a:endParaRPr sz="800">
                <a:solidFill>
                  <a:srgbClr val="5E5E5E"/>
                </a:solidFill>
                <a:latin typeface="Roboto"/>
                <a:ea typeface="Roboto"/>
                <a:cs typeface="Roboto"/>
                <a:sym typeface="Roboto"/>
              </a:endParaRPr>
            </a:p>
          </p:txBody>
        </p:sp>
      </p:grpSp>
      <p:sp>
        <p:nvSpPr>
          <p:cNvPr id="133" name="Google Shape;133;p18"/>
          <p:cNvSpPr/>
          <p:nvPr/>
        </p:nvSpPr>
        <p:spPr>
          <a:xfrm rot="871068" flipH="1">
            <a:off x="2398033" y="2793717"/>
            <a:ext cx="1480368" cy="76744"/>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18"/>
          <p:cNvGrpSpPr/>
          <p:nvPr/>
        </p:nvGrpSpPr>
        <p:grpSpPr>
          <a:xfrm>
            <a:off x="2914061" y="2868307"/>
            <a:ext cx="1856738" cy="1645466"/>
            <a:chOff x="3021975" y="2541798"/>
            <a:chExt cx="1712700" cy="1230715"/>
          </a:xfrm>
        </p:grpSpPr>
        <p:sp>
          <p:nvSpPr>
            <p:cNvPr id="135" name="Google Shape;135;p18"/>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rgbClr val="701C7F"/>
                  </a:solidFill>
                  <a:latin typeface="Roboto"/>
                  <a:ea typeface="Roboto"/>
                  <a:cs typeface="Roboto"/>
                  <a:sym typeface="Roboto"/>
                </a:rPr>
                <a:t>Step 3</a:t>
              </a:r>
              <a:endParaRPr sz="1200" b="1">
                <a:solidFill>
                  <a:srgbClr val="701C7F"/>
                </a:solidFill>
                <a:latin typeface="Roboto"/>
                <a:ea typeface="Roboto"/>
                <a:cs typeface="Roboto"/>
                <a:sym typeface="Roboto"/>
              </a:endParaRPr>
            </a:p>
          </p:txBody>
        </p:sp>
        <p:sp>
          <p:nvSpPr>
            <p:cNvPr id="136" name="Google Shape;136;p18"/>
            <p:cNvSpPr/>
            <p:nvPr/>
          </p:nvSpPr>
          <p:spPr>
            <a:xfrm rot="-1789476">
              <a:off x="3798091" y="2571072"/>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3021975" y="3069013"/>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8" name="Google Shape;138;p18"/>
            <p:cNvSpPr txBox="1"/>
            <p:nvPr/>
          </p:nvSpPr>
          <p:spPr>
            <a:xfrm>
              <a:off x="3066329" y="3065394"/>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200">
                  <a:solidFill>
                    <a:schemeClr val="lt1"/>
                  </a:solidFill>
                  <a:latin typeface="Fira Sans Extra Condensed"/>
                  <a:ea typeface="Fira Sans Extra Condensed"/>
                  <a:cs typeface="Fira Sans Extra Condensed"/>
                  <a:sym typeface="Fira Sans Extra Condensed"/>
                </a:rPr>
                <a:t>Remove punctuation, numbers, html tags, and stopwords from the reviews</a:t>
              </a:r>
              <a:endParaRPr sz="1200">
                <a:solidFill>
                  <a:schemeClr val="lt1"/>
                </a:solidFill>
                <a:latin typeface="Fira Sans Extra Condensed"/>
                <a:ea typeface="Fira Sans Extra Condensed"/>
                <a:cs typeface="Fira Sans Extra Condensed"/>
                <a:sym typeface="Fira Sans Extra Condensed"/>
              </a:endParaRPr>
            </a:p>
          </p:txBody>
        </p:sp>
        <p:sp>
          <p:nvSpPr>
            <p:cNvPr id="139" name="Google Shape;139;p18"/>
            <p:cNvSpPr/>
            <p:nvPr/>
          </p:nvSpPr>
          <p:spPr>
            <a:xfrm>
              <a:off x="3833325" y="3004364"/>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8"/>
          <p:cNvSpPr/>
          <p:nvPr/>
        </p:nvSpPr>
        <p:spPr>
          <a:xfrm rot="-871068">
            <a:off x="1016970" y="2793717"/>
            <a:ext cx="1480368" cy="76744"/>
          </a:xfrm>
          <a:prstGeom prst="roundRect">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18"/>
          <p:cNvGrpSpPr/>
          <p:nvPr/>
        </p:nvGrpSpPr>
        <p:grpSpPr>
          <a:xfrm>
            <a:off x="1519021" y="1065735"/>
            <a:ext cx="1856738" cy="1729815"/>
            <a:chOff x="1637475" y="1172892"/>
            <a:chExt cx="1712700" cy="1293804"/>
          </a:xfrm>
        </p:grpSpPr>
        <p:sp>
          <p:nvSpPr>
            <p:cNvPr id="142" name="Google Shape;142;p18"/>
            <p:cNvSpPr/>
            <p:nvPr/>
          </p:nvSpPr>
          <p:spPr>
            <a:xfrm>
              <a:off x="1637475" y="1219942"/>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3" name="Google Shape;143;p18"/>
            <p:cNvSpPr txBox="1"/>
            <p:nvPr/>
          </p:nvSpPr>
          <p:spPr>
            <a:xfrm>
              <a:off x="2144544"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rgbClr val="701C7F"/>
                  </a:solidFill>
                  <a:latin typeface="Roboto"/>
                  <a:ea typeface="Roboto"/>
                  <a:cs typeface="Roboto"/>
                  <a:sym typeface="Roboto"/>
                </a:rPr>
                <a:t>Step 2</a:t>
              </a:r>
              <a:endParaRPr sz="1200" b="1">
                <a:solidFill>
                  <a:srgbClr val="701C7F"/>
                </a:solidFill>
                <a:latin typeface="Roboto"/>
                <a:ea typeface="Roboto"/>
                <a:cs typeface="Roboto"/>
                <a:sym typeface="Roboto"/>
              </a:endParaRPr>
            </a:p>
          </p:txBody>
        </p:sp>
        <p:sp>
          <p:nvSpPr>
            <p:cNvPr id="144" name="Google Shape;144;p18"/>
            <p:cNvSpPr/>
            <p:nvPr/>
          </p:nvSpPr>
          <p:spPr>
            <a:xfrm rot="10800000">
              <a:off x="2448800" y="1919036"/>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txBox="1"/>
            <p:nvPr/>
          </p:nvSpPr>
          <p:spPr>
            <a:xfrm>
              <a:off x="1681725" y="1172892"/>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100">
                  <a:solidFill>
                    <a:schemeClr val="lt1"/>
                  </a:solidFill>
                  <a:latin typeface="Fira Sans Extra Condensed"/>
                  <a:ea typeface="Fira Sans Extra Condensed"/>
                  <a:cs typeface="Fira Sans Extra Condensed"/>
                  <a:sym typeface="Fira Sans Extra Condensed"/>
                </a:rPr>
                <a:t>Use pre-trained transformer (Roberta) to identify conflicting sentiment amongst review-score pairs</a:t>
              </a:r>
              <a:endParaRPr sz="1100">
                <a:solidFill>
                  <a:schemeClr val="lt1"/>
                </a:solidFill>
                <a:latin typeface="Fira Sans Extra Condensed"/>
                <a:ea typeface="Fira Sans Extra Condensed"/>
                <a:cs typeface="Fira Sans Extra Condensed"/>
                <a:sym typeface="Fira Sans Extra Condensed"/>
              </a:endParaRPr>
            </a:p>
          </p:txBody>
        </p:sp>
        <p:sp>
          <p:nvSpPr>
            <p:cNvPr id="146" name="Google Shape;146;p18"/>
            <p:cNvSpPr/>
            <p:nvPr/>
          </p:nvSpPr>
          <p:spPr>
            <a:xfrm rot="-1789476">
              <a:off x="2410765" y="2276970"/>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18"/>
          <p:cNvGrpSpPr/>
          <p:nvPr/>
        </p:nvGrpSpPr>
        <p:grpSpPr>
          <a:xfrm>
            <a:off x="193719" y="2868307"/>
            <a:ext cx="1856738" cy="1645466"/>
            <a:chOff x="3021975" y="2541798"/>
            <a:chExt cx="1712700" cy="1230715"/>
          </a:xfrm>
        </p:grpSpPr>
        <p:sp>
          <p:nvSpPr>
            <p:cNvPr id="148" name="Google Shape;148;p18"/>
            <p:cNvSpPr txBox="1"/>
            <p:nvPr/>
          </p:nvSpPr>
          <p:spPr>
            <a:xfrm>
              <a:off x="3529877" y="2735584"/>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rgbClr val="701C7F"/>
                  </a:solidFill>
                  <a:latin typeface="Roboto"/>
                  <a:ea typeface="Roboto"/>
                  <a:cs typeface="Roboto"/>
                  <a:sym typeface="Roboto"/>
                </a:rPr>
                <a:t>Step 1</a:t>
              </a:r>
              <a:endParaRPr sz="1200" b="1">
                <a:solidFill>
                  <a:srgbClr val="701C7F"/>
                </a:solidFill>
                <a:latin typeface="Roboto"/>
                <a:ea typeface="Roboto"/>
                <a:cs typeface="Roboto"/>
                <a:sym typeface="Roboto"/>
              </a:endParaRPr>
            </a:p>
          </p:txBody>
        </p:sp>
        <p:sp>
          <p:nvSpPr>
            <p:cNvPr id="149" name="Google Shape;149;p18"/>
            <p:cNvSpPr/>
            <p:nvPr/>
          </p:nvSpPr>
          <p:spPr>
            <a:xfrm rot="-1789476">
              <a:off x="3798091" y="2571072"/>
              <a:ext cx="160451" cy="160451"/>
            </a:xfrm>
            <a:prstGeom prst="ellipse">
              <a:avLst/>
            </a:prstGeom>
            <a:solidFill>
              <a:srgbClr val="FFFFFF"/>
            </a:solidFill>
            <a:ln w="38100" cap="flat" cmpd="sng">
              <a:solidFill>
                <a:srgbClr val="701C7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3021975" y="3069013"/>
              <a:ext cx="1712700" cy="703500"/>
            </a:xfrm>
            <a:prstGeom prst="roundRect">
              <a:avLst>
                <a:gd name="adj" fmla="val 4485"/>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1" name="Google Shape;151;p18"/>
            <p:cNvSpPr txBox="1"/>
            <p:nvPr/>
          </p:nvSpPr>
          <p:spPr>
            <a:xfrm>
              <a:off x="3066225" y="3108466"/>
              <a:ext cx="16242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lt1"/>
                  </a:solidFill>
                  <a:latin typeface="Fira Sans Extra Condensed"/>
                  <a:ea typeface="Fira Sans Extra Condensed"/>
                  <a:cs typeface="Fira Sans Extra Condensed"/>
                  <a:sym typeface="Fira Sans Extra Condensed"/>
                </a:rPr>
                <a:t>Convert classification task from ratings to positive/negative sentiment</a:t>
              </a:r>
              <a:endParaRPr sz="1100">
                <a:solidFill>
                  <a:schemeClr val="lt1"/>
                </a:solidFill>
                <a:latin typeface="Fira Sans Extra Condensed"/>
                <a:ea typeface="Fira Sans Extra Condensed"/>
                <a:cs typeface="Fira Sans Extra Condensed"/>
                <a:sym typeface="Fira Sans Extra Condensed"/>
              </a:endParaRPr>
            </a:p>
            <a:p>
              <a:pPr marL="0" lvl="0" indent="0" algn="ctr" rtl="0">
                <a:lnSpc>
                  <a:spcPct val="115000"/>
                </a:lnSpc>
                <a:spcBef>
                  <a:spcPts val="1200"/>
                </a:spcBef>
                <a:spcAft>
                  <a:spcPts val="1600"/>
                </a:spcAft>
                <a:buNone/>
              </a:pPr>
              <a:endParaRPr sz="800">
                <a:solidFill>
                  <a:srgbClr val="FFFFFF"/>
                </a:solidFill>
                <a:latin typeface="Roboto"/>
                <a:ea typeface="Roboto"/>
                <a:cs typeface="Roboto"/>
                <a:sym typeface="Roboto"/>
              </a:endParaRPr>
            </a:p>
          </p:txBody>
        </p:sp>
        <p:sp>
          <p:nvSpPr>
            <p:cNvPr id="152" name="Google Shape;152;p18"/>
            <p:cNvSpPr/>
            <p:nvPr/>
          </p:nvSpPr>
          <p:spPr>
            <a:xfrm>
              <a:off x="3833325" y="3004364"/>
              <a:ext cx="90000" cy="67500"/>
            </a:xfrm>
            <a:prstGeom prst="triangle">
              <a:avLst>
                <a:gd name="adj" fmla="val 50000"/>
              </a:avLst>
            </a:prstGeom>
            <a:solidFill>
              <a:srgbClr val="701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8"/>
          <p:cNvGrpSpPr/>
          <p:nvPr/>
        </p:nvGrpSpPr>
        <p:grpSpPr>
          <a:xfrm>
            <a:off x="7099050" y="1128649"/>
            <a:ext cx="1880713" cy="1666909"/>
            <a:chOff x="4387185" y="1219942"/>
            <a:chExt cx="1734815" cy="1246754"/>
          </a:xfrm>
        </p:grpSpPr>
        <p:sp>
          <p:nvSpPr>
            <p:cNvPr id="154" name="Google Shape;154;p18"/>
            <p:cNvSpPr/>
            <p:nvPr/>
          </p:nvSpPr>
          <p:spPr>
            <a:xfrm rot="-1789476">
              <a:off x="5185416" y="2276970"/>
              <a:ext cx="160451" cy="160451"/>
            </a:xfrm>
            <a:prstGeom prst="ellipse">
              <a:avLst/>
            </a:prstGeom>
            <a:solidFill>
              <a:srgbClr val="FFFFFF"/>
            </a:solidFill>
            <a:ln w="38100" cap="flat" cmpd="sng">
              <a:solidFill>
                <a:srgbClr val="8585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txBox="1"/>
            <p:nvPr/>
          </p:nvSpPr>
          <p:spPr>
            <a:xfrm>
              <a:off x="4921731" y="1985297"/>
              <a:ext cx="696900" cy="2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200" b="1">
                  <a:solidFill>
                    <a:srgbClr val="5E5E5E"/>
                  </a:solidFill>
                  <a:latin typeface="Roboto"/>
                  <a:ea typeface="Roboto"/>
                  <a:cs typeface="Roboto"/>
                  <a:sym typeface="Roboto"/>
                </a:rPr>
                <a:t>Step 6</a:t>
              </a:r>
              <a:endParaRPr sz="1200" b="1">
                <a:solidFill>
                  <a:srgbClr val="5E5E5E"/>
                </a:solidFill>
                <a:latin typeface="Roboto"/>
                <a:ea typeface="Roboto"/>
                <a:cs typeface="Roboto"/>
                <a:sym typeface="Roboto"/>
              </a:endParaRPr>
            </a:p>
          </p:txBody>
        </p:sp>
        <p:sp>
          <p:nvSpPr>
            <p:cNvPr id="156" name="Google Shape;156;p18"/>
            <p:cNvSpPr/>
            <p:nvPr/>
          </p:nvSpPr>
          <p:spPr>
            <a:xfrm>
              <a:off x="4409300" y="1219942"/>
              <a:ext cx="1712700" cy="703500"/>
            </a:xfrm>
            <a:prstGeom prst="roundRect">
              <a:avLst>
                <a:gd name="adj" fmla="val 4485"/>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7" name="Google Shape;157;p18"/>
            <p:cNvSpPr/>
            <p:nvPr/>
          </p:nvSpPr>
          <p:spPr>
            <a:xfrm rot="10800000">
              <a:off x="5220625" y="1919036"/>
              <a:ext cx="90000" cy="67500"/>
            </a:xfrm>
            <a:prstGeom prst="triangle">
              <a:avLst>
                <a:gd name="adj" fmla="val 5000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txBox="1"/>
            <p:nvPr/>
          </p:nvSpPr>
          <p:spPr>
            <a:xfrm>
              <a:off x="4387185" y="1259388"/>
              <a:ext cx="1712700" cy="624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sz="1300">
                  <a:solidFill>
                    <a:srgbClr val="5E5E5E"/>
                  </a:solidFill>
                  <a:latin typeface="Fira Sans Extra Condensed"/>
                  <a:ea typeface="Fira Sans Extra Condensed"/>
                  <a:cs typeface="Fira Sans Extra Condensed"/>
                  <a:sym typeface="Fira Sans Extra Condensed"/>
                </a:rPr>
                <a:t>Limit token values to only the 5000 most frequently occurring words</a:t>
              </a:r>
              <a:endParaRPr sz="900">
                <a:solidFill>
                  <a:srgbClr val="5E5E5E"/>
                </a:solidFill>
                <a:latin typeface="Roboto"/>
                <a:ea typeface="Roboto"/>
                <a:cs typeface="Roboto"/>
                <a:sym typeface="Roboto"/>
              </a:endParaRPr>
            </a:p>
          </p:txBody>
        </p:sp>
      </p:grpSp>
      <p:pic>
        <p:nvPicPr>
          <p:cNvPr id="159" name="Google Shape;159;p18" title="File:Noun Project process icon 1261773 cc.svg - Wikimedia Commons"/>
          <p:cNvPicPr preferRelativeResize="0"/>
          <p:nvPr/>
        </p:nvPicPr>
        <p:blipFill>
          <a:blip r:embed="rId3">
            <a:alphaModFix/>
          </a:blip>
          <a:stretch>
            <a:fillRect/>
          </a:stretch>
        </p:blipFill>
        <p:spPr>
          <a:xfrm>
            <a:off x="5803549" y="64075"/>
            <a:ext cx="688554" cy="77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745850" y="93150"/>
            <a:ext cx="72534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a:t>Baseline Model</a:t>
            </a:r>
            <a:endParaRPr sz="3900"/>
          </a:p>
        </p:txBody>
      </p:sp>
      <p:pic>
        <p:nvPicPr>
          <p:cNvPr id="165" name="Google Shape;165;p19" title="File:Noun Project data icon optimisation 2219572.svg - Wikimedia ..."/>
          <p:cNvPicPr preferRelativeResize="0"/>
          <p:nvPr/>
        </p:nvPicPr>
        <p:blipFill>
          <a:blip r:embed="rId3">
            <a:alphaModFix/>
          </a:blip>
          <a:stretch>
            <a:fillRect/>
          </a:stretch>
        </p:blipFill>
        <p:spPr>
          <a:xfrm>
            <a:off x="3327075" y="1326813"/>
            <a:ext cx="2489850" cy="2489850"/>
          </a:xfrm>
          <a:prstGeom prst="rect">
            <a:avLst/>
          </a:prstGeom>
          <a:noFill/>
          <a:ln>
            <a:noFill/>
          </a:ln>
        </p:spPr>
      </p:pic>
      <p:grpSp>
        <p:nvGrpSpPr>
          <p:cNvPr id="166" name="Google Shape;166;p19"/>
          <p:cNvGrpSpPr/>
          <p:nvPr/>
        </p:nvGrpSpPr>
        <p:grpSpPr>
          <a:xfrm>
            <a:off x="399225" y="1461161"/>
            <a:ext cx="2961000" cy="2221164"/>
            <a:chOff x="404850" y="1867425"/>
            <a:chExt cx="2961000" cy="2048100"/>
          </a:xfrm>
        </p:grpSpPr>
        <p:sp>
          <p:nvSpPr>
            <p:cNvPr id="167" name="Google Shape;167;p19"/>
            <p:cNvSpPr/>
            <p:nvPr/>
          </p:nvSpPr>
          <p:spPr>
            <a:xfrm>
              <a:off x="404850" y="1867425"/>
              <a:ext cx="2454300" cy="2048100"/>
            </a:xfrm>
            <a:prstGeom prst="rect">
              <a:avLst/>
            </a:prstGeom>
            <a:noFill/>
            <a:ln w="38100" cap="flat" cmpd="sng">
              <a:solidFill>
                <a:srgbClr val="1B786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txBox="1"/>
            <p:nvPr/>
          </p:nvSpPr>
          <p:spPr>
            <a:xfrm>
              <a:off x="661650" y="1946696"/>
              <a:ext cx="1940700" cy="137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a:latin typeface="Fira Sans Extra Condensed"/>
                  <a:ea typeface="Fira Sans Extra Condensed"/>
                  <a:cs typeface="Fira Sans Extra Condensed"/>
                  <a:sym typeface="Fira Sans Extra Condensed"/>
                </a:rPr>
                <a:t>Used a base decision tree as our baseline since it can handle imbalances well</a:t>
              </a:r>
              <a:endParaRPr sz="2100">
                <a:solidFill>
                  <a:srgbClr val="000000"/>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100">
                <a:solidFill>
                  <a:srgbClr val="000000"/>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100">
                <a:solidFill>
                  <a:srgbClr val="000000"/>
                </a:solidFill>
                <a:latin typeface="Fira Sans Extra Condensed"/>
                <a:ea typeface="Fira Sans Extra Condensed"/>
                <a:cs typeface="Fira Sans Extra Condensed"/>
                <a:sym typeface="Fira Sans Extra Condensed"/>
              </a:endParaRPr>
            </a:p>
          </p:txBody>
        </p:sp>
        <p:cxnSp>
          <p:nvCxnSpPr>
            <p:cNvPr id="169" name="Google Shape;169;p19"/>
            <p:cNvCxnSpPr>
              <a:stCxn id="167" idx="3"/>
            </p:cNvCxnSpPr>
            <p:nvPr/>
          </p:nvCxnSpPr>
          <p:spPr>
            <a:xfrm>
              <a:off x="2859150" y="2891475"/>
              <a:ext cx="506700" cy="0"/>
            </a:xfrm>
            <a:prstGeom prst="straightConnector1">
              <a:avLst/>
            </a:prstGeom>
            <a:noFill/>
            <a:ln w="28575" cap="flat" cmpd="sng">
              <a:solidFill>
                <a:srgbClr val="1B786F"/>
              </a:solidFill>
              <a:prstDash val="solid"/>
              <a:round/>
              <a:headEnd type="none" w="med" len="med"/>
              <a:tailEnd type="diamond" w="med" len="med"/>
            </a:ln>
          </p:spPr>
        </p:cxnSp>
      </p:grpSp>
      <p:grpSp>
        <p:nvGrpSpPr>
          <p:cNvPr id="170" name="Google Shape;170;p19"/>
          <p:cNvGrpSpPr/>
          <p:nvPr/>
        </p:nvGrpSpPr>
        <p:grpSpPr>
          <a:xfrm>
            <a:off x="5808457" y="1461317"/>
            <a:ext cx="2983504" cy="2247702"/>
            <a:chOff x="5715100" y="3554125"/>
            <a:chExt cx="2961000" cy="1109100"/>
          </a:xfrm>
        </p:grpSpPr>
        <p:sp>
          <p:nvSpPr>
            <p:cNvPr id="171" name="Google Shape;171;p19"/>
            <p:cNvSpPr/>
            <p:nvPr/>
          </p:nvSpPr>
          <p:spPr>
            <a:xfrm>
              <a:off x="6221800" y="3554125"/>
              <a:ext cx="2454300" cy="1109100"/>
            </a:xfrm>
            <a:prstGeom prst="rect">
              <a:avLst/>
            </a:prstGeom>
            <a:noFill/>
            <a:ln w="38100" cap="flat" cmpd="sng">
              <a:solidFill>
                <a:srgbClr val="1B786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txBox="1"/>
            <p:nvPr/>
          </p:nvSpPr>
          <p:spPr>
            <a:xfrm>
              <a:off x="6535075" y="3787422"/>
              <a:ext cx="1940700" cy="60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500">
                  <a:latin typeface="Fira Sans Extra Condensed"/>
                  <a:ea typeface="Fira Sans Extra Condensed"/>
                  <a:cs typeface="Fira Sans Extra Condensed"/>
                  <a:sym typeface="Fira Sans Extra Condensed"/>
                </a:rPr>
                <a:t>Ran it on base, unbalanced data</a:t>
              </a:r>
              <a:r>
                <a:rPr lang="en" sz="2500">
                  <a:solidFill>
                    <a:srgbClr val="000000"/>
                  </a:solidFill>
                  <a:latin typeface="Fira Sans Extra Condensed"/>
                  <a:ea typeface="Fira Sans Extra Condensed"/>
                  <a:cs typeface="Fira Sans Extra Condensed"/>
                  <a:sym typeface="Fira Sans Extra Condensed"/>
                </a:rPr>
                <a:t> </a:t>
              </a:r>
              <a:endParaRPr sz="2500">
                <a:solidFill>
                  <a:srgbClr val="000000"/>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Clr>
                  <a:srgbClr val="000000"/>
                </a:buClr>
                <a:buSzPts val="1100"/>
                <a:buFont typeface="Arial"/>
                <a:buNone/>
              </a:pPr>
              <a:endParaRPr sz="1100">
                <a:solidFill>
                  <a:srgbClr val="000000"/>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Clr>
                  <a:srgbClr val="000000"/>
                </a:buClr>
                <a:buSzPts val="1100"/>
                <a:buFont typeface="Arial"/>
                <a:buNone/>
              </a:pPr>
              <a:endParaRPr sz="1100">
                <a:solidFill>
                  <a:srgbClr val="000000"/>
                </a:solidFill>
                <a:latin typeface="Fira Sans Extra Condensed"/>
                <a:ea typeface="Fira Sans Extra Condensed"/>
                <a:cs typeface="Fira Sans Extra Condensed"/>
                <a:sym typeface="Fira Sans Extra Condensed"/>
              </a:endParaRPr>
            </a:p>
          </p:txBody>
        </p:sp>
        <p:cxnSp>
          <p:nvCxnSpPr>
            <p:cNvPr id="173" name="Google Shape;173;p19"/>
            <p:cNvCxnSpPr/>
            <p:nvPr/>
          </p:nvCxnSpPr>
          <p:spPr>
            <a:xfrm rot="10800000">
              <a:off x="5715100" y="4108688"/>
              <a:ext cx="506700" cy="0"/>
            </a:xfrm>
            <a:prstGeom prst="straightConnector1">
              <a:avLst/>
            </a:prstGeom>
            <a:noFill/>
            <a:ln w="28575" cap="flat" cmpd="sng">
              <a:solidFill>
                <a:srgbClr val="1B786F"/>
              </a:solidFill>
              <a:prstDash val="solid"/>
              <a:round/>
              <a:headEnd type="none" w="med" len="med"/>
              <a:tailEnd type="diamond"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220950" y="189425"/>
            <a:ext cx="76731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a:t>Baseline Model Classification Report</a:t>
            </a:r>
            <a:endParaRPr/>
          </a:p>
        </p:txBody>
      </p:sp>
      <p:pic>
        <p:nvPicPr>
          <p:cNvPr id="179" name="Google Shape;179;p20" title="File:Idea or report icon (the Noun Project 2384902).svg ..."/>
          <p:cNvPicPr preferRelativeResize="0"/>
          <p:nvPr/>
        </p:nvPicPr>
        <p:blipFill>
          <a:blip r:embed="rId3">
            <a:alphaModFix/>
          </a:blip>
          <a:stretch>
            <a:fillRect/>
          </a:stretch>
        </p:blipFill>
        <p:spPr>
          <a:xfrm flipH="1">
            <a:off x="7065696" y="258850"/>
            <a:ext cx="545726" cy="692449"/>
          </a:xfrm>
          <a:prstGeom prst="rect">
            <a:avLst/>
          </a:prstGeom>
          <a:noFill/>
          <a:ln>
            <a:noFill/>
          </a:ln>
        </p:spPr>
      </p:pic>
      <p:pic>
        <p:nvPicPr>
          <p:cNvPr id="180" name="Google Shape;180;p20"/>
          <p:cNvPicPr preferRelativeResize="0"/>
          <p:nvPr/>
        </p:nvPicPr>
        <p:blipFill>
          <a:blip r:embed="rId4">
            <a:alphaModFix/>
          </a:blip>
          <a:stretch>
            <a:fillRect/>
          </a:stretch>
        </p:blipFill>
        <p:spPr>
          <a:xfrm>
            <a:off x="1009650" y="1102650"/>
            <a:ext cx="7124700" cy="3200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426200" y="55638"/>
            <a:ext cx="7514400" cy="53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00"/>
              <a:t>Logistic Regression - Model 1</a:t>
            </a:r>
            <a:endParaRPr sz="2800"/>
          </a:p>
        </p:txBody>
      </p:sp>
      <p:cxnSp>
        <p:nvCxnSpPr>
          <p:cNvPr id="186" name="Google Shape;186;p21"/>
          <p:cNvCxnSpPr/>
          <p:nvPr/>
        </p:nvCxnSpPr>
        <p:spPr>
          <a:xfrm>
            <a:off x="4904875" y="1631708"/>
            <a:ext cx="506700" cy="0"/>
          </a:xfrm>
          <a:prstGeom prst="straightConnector1">
            <a:avLst/>
          </a:prstGeom>
          <a:noFill/>
          <a:ln w="28575" cap="flat" cmpd="sng">
            <a:solidFill>
              <a:schemeClr val="accent3"/>
            </a:solidFill>
            <a:prstDash val="solid"/>
            <a:round/>
            <a:headEnd type="none" w="med" len="med"/>
            <a:tailEnd type="diamond" w="med" len="med"/>
          </a:ln>
        </p:spPr>
      </p:cxnSp>
      <p:cxnSp>
        <p:nvCxnSpPr>
          <p:cNvPr id="187" name="Google Shape;187;p21"/>
          <p:cNvCxnSpPr/>
          <p:nvPr/>
        </p:nvCxnSpPr>
        <p:spPr>
          <a:xfrm>
            <a:off x="4904875" y="2935333"/>
            <a:ext cx="506700" cy="0"/>
          </a:xfrm>
          <a:prstGeom prst="straightConnector1">
            <a:avLst/>
          </a:prstGeom>
          <a:noFill/>
          <a:ln w="28575" cap="flat" cmpd="sng">
            <a:solidFill>
              <a:schemeClr val="accent3"/>
            </a:solidFill>
            <a:prstDash val="solid"/>
            <a:round/>
            <a:headEnd type="none" w="med" len="med"/>
            <a:tailEnd type="diamond" w="med" len="med"/>
          </a:ln>
        </p:spPr>
      </p:cxnSp>
      <p:cxnSp>
        <p:nvCxnSpPr>
          <p:cNvPr id="188" name="Google Shape;188;p21"/>
          <p:cNvCxnSpPr/>
          <p:nvPr/>
        </p:nvCxnSpPr>
        <p:spPr>
          <a:xfrm>
            <a:off x="4904875" y="4238933"/>
            <a:ext cx="506700" cy="0"/>
          </a:xfrm>
          <a:prstGeom prst="straightConnector1">
            <a:avLst/>
          </a:prstGeom>
          <a:noFill/>
          <a:ln w="28575" cap="flat" cmpd="sng">
            <a:solidFill>
              <a:schemeClr val="accent3"/>
            </a:solidFill>
            <a:prstDash val="solid"/>
            <a:round/>
            <a:headEnd type="none" w="med" len="med"/>
            <a:tailEnd type="diamond" w="med" len="med"/>
          </a:ln>
        </p:spPr>
      </p:cxnSp>
      <p:grpSp>
        <p:nvGrpSpPr>
          <p:cNvPr id="189" name="Google Shape;189;p21"/>
          <p:cNvGrpSpPr/>
          <p:nvPr/>
        </p:nvGrpSpPr>
        <p:grpSpPr>
          <a:xfrm>
            <a:off x="779352" y="716401"/>
            <a:ext cx="2486829" cy="3987534"/>
            <a:chOff x="1118224" y="283725"/>
            <a:chExt cx="2090826" cy="4076400"/>
          </a:xfrm>
        </p:grpSpPr>
        <p:sp>
          <p:nvSpPr>
            <p:cNvPr id="190" name="Google Shape;190;p21"/>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a:off x="1233931" y="1219524"/>
              <a:ext cx="1815000" cy="145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1D7E75"/>
                  </a:solidFill>
                  <a:latin typeface="Roboto"/>
                  <a:ea typeface="Roboto"/>
                  <a:cs typeface="Roboto"/>
                  <a:sym typeface="Roboto"/>
                </a:rPr>
                <a:t>TF-Vectorizer with n-grams</a:t>
              </a:r>
              <a:endParaRPr sz="1200" b="1">
                <a:solidFill>
                  <a:srgbClr val="1D7E75"/>
                </a:solidFill>
                <a:latin typeface="Roboto"/>
                <a:ea typeface="Roboto"/>
                <a:cs typeface="Roboto"/>
                <a:sym typeface="Roboto"/>
              </a:endParaRPr>
            </a:p>
            <a:p>
              <a:pPr marL="457200" lvl="0" indent="-298450" algn="l" rtl="0">
                <a:lnSpc>
                  <a:spcPct val="115000"/>
                </a:lnSpc>
                <a:spcBef>
                  <a:spcPts val="0"/>
                </a:spcBef>
                <a:spcAft>
                  <a:spcPts val="0"/>
                </a:spcAft>
                <a:buClr>
                  <a:srgbClr val="1D7E75"/>
                </a:buClr>
                <a:buSzPts val="1100"/>
                <a:buFont typeface="Roboto"/>
                <a:buChar char="●"/>
              </a:pPr>
              <a:r>
                <a:rPr lang="en" sz="1100">
                  <a:solidFill>
                    <a:srgbClr val="1D7E75"/>
                  </a:solidFill>
                  <a:latin typeface="Roboto"/>
                  <a:ea typeface="Roboto"/>
                  <a:cs typeface="Roboto"/>
                  <a:sym typeface="Roboto"/>
                </a:rPr>
                <a:t>Understand the context in which words appear</a:t>
              </a:r>
              <a:endParaRPr sz="1100">
                <a:solidFill>
                  <a:srgbClr val="1D7E75"/>
                </a:solidFill>
                <a:latin typeface="Roboto"/>
                <a:ea typeface="Roboto"/>
                <a:cs typeface="Roboto"/>
                <a:sym typeface="Roboto"/>
              </a:endParaRPr>
            </a:p>
            <a:p>
              <a:pPr marL="457200" lvl="0" indent="-298450" algn="l" rtl="0">
                <a:lnSpc>
                  <a:spcPct val="115000"/>
                </a:lnSpc>
                <a:spcBef>
                  <a:spcPts val="0"/>
                </a:spcBef>
                <a:spcAft>
                  <a:spcPts val="0"/>
                </a:spcAft>
                <a:buClr>
                  <a:srgbClr val="1D7E75"/>
                </a:buClr>
                <a:buSzPts val="1100"/>
                <a:buFont typeface="Roboto"/>
                <a:buChar char="●"/>
              </a:pPr>
              <a:r>
                <a:rPr lang="en" sz="1100">
                  <a:solidFill>
                    <a:srgbClr val="1D7E75"/>
                  </a:solidFill>
                  <a:latin typeface="Roboto"/>
                  <a:ea typeface="Roboto"/>
                  <a:cs typeface="Roboto"/>
                  <a:sym typeface="Roboto"/>
                </a:rPr>
                <a:t>Enhance the feature set with contextually meaningful information</a:t>
              </a:r>
              <a:endParaRPr sz="1100">
                <a:solidFill>
                  <a:srgbClr val="1D7E75"/>
                </a:solidFill>
                <a:latin typeface="Roboto"/>
                <a:ea typeface="Roboto"/>
                <a:cs typeface="Roboto"/>
                <a:sym typeface="Roboto"/>
              </a:endParaRPr>
            </a:p>
          </p:txBody>
        </p:sp>
        <p:sp>
          <p:nvSpPr>
            <p:cNvPr id="193" name="Google Shape;193;p21"/>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b="1">
                  <a:solidFill>
                    <a:srgbClr val="1D7E75"/>
                  </a:solidFill>
                  <a:latin typeface="Roboto"/>
                  <a:ea typeface="Roboto"/>
                  <a:cs typeface="Roboto"/>
                  <a:sym typeface="Roboto"/>
                </a:rPr>
                <a:t>Step 1: N-Grams Implementation</a:t>
              </a:r>
              <a:endParaRPr sz="1900">
                <a:solidFill>
                  <a:srgbClr val="1D7E75"/>
                </a:solidFill>
                <a:latin typeface="Roboto Thin"/>
                <a:ea typeface="Roboto Thin"/>
                <a:cs typeface="Roboto Thin"/>
                <a:sym typeface="Roboto Thin"/>
              </a:endParaRPr>
            </a:p>
          </p:txBody>
        </p:sp>
        <p:sp>
          <p:nvSpPr>
            <p:cNvPr id="194" name="Google Shape;194;p21"/>
            <p:cNvSpPr/>
            <p:nvPr/>
          </p:nvSpPr>
          <p:spPr>
            <a:xfrm rot="5400000">
              <a:off x="1942630" y="2781651"/>
              <a:ext cx="3816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1"/>
          <p:cNvGrpSpPr/>
          <p:nvPr/>
        </p:nvGrpSpPr>
        <p:grpSpPr>
          <a:xfrm>
            <a:off x="3328577" y="716167"/>
            <a:ext cx="2486831" cy="3987534"/>
            <a:chOff x="1118224" y="283725"/>
            <a:chExt cx="2090828" cy="4076400"/>
          </a:xfrm>
        </p:grpSpPr>
        <p:sp>
          <p:nvSpPr>
            <p:cNvPr id="196" name="Google Shape;196;p21"/>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1"/>
            <p:cNvSpPr/>
            <p:nvPr/>
          </p:nvSpPr>
          <p:spPr>
            <a:xfrm>
              <a:off x="1256127" y="1219661"/>
              <a:ext cx="1815000" cy="140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a:solidFill>
                    <a:srgbClr val="1D7E75"/>
                  </a:solidFill>
                  <a:latin typeface="Roboto"/>
                  <a:ea typeface="Roboto"/>
                  <a:cs typeface="Roboto"/>
                  <a:sym typeface="Roboto"/>
                </a:rPr>
                <a:t>Methods Explored:</a:t>
              </a:r>
              <a:endParaRPr sz="1200" b="1">
                <a:solidFill>
                  <a:srgbClr val="1D7E75"/>
                </a:solidFill>
                <a:latin typeface="Roboto"/>
                <a:ea typeface="Roboto"/>
                <a:cs typeface="Roboto"/>
                <a:sym typeface="Roboto"/>
              </a:endParaRPr>
            </a:p>
            <a:p>
              <a:pPr marL="457200" lvl="0" indent="-298450" algn="l" rtl="0">
                <a:lnSpc>
                  <a:spcPct val="2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SMOTE</a:t>
              </a:r>
              <a:endParaRPr sz="1100">
                <a:solidFill>
                  <a:srgbClr val="1D7E75"/>
                </a:solidFill>
                <a:latin typeface="Roboto"/>
                <a:ea typeface="Roboto"/>
                <a:cs typeface="Roboto"/>
                <a:sym typeface="Roboto"/>
              </a:endParaRPr>
            </a:p>
            <a:p>
              <a:pPr marL="457200" lvl="0" indent="-298450" algn="l" rtl="0">
                <a:lnSpc>
                  <a:spcPct val="2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Random Search</a:t>
              </a:r>
              <a:endParaRPr sz="1100">
                <a:solidFill>
                  <a:srgbClr val="1D7E75"/>
                </a:solidFill>
                <a:latin typeface="Roboto"/>
                <a:ea typeface="Roboto"/>
                <a:cs typeface="Roboto"/>
                <a:sym typeface="Roboto"/>
              </a:endParaRPr>
            </a:p>
            <a:p>
              <a:pPr marL="457200" lvl="0" indent="-298450" algn="l" rtl="0">
                <a:lnSpc>
                  <a:spcPct val="200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Bayesian Optimization</a:t>
              </a:r>
              <a:endParaRPr sz="900">
                <a:solidFill>
                  <a:srgbClr val="1D7E75"/>
                </a:solidFill>
                <a:latin typeface="Roboto"/>
                <a:ea typeface="Roboto"/>
                <a:cs typeface="Roboto"/>
                <a:sym typeface="Roboto"/>
              </a:endParaRPr>
            </a:p>
          </p:txBody>
        </p:sp>
        <p:sp>
          <p:nvSpPr>
            <p:cNvPr id="199" name="Google Shape;199;p21"/>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b="1">
                  <a:solidFill>
                    <a:srgbClr val="1D7E75"/>
                  </a:solidFill>
                  <a:latin typeface="Roboto"/>
                  <a:ea typeface="Roboto"/>
                  <a:cs typeface="Roboto"/>
                  <a:sym typeface="Roboto"/>
                </a:rPr>
                <a:t>Step 2: Hyper Parameter Tuning</a:t>
              </a:r>
              <a:endParaRPr sz="3900">
                <a:solidFill>
                  <a:srgbClr val="1D7E75"/>
                </a:solidFill>
                <a:latin typeface="Roboto Thin"/>
                <a:ea typeface="Roboto Thin"/>
                <a:cs typeface="Roboto Thin"/>
                <a:sym typeface="Roboto Thin"/>
              </a:endParaRPr>
            </a:p>
          </p:txBody>
        </p:sp>
        <p:sp>
          <p:nvSpPr>
            <p:cNvPr id="200" name="Google Shape;200;p21"/>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1"/>
            <p:cNvSpPr/>
            <p:nvPr/>
          </p:nvSpPr>
          <p:spPr>
            <a:xfrm>
              <a:off x="1178651" y="3325214"/>
              <a:ext cx="2030400" cy="899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Issues Addressed</a:t>
              </a:r>
              <a:endParaRPr sz="1100" b="1">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Class Imbalances</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Feature Selection</a:t>
              </a:r>
              <a:endParaRPr sz="1100">
                <a:solidFill>
                  <a:srgbClr val="FFFFFF"/>
                </a:solidFill>
                <a:latin typeface="Roboto"/>
                <a:ea typeface="Roboto"/>
                <a:cs typeface="Roboto"/>
                <a:sym typeface="Roboto"/>
              </a:endParaRPr>
            </a:p>
            <a:p>
              <a:pPr marL="914400" lvl="1"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Random Search</a:t>
              </a:r>
              <a:endParaRPr sz="1100">
                <a:solidFill>
                  <a:srgbClr val="FFFFFF"/>
                </a:solidFill>
                <a:latin typeface="Roboto"/>
                <a:ea typeface="Roboto"/>
                <a:cs typeface="Roboto"/>
                <a:sym typeface="Roboto"/>
              </a:endParaRPr>
            </a:p>
            <a:p>
              <a:pPr marL="914400" lvl="1"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Bayesian Optimization</a:t>
              </a:r>
              <a:endParaRPr sz="1000">
                <a:solidFill>
                  <a:srgbClr val="FFFFFF"/>
                </a:solidFill>
                <a:latin typeface="Roboto"/>
                <a:ea typeface="Roboto"/>
                <a:cs typeface="Roboto"/>
                <a:sym typeface="Roboto"/>
              </a:endParaRPr>
            </a:p>
          </p:txBody>
        </p:sp>
      </p:grpSp>
      <p:grpSp>
        <p:nvGrpSpPr>
          <p:cNvPr id="202" name="Google Shape;202;p21"/>
          <p:cNvGrpSpPr/>
          <p:nvPr/>
        </p:nvGrpSpPr>
        <p:grpSpPr>
          <a:xfrm>
            <a:off x="5877802" y="716300"/>
            <a:ext cx="2486829" cy="3987534"/>
            <a:chOff x="1118224" y="283725"/>
            <a:chExt cx="2090826" cy="4076400"/>
          </a:xfrm>
        </p:grpSpPr>
        <p:sp>
          <p:nvSpPr>
            <p:cNvPr id="203" name="Google Shape;203;p21"/>
            <p:cNvSpPr/>
            <p:nvPr/>
          </p:nvSpPr>
          <p:spPr>
            <a:xfrm>
              <a:off x="1178650" y="283725"/>
              <a:ext cx="2030400" cy="4076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1118224" y="341749"/>
              <a:ext cx="2048100" cy="2490600"/>
            </a:xfrm>
            <a:prstGeom prst="rect">
              <a:avLst/>
            </a:prstGeom>
            <a:solidFill>
              <a:srgbClr val="FFFFFF"/>
            </a:solidFill>
            <a:ln w="19050" cap="flat" cmpd="sng">
              <a:solidFill>
                <a:srgbClr val="1D7E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1234772" y="1219525"/>
              <a:ext cx="1815000" cy="151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rgbClr val="1D7E75"/>
                  </a:solidFill>
                  <a:latin typeface="Roboto"/>
                  <a:ea typeface="Roboto"/>
                  <a:cs typeface="Roboto"/>
                  <a:sym typeface="Roboto"/>
                </a:rPr>
                <a:t>Initial Results:</a:t>
              </a:r>
              <a:endParaRPr sz="1100" b="1">
                <a:solidFill>
                  <a:srgbClr val="1D7E75"/>
                </a:solidFill>
                <a:latin typeface="Roboto"/>
                <a:ea typeface="Roboto"/>
                <a:cs typeface="Roboto"/>
                <a:sym typeface="Roboto"/>
              </a:endParaRPr>
            </a:p>
            <a:p>
              <a:pPr marL="457200" lvl="0" indent="-298450" algn="l" rtl="0">
                <a:lnSpc>
                  <a:spcPct val="115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TF-Vectorizer with n-grams helped add contextual understanding </a:t>
              </a:r>
              <a:endParaRPr sz="1100">
                <a:solidFill>
                  <a:srgbClr val="1D7E75"/>
                </a:solidFill>
                <a:latin typeface="Roboto"/>
                <a:ea typeface="Roboto"/>
                <a:cs typeface="Roboto"/>
                <a:sym typeface="Roboto"/>
              </a:endParaRPr>
            </a:p>
            <a:p>
              <a:pPr marL="457200" lvl="0" indent="-298450" algn="l" rtl="0">
                <a:lnSpc>
                  <a:spcPct val="115000"/>
                </a:lnSpc>
                <a:spcBef>
                  <a:spcPts val="0"/>
                </a:spcBef>
                <a:spcAft>
                  <a:spcPts val="0"/>
                </a:spcAft>
                <a:buClr>
                  <a:srgbClr val="1D7E75"/>
                </a:buClr>
                <a:buSzPts val="1100"/>
                <a:buFont typeface="Roboto"/>
                <a:buAutoNum type="arabicPeriod"/>
              </a:pPr>
              <a:r>
                <a:rPr lang="en" sz="1100">
                  <a:solidFill>
                    <a:srgbClr val="1D7E75"/>
                  </a:solidFill>
                  <a:latin typeface="Roboto"/>
                  <a:ea typeface="Roboto"/>
                  <a:cs typeface="Roboto"/>
                  <a:sym typeface="Roboto"/>
                </a:rPr>
                <a:t>Bayesian Optimization yielded the best results</a:t>
              </a:r>
              <a:endParaRPr sz="1100">
                <a:solidFill>
                  <a:srgbClr val="1D7E75"/>
                </a:solidFill>
                <a:latin typeface="Roboto"/>
                <a:ea typeface="Roboto"/>
                <a:cs typeface="Roboto"/>
                <a:sym typeface="Roboto"/>
              </a:endParaRPr>
            </a:p>
          </p:txBody>
        </p:sp>
        <p:sp>
          <p:nvSpPr>
            <p:cNvPr id="206" name="Google Shape;206;p21"/>
            <p:cNvSpPr/>
            <p:nvPr/>
          </p:nvSpPr>
          <p:spPr>
            <a:xfrm>
              <a:off x="1233847" y="470596"/>
              <a:ext cx="1815000" cy="8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900" b="1">
                  <a:solidFill>
                    <a:srgbClr val="1D7E75"/>
                  </a:solidFill>
                  <a:latin typeface="Roboto"/>
                  <a:ea typeface="Roboto"/>
                  <a:cs typeface="Roboto"/>
                  <a:sym typeface="Roboto"/>
                </a:rPr>
                <a:t>Step 3: Results</a:t>
              </a:r>
              <a:endParaRPr sz="1900">
                <a:solidFill>
                  <a:srgbClr val="1D7E75"/>
                </a:solidFill>
                <a:latin typeface="Roboto Thin"/>
                <a:ea typeface="Roboto Thin"/>
                <a:cs typeface="Roboto Thin"/>
                <a:sym typeface="Roboto Thin"/>
              </a:endParaRPr>
            </a:p>
          </p:txBody>
        </p:sp>
        <p:sp>
          <p:nvSpPr>
            <p:cNvPr id="207" name="Google Shape;207;p21"/>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1236391" y="3118983"/>
              <a:ext cx="1914900" cy="10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Final Findings</a:t>
              </a:r>
              <a:endParaRPr sz="1100" b="1">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Bayesian Optimization:</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chemeClr val="lt1"/>
                  </a:solidFill>
                  <a:latin typeface="Roboto"/>
                  <a:ea typeface="Roboto"/>
                  <a:cs typeface="Roboto"/>
                  <a:sym typeface="Roboto"/>
                </a:rPr>
                <a:t>Training Accuracy: 97.55%</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chemeClr val="lt1"/>
                  </a:solidFill>
                  <a:latin typeface="Roboto"/>
                  <a:ea typeface="Roboto"/>
                  <a:cs typeface="Roboto"/>
                  <a:sym typeface="Roboto"/>
                </a:rPr>
                <a:t>Test Accuracy: 94.91%</a:t>
              </a:r>
              <a:endParaRPr sz="1100">
                <a:solidFill>
                  <a:schemeClr val="lt1"/>
                </a:solidFill>
                <a:latin typeface="Roboto"/>
                <a:ea typeface="Roboto"/>
                <a:cs typeface="Roboto"/>
                <a:sym typeface="Roboto"/>
              </a:endParaRPr>
            </a:p>
          </p:txBody>
        </p:sp>
      </p:grpSp>
      <p:sp>
        <p:nvSpPr>
          <p:cNvPr id="209" name="Google Shape;209;p21"/>
          <p:cNvSpPr/>
          <p:nvPr/>
        </p:nvSpPr>
        <p:spPr>
          <a:xfrm>
            <a:off x="851175" y="3492875"/>
            <a:ext cx="2415000" cy="1098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b="1">
                <a:solidFill>
                  <a:srgbClr val="FFFFFF"/>
                </a:solidFill>
                <a:latin typeface="Roboto"/>
                <a:ea typeface="Roboto"/>
                <a:cs typeface="Roboto"/>
                <a:sym typeface="Roboto"/>
              </a:rPr>
              <a:t>Issues Addressed</a:t>
            </a:r>
            <a:endParaRPr sz="1100" b="1">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Capturing Common Phrases</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Disambiguation</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Improved Feature Set</a:t>
            </a:r>
            <a:endParaRPr sz="1100">
              <a:solidFill>
                <a:srgbClr val="FFFFFF"/>
              </a:solidFill>
              <a:latin typeface="Roboto"/>
              <a:ea typeface="Roboto"/>
              <a:cs typeface="Roboto"/>
              <a:sym typeface="Roboto"/>
            </a:endParaRPr>
          </a:p>
          <a:p>
            <a:pPr marL="457200" lvl="0" indent="-298450" algn="l" rtl="0">
              <a:lnSpc>
                <a:spcPct val="115000"/>
              </a:lnSpc>
              <a:spcBef>
                <a:spcPts val="0"/>
              </a:spcBef>
              <a:spcAft>
                <a:spcPts val="0"/>
              </a:spcAft>
              <a:buClr>
                <a:srgbClr val="FFFFFF"/>
              </a:buClr>
              <a:buSzPts val="1100"/>
              <a:buFont typeface="Roboto"/>
              <a:buChar char="●"/>
            </a:pPr>
            <a:r>
              <a:rPr lang="en" sz="1100">
                <a:solidFill>
                  <a:srgbClr val="FFFFFF"/>
                </a:solidFill>
                <a:latin typeface="Roboto"/>
                <a:ea typeface="Roboto"/>
                <a:cs typeface="Roboto"/>
                <a:sym typeface="Roboto"/>
              </a:rPr>
              <a:t>Handling Negations</a:t>
            </a:r>
            <a:endParaRPr sz="1100">
              <a:solidFill>
                <a:srgbClr val="FFFFFF"/>
              </a:solidFill>
              <a:latin typeface="Roboto"/>
              <a:ea typeface="Roboto"/>
              <a:cs typeface="Roboto"/>
              <a:sym typeface="Roboto"/>
            </a:endParaRPr>
          </a:p>
        </p:txBody>
      </p:sp>
      <p:pic>
        <p:nvPicPr>
          <p:cNvPr id="210" name="Google Shape;210;p21" title="File:Dall-e 3 (jan '24) artificial intelligence icon.png - Wikipedia"/>
          <p:cNvPicPr preferRelativeResize="0"/>
          <p:nvPr/>
        </p:nvPicPr>
        <p:blipFill>
          <a:blip r:embed="rId3">
            <a:alphaModFix/>
          </a:blip>
          <a:stretch>
            <a:fillRect/>
          </a:stretch>
        </p:blipFill>
        <p:spPr>
          <a:xfrm>
            <a:off x="5877800" y="35077"/>
            <a:ext cx="576349" cy="576349"/>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1234</Words>
  <Application>Microsoft Macintosh PowerPoint</Application>
  <PresentationFormat>On-screen Show (16:9)</PresentationFormat>
  <Paragraphs>233</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Open Sans</vt:lpstr>
      <vt:lpstr>Roboto</vt:lpstr>
      <vt:lpstr>Fira Sans Extra Condensed</vt:lpstr>
      <vt:lpstr>Fira Sans Extra Condensed SemiBold</vt:lpstr>
      <vt:lpstr>Economica</vt:lpstr>
      <vt:lpstr>Roboto Thin</vt:lpstr>
      <vt:lpstr>Arial</vt:lpstr>
      <vt:lpstr>Fira Sans Extra Condensed Medium</vt:lpstr>
      <vt:lpstr>Luxe</vt:lpstr>
      <vt:lpstr>Amazon's Fine Food Product Reviews</vt:lpstr>
      <vt:lpstr>Motivation for NLP Sentiment Analysis</vt:lpstr>
      <vt:lpstr>Data: Amazon's Fine Food Product Reviews</vt:lpstr>
      <vt:lpstr>Workflow - 4 Main Models</vt:lpstr>
      <vt:lpstr>Data Distribution</vt:lpstr>
      <vt:lpstr>Data Preprocessing</vt:lpstr>
      <vt:lpstr>Baseline Model</vt:lpstr>
      <vt:lpstr>Baseline Model Classification Report</vt:lpstr>
      <vt:lpstr>Logistic Regression - Model 1</vt:lpstr>
      <vt:lpstr>Logistic Regression Classification Report</vt:lpstr>
      <vt:lpstr>BERT with Neural Network - Model 2</vt:lpstr>
      <vt:lpstr>BERT with Neural Network Classification Report</vt:lpstr>
      <vt:lpstr>CNN with Embeddings- Model 3</vt:lpstr>
      <vt:lpstr>CNN with Embeddings Classification Report</vt:lpstr>
      <vt:lpstr>LSTM with Attention- Model 4</vt:lpstr>
      <vt:lpstr>LSTM with Attention Classification Report</vt:lpstr>
      <vt:lpstr>NeurIPS 2021 Paper Checklist Guidelines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Amazon's Fine Food Product Reviews</dc:title>
  <cp:lastModifiedBy>Nicole McNabb</cp:lastModifiedBy>
  <cp:revision>1</cp:revision>
  <dcterms:modified xsi:type="dcterms:W3CDTF">2024-08-06T23:23:48Z</dcterms:modified>
</cp:coreProperties>
</file>