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3" r:id="rId9"/>
    <p:sldId id="278" r:id="rId10"/>
    <p:sldId id="279" r:id="rId11"/>
    <p:sldId id="268" r:id="rId12"/>
    <p:sldId id="274" r:id="rId13"/>
    <p:sldId id="269" r:id="rId14"/>
    <p:sldId id="270" r:id="rId15"/>
    <p:sldId id="275" r:id="rId16"/>
    <p:sldId id="277" r:id="rId17"/>
    <p:sldId id="280" r:id="rId18"/>
    <p:sldId id="281" r:id="rId19"/>
    <p:sldId id="282" r:id="rId20"/>
    <p:sldId id="285" r:id="rId21"/>
    <p:sldId id="283" r:id="rId22"/>
    <p:sldId id="273" r:id="rId23"/>
    <p:sldId id="284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標題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DACB-A492-4F1E-8745-C7B01C3E4143}" type="datetimeFigureOut">
              <a:rPr lang="zh-TW" altLang="en-US" smtClean="0"/>
              <a:pPr/>
              <a:t>2017/12/9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7AD31F6-2B7E-4A01-A49D-59B38BF2C30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DACB-A492-4F1E-8745-C7B01C3E4143}" type="datetimeFigureOut">
              <a:rPr lang="zh-TW" altLang="en-US" smtClean="0"/>
              <a:pPr/>
              <a:t>2017/12/9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31F6-2B7E-4A01-A49D-59B38BF2C30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DACB-A492-4F1E-8745-C7B01C3E4143}" type="datetimeFigureOut">
              <a:rPr lang="zh-TW" altLang="en-US" smtClean="0"/>
              <a:pPr/>
              <a:t>2017/12/9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31F6-2B7E-4A01-A49D-59B38BF2C30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DACB-A492-4F1E-8745-C7B01C3E4143}" type="datetimeFigureOut">
              <a:rPr lang="zh-TW" altLang="en-US" smtClean="0"/>
              <a:pPr/>
              <a:t>2017/12/9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7AD31F6-2B7E-4A01-A49D-59B38BF2C30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DACB-A492-4F1E-8745-C7B01C3E4143}" type="datetimeFigureOut">
              <a:rPr lang="zh-TW" altLang="en-US" smtClean="0"/>
              <a:pPr/>
              <a:t>2017/12/9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31F6-2B7E-4A01-A49D-59B38BF2C30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DACB-A492-4F1E-8745-C7B01C3E4143}" type="datetimeFigureOut">
              <a:rPr lang="zh-TW" altLang="en-US" smtClean="0"/>
              <a:pPr/>
              <a:t>2017/12/9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31F6-2B7E-4A01-A49D-59B38BF2C30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DACB-A492-4F1E-8745-C7B01C3E4143}" type="datetimeFigureOut">
              <a:rPr lang="zh-TW" altLang="en-US" smtClean="0"/>
              <a:pPr/>
              <a:t>2017/12/9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7AD31F6-2B7E-4A01-A49D-59B38BF2C30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DACB-A492-4F1E-8745-C7B01C3E4143}" type="datetimeFigureOut">
              <a:rPr lang="zh-TW" altLang="en-US" smtClean="0"/>
              <a:pPr/>
              <a:t>2017/12/9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31F6-2B7E-4A01-A49D-59B38BF2C30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DACB-A492-4F1E-8745-C7B01C3E4143}" type="datetimeFigureOut">
              <a:rPr lang="zh-TW" altLang="en-US" smtClean="0"/>
              <a:pPr/>
              <a:t>2017/12/9</a:t>
            </a:fld>
            <a:endParaRPr lang="zh-TW" alt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31F6-2B7E-4A01-A49D-59B38BF2C30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DACB-A492-4F1E-8745-C7B01C3E4143}" type="datetimeFigureOut">
              <a:rPr lang="zh-TW" altLang="en-US" smtClean="0"/>
              <a:pPr/>
              <a:t>2017/12/9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31F6-2B7E-4A01-A49D-59B38BF2C30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DACB-A492-4F1E-8745-C7B01C3E4143}" type="datetimeFigureOut">
              <a:rPr lang="zh-TW" altLang="en-US" smtClean="0"/>
              <a:pPr/>
              <a:t>2017/12/9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31F6-2B7E-4A01-A49D-59B38BF2C30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8C6DACB-A492-4F1E-8745-C7B01C3E4143}" type="datetimeFigureOut">
              <a:rPr lang="zh-TW" altLang="en-US" smtClean="0"/>
              <a:pPr/>
              <a:t>2017/12/9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7AD31F6-2B7E-4A01-A49D-59B38BF2C30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81000" y="1714488"/>
            <a:ext cx="8458200" cy="1222375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 smtClean="0"/>
              <a:t>第五組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組長</a:t>
            </a:r>
            <a:r>
              <a:rPr lang="en-US" altLang="zh-TW" dirty="0" smtClean="0"/>
              <a:t>:</a:t>
            </a:r>
            <a:r>
              <a:rPr lang="zh-TW" altLang="en-US" dirty="0" smtClean="0"/>
              <a:t> 葉威廷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 蔡仁傑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 許修慎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 蔡少騫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8596" y="500042"/>
            <a:ext cx="8458200" cy="914400"/>
          </a:xfrm>
        </p:spPr>
        <p:txBody>
          <a:bodyPr>
            <a:normAutofit/>
          </a:bodyPr>
          <a:lstStyle/>
          <a:p>
            <a:pPr algn="ctr"/>
            <a:r>
              <a:rPr lang="en-US" altLang="zh-TW" sz="5000" b="1" dirty="0" smtClean="0"/>
              <a:t>Pandora</a:t>
            </a:r>
            <a:r>
              <a:rPr lang="zh-TW" altLang="en-US" sz="5000" b="1" dirty="0" smtClean="0"/>
              <a:t>成果發表</a:t>
            </a:r>
            <a:endParaRPr lang="zh-TW" altLang="en-US" sz="5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233346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500" dirty="0" smtClean="0">
                <a:latin typeface="+mj-ea"/>
              </a:rPr>
              <a:t>流程圖</a:t>
            </a:r>
            <a:endParaRPr lang="zh-TW" altLang="en-US" sz="4500" dirty="0">
              <a:latin typeface="+mj-ea"/>
            </a:endParaRPr>
          </a:p>
        </p:txBody>
      </p:sp>
      <p:grpSp>
        <p:nvGrpSpPr>
          <p:cNvPr id="3" name="群組 52"/>
          <p:cNvGrpSpPr/>
          <p:nvPr/>
        </p:nvGrpSpPr>
        <p:grpSpPr>
          <a:xfrm>
            <a:off x="1928511" y="1142984"/>
            <a:ext cx="5286695" cy="5572140"/>
            <a:chOff x="1443038" y="898525"/>
            <a:chExt cx="5501312" cy="5959475"/>
          </a:xfrm>
        </p:grpSpPr>
        <p:grpSp>
          <p:nvGrpSpPr>
            <p:cNvPr id="4" name="Group 2"/>
            <p:cNvGrpSpPr>
              <a:grpSpLocks/>
            </p:cNvGrpSpPr>
            <p:nvPr/>
          </p:nvGrpSpPr>
          <p:grpSpPr bwMode="auto">
            <a:xfrm>
              <a:off x="3916363" y="3651250"/>
              <a:ext cx="3027987" cy="2290763"/>
              <a:chOff x="6642" y="5705"/>
              <a:chExt cx="4769" cy="3608"/>
            </a:xfrm>
          </p:grpSpPr>
          <p:sp useBgFill="1">
            <p:nvSpPr>
              <p:cNvPr id="2051" name="Text Box 3"/>
              <p:cNvSpPr txBox="1">
                <a:spLocks noChangeArrowheads="1"/>
              </p:cNvSpPr>
              <p:nvPr/>
            </p:nvSpPr>
            <p:spPr bwMode="auto">
              <a:xfrm>
                <a:off x="6642" y="5705"/>
                <a:ext cx="1634" cy="530"/>
              </a:xfrm>
              <a:prstGeom prst="rect">
                <a:avLst/>
              </a:prstGeom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zh-TW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新細明體" pitchFamily="18" charset="-120"/>
                    <a:cs typeface="新細明體" pitchFamily="18" charset="-120"/>
                  </a:rPr>
                  <a:t>猜拳遊戲</a:t>
                </a:r>
                <a:endParaRPr kumimoji="1" lang="zh-TW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  <p:sp useBgFill="1">
            <p:nvSpPr>
              <p:cNvPr id="2052" name="Text Box 4"/>
              <p:cNvSpPr txBox="1">
                <a:spLocks noChangeArrowheads="1"/>
              </p:cNvSpPr>
              <p:nvPr/>
            </p:nvSpPr>
            <p:spPr bwMode="auto">
              <a:xfrm>
                <a:off x="6672" y="6743"/>
                <a:ext cx="1922" cy="530"/>
              </a:xfrm>
              <a:prstGeom prst="rect">
                <a:avLst/>
              </a:prstGeom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zh-TW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新細明體" pitchFamily="18" charset="-120"/>
                    <a:cs typeface="新細明體" pitchFamily="18" charset="-120"/>
                  </a:rPr>
                  <a:t>玩家選擇出拳</a:t>
                </a:r>
                <a:endParaRPr kumimoji="1" lang="zh-TW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  <p:sp useBgFill="1">
            <p:nvSpPr>
              <p:cNvPr id="2053" name="Text Box 5"/>
              <p:cNvSpPr txBox="1">
                <a:spLocks noChangeArrowheads="1"/>
              </p:cNvSpPr>
              <p:nvPr/>
            </p:nvSpPr>
            <p:spPr bwMode="auto">
              <a:xfrm>
                <a:off x="6688" y="7753"/>
                <a:ext cx="2302" cy="530"/>
              </a:xfrm>
              <a:prstGeom prst="rect">
                <a:avLst/>
              </a:prstGeom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zh-TW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新細明體" pitchFamily="18" charset="-120"/>
                    <a:cs typeface="新細明體" pitchFamily="18" charset="-120"/>
                  </a:rPr>
                  <a:t>電腦自動隨機出拳</a:t>
                </a:r>
                <a:endParaRPr kumimoji="1" lang="zh-TW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  <p:sp useBgFill="1">
            <p:nvSpPr>
              <p:cNvPr id="2054" name="Text Box 6"/>
              <p:cNvSpPr txBox="1">
                <a:spLocks noChangeArrowheads="1"/>
              </p:cNvSpPr>
              <p:nvPr/>
            </p:nvSpPr>
            <p:spPr bwMode="auto">
              <a:xfrm>
                <a:off x="6688" y="8783"/>
                <a:ext cx="2862" cy="530"/>
              </a:xfrm>
              <a:prstGeom prst="rect">
                <a:avLst/>
              </a:prstGeom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zh-TW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新細明體" pitchFamily="18" charset="-120"/>
                    <a:cs typeface="新細明體" pitchFamily="18" charset="-120"/>
                  </a:rPr>
                  <a:t>判斷結果輸、贏、平手</a:t>
                </a:r>
                <a:endParaRPr kumimoji="1" lang="zh-TW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  <p:cxnSp>
            <p:nvCxnSpPr>
              <p:cNvPr id="2055" name="AutoShape 7"/>
              <p:cNvCxnSpPr>
                <a:cxnSpLocks noChangeShapeType="1"/>
              </p:cNvCxnSpPr>
              <p:nvPr/>
            </p:nvCxnSpPr>
            <p:spPr bwMode="auto">
              <a:xfrm>
                <a:off x="7379" y="6235"/>
                <a:ext cx="0" cy="508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56" name="AutoShape 8"/>
              <p:cNvCxnSpPr>
                <a:cxnSpLocks noChangeShapeType="1"/>
              </p:cNvCxnSpPr>
              <p:nvPr/>
            </p:nvCxnSpPr>
            <p:spPr bwMode="auto">
              <a:xfrm>
                <a:off x="7395" y="7259"/>
                <a:ext cx="0" cy="508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57" name="AutoShape 9"/>
              <p:cNvCxnSpPr>
                <a:cxnSpLocks noChangeShapeType="1"/>
              </p:cNvCxnSpPr>
              <p:nvPr/>
            </p:nvCxnSpPr>
            <p:spPr bwMode="auto">
              <a:xfrm>
                <a:off x="7395" y="8267"/>
                <a:ext cx="0" cy="508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58" name="AutoShape 10"/>
              <p:cNvCxnSpPr>
                <a:cxnSpLocks noChangeShapeType="1"/>
              </p:cNvCxnSpPr>
              <p:nvPr/>
            </p:nvCxnSpPr>
            <p:spPr bwMode="auto">
              <a:xfrm flipH="1">
                <a:off x="8276" y="5909"/>
                <a:ext cx="1600" cy="1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59" name="AutoShape 11"/>
              <p:cNvCxnSpPr>
                <a:cxnSpLocks noChangeShapeType="1"/>
              </p:cNvCxnSpPr>
              <p:nvPr/>
            </p:nvCxnSpPr>
            <p:spPr bwMode="auto">
              <a:xfrm>
                <a:off x="9876" y="5909"/>
                <a:ext cx="0" cy="3125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60" name="AutoShape 12"/>
              <p:cNvCxnSpPr>
                <a:cxnSpLocks noChangeShapeType="1"/>
              </p:cNvCxnSpPr>
              <p:nvPr/>
            </p:nvCxnSpPr>
            <p:spPr bwMode="auto">
              <a:xfrm>
                <a:off x="9550" y="9034"/>
                <a:ext cx="326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  <p:sp useBgFill="1">
            <p:nvSpPr>
              <p:cNvPr id="2061" name="Text Box 13"/>
              <p:cNvSpPr txBox="1">
                <a:spLocks noChangeArrowheads="1"/>
              </p:cNvSpPr>
              <p:nvPr/>
            </p:nvSpPr>
            <p:spPr bwMode="auto">
              <a:xfrm>
                <a:off x="10024" y="7417"/>
                <a:ext cx="1387" cy="530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zh-TW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新細明體" pitchFamily="18" charset="-120"/>
                    <a:cs typeface="新細明體" pitchFamily="18" charset="-120"/>
                  </a:rPr>
                  <a:t>重新遊戲</a:t>
                </a:r>
                <a:endParaRPr kumimoji="1" lang="zh-TW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1524000" y="3665538"/>
              <a:ext cx="2000539" cy="1733550"/>
              <a:chOff x="2399" y="5933"/>
              <a:chExt cx="3152" cy="2730"/>
            </a:xfrm>
          </p:grpSpPr>
          <p:sp useBgFill="1">
            <p:nvSpPr>
              <p:cNvPr id="2063" name="Text Box 15"/>
              <p:cNvSpPr txBox="1">
                <a:spLocks noChangeArrowheads="1"/>
              </p:cNvSpPr>
              <p:nvPr/>
            </p:nvSpPr>
            <p:spPr bwMode="auto">
              <a:xfrm>
                <a:off x="3150" y="5933"/>
                <a:ext cx="1634" cy="530"/>
              </a:xfrm>
              <a:prstGeom prst="rect">
                <a:avLst/>
              </a:prstGeom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zh-TW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新細明體" pitchFamily="18" charset="-120"/>
                    <a:cs typeface="新細明體" pitchFamily="18" charset="-120"/>
                  </a:rPr>
                  <a:t>聊天室</a:t>
                </a:r>
                <a:endParaRPr kumimoji="1" lang="zh-TW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  <p:sp useBgFill="1">
            <p:nvSpPr>
              <p:cNvPr id="2064" name="Text Box 16"/>
              <p:cNvSpPr txBox="1">
                <a:spLocks noChangeArrowheads="1"/>
              </p:cNvSpPr>
              <p:nvPr/>
            </p:nvSpPr>
            <p:spPr bwMode="auto">
              <a:xfrm>
                <a:off x="3152" y="8133"/>
                <a:ext cx="1634" cy="530"/>
              </a:xfrm>
              <a:prstGeom prst="rect">
                <a:avLst/>
              </a:prstGeom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zh-TW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新細明體" pitchFamily="18" charset="-120"/>
                    <a:cs typeface="新細明體" pitchFamily="18" charset="-120"/>
                  </a:rPr>
                  <a:t>資料庫</a:t>
                </a:r>
                <a:endParaRPr kumimoji="1" lang="zh-TW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  <p:cxnSp>
            <p:nvCxnSpPr>
              <p:cNvPr id="2065" name="AutoShape 17"/>
              <p:cNvCxnSpPr>
                <a:cxnSpLocks noChangeShapeType="1"/>
              </p:cNvCxnSpPr>
              <p:nvPr/>
            </p:nvCxnSpPr>
            <p:spPr bwMode="auto">
              <a:xfrm>
                <a:off x="4225" y="6463"/>
                <a:ext cx="0" cy="167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66" name="AutoShape 18"/>
              <p:cNvCxnSpPr>
                <a:cxnSpLocks noChangeShapeType="1"/>
              </p:cNvCxnSpPr>
              <p:nvPr/>
            </p:nvCxnSpPr>
            <p:spPr bwMode="auto">
              <a:xfrm flipV="1">
                <a:off x="3600" y="6463"/>
                <a:ext cx="1" cy="167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 useBgFill="1">
            <p:nvSpPr>
              <p:cNvPr id="2067" name="Text Box 19"/>
              <p:cNvSpPr txBox="1">
                <a:spLocks noChangeArrowheads="1"/>
              </p:cNvSpPr>
              <p:nvPr/>
            </p:nvSpPr>
            <p:spPr bwMode="auto">
              <a:xfrm>
                <a:off x="4273" y="6835"/>
                <a:ext cx="1278" cy="1118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zh-TW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新細明體" pitchFamily="18" charset="-120"/>
                    <a:cs typeface="新細明體" pitchFamily="18" charset="-120"/>
                  </a:rPr>
                  <a:t>使用者訊息傳送</a:t>
                </a:r>
                <a:endParaRPr kumimoji="1" lang="zh-TW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  <p:sp useBgFill="1">
            <p:nvSpPr>
              <p:cNvPr id="2068" name="Text Box 20"/>
              <p:cNvSpPr txBox="1">
                <a:spLocks noChangeArrowheads="1"/>
              </p:cNvSpPr>
              <p:nvPr/>
            </p:nvSpPr>
            <p:spPr bwMode="auto">
              <a:xfrm>
                <a:off x="2399" y="6865"/>
                <a:ext cx="1185" cy="905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zh-TW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新細明體" pitchFamily="18" charset="-120"/>
                    <a:cs typeface="新細明體" pitchFamily="18" charset="-120"/>
                  </a:rPr>
                  <a:t>資料庫訊息回傳</a:t>
                </a:r>
                <a:endParaRPr kumimoji="1" lang="zh-TW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</p:grp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1624013" y="898525"/>
              <a:ext cx="4713287" cy="2155825"/>
              <a:chOff x="2557" y="1576"/>
              <a:chExt cx="7424" cy="3394"/>
            </a:xfrm>
          </p:grpSpPr>
          <p:sp useBgFill="1">
            <p:nvSpPr>
              <p:cNvPr id="2070" name="Text Box 22"/>
              <p:cNvSpPr txBox="1">
                <a:spLocks noChangeArrowheads="1"/>
              </p:cNvSpPr>
              <p:nvPr/>
            </p:nvSpPr>
            <p:spPr bwMode="auto">
              <a:xfrm>
                <a:off x="2744" y="1576"/>
                <a:ext cx="1332" cy="530"/>
              </a:xfrm>
              <a:prstGeom prst="rect">
                <a:avLst/>
              </a:prstGeom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zh-TW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新細明體" pitchFamily="18" charset="-120"/>
                    <a:cs typeface="新細明體" pitchFamily="18" charset="-120"/>
                  </a:rPr>
                  <a:t>執行程式</a:t>
                </a:r>
                <a:endParaRPr kumimoji="1" lang="zh-TW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  <p:sp useBgFill="1">
            <p:nvSpPr>
              <p:cNvPr id="2071" name="Text Box 23"/>
              <p:cNvSpPr txBox="1">
                <a:spLocks noChangeArrowheads="1"/>
              </p:cNvSpPr>
              <p:nvPr/>
            </p:nvSpPr>
            <p:spPr bwMode="auto">
              <a:xfrm>
                <a:off x="5008" y="1576"/>
                <a:ext cx="1608" cy="530"/>
              </a:xfrm>
              <a:prstGeom prst="rect">
                <a:avLst/>
              </a:prstGeom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zh-TW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新細明體" pitchFamily="18" charset="-120"/>
                    <a:cs typeface="新細明體" pitchFamily="18" charset="-120"/>
                  </a:rPr>
                  <a:t>使用者登入</a:t>
                </a:r>
                <a:endParaRPr kumimoji="1" lang="zh-TW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  <p:sp useBgFill="1">
            <p:nvSpPr>
              <p:cNvPr id="2072" name="Text Box 24"/>
              <p:cNvSpPr txBox="1">
                <a:spLocks noChangeArrowheads="1"/>
              </p:cNvSpPr>
              <p:nvPr/>
            </p:nvSpPr>
            <p:spPr bwMode="auto">
              <a:xfrm>
                <a:off x="5008" y="2869"/>
                <a:ext cx="1608" cy="530"/>
              </a:xfrm>
              <a:prstGeom prst="rect">
                <a:avLst/>
              </a:prstGeom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zh-TW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新細明體" pitchFamily="18" charset="-120"/>
                    <a:cs typeface="新細明體" pitchFamily="18" charset="-120"/>
                  </a:rPr>
                  <a:t>註冊</a:t>
                </a:r>
                <a:endParaRPr kumimoji="1" lang="zh-TW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  <p:sp useBgFill="1">
            <p:nvSpPr>
              <p:cNvPr id="2073" name="Text Box 25"/>
              <p:cNvSpPr txBox="1">
                <a:spLocks noChangeArrowheads="1"/>
              </p:cNvSpPr>
              <p:nvPr/>
            </p:nvSpPr>
            <p:spPr bwMode="auto">
              <a:xfrm>
                <a:off x="4982" y="4440"/>
                <a:ext cx="1634" cy="530"/>
              </a:xfrm>
              <a:prstGeom prst="rect">
                <a:avLst/>
              </a:prstGeom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zh-TW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新細明體" pitchFamily="18" charset="-120"/>
                    <a:cs typeface="新細明體" pitchFamily="18" charset="-120"/>
                  </a:rPr>
                  <a:t>程式主畫面</a:t>
                </a:r>
                <a:endParaRPr kumimoji="1" lang="zh-TW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  <p:sp useBgFill="1">
            <p:nvSpPr>
              <p:cNvPr id="2074" name="Text Box 26"/>
              <p:cNvSpPr txBox="1">
                <a:spLocks noChangeArrowheads="1"/>
              </p:cNvSpPr>
              <p:nvPr/>
            </p:nvSpPr>
            <p:spPr bwMode="auto">
              <a:xfrm>
                <a:off x="7713" y="2869"/>
                <a:ext cx="1664" cy="530"/>
              </a:xfrm>
              <a:prstGeom prst="rect">
                <a:avLst/>
              </a:prstGeom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zh-TW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新細明體" pitchFamily="18" charset="-120"/>
                    <a:cs typeface="新細明體" pitchFamily="18" charset="-120"/>
                  </a:rPr>
                  <a:t>使用者註冊</a:t>
                </a:r>
                <a:endParaRPr kumimoji="1" lang="zh-TW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  <p:cxnSp>
            <p:nvCxnSpPr>
              <p:cNvPr id="2075" name="AutoShape 27"/>
              <p:cNvCxnSpPr>
                <a:cxnSpLocks noChangeShapeType="1"/>
              </p:cNvCxnSpPr>
              <p:nvPr/>
            </p:nvCxnSpPr>
            <p:spPr bwMode="auto">
              <a:xfrm>
                <a:off x="4076" y="1820"/>
                <a:ext cx="906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76" name="AutoShape 28"/>
              <p:cNvCxnSpPr>
                <a:cxnSpLocks noChangeShapeType="1"/>
              </p:cNvCxnSpPr>
              <p:nvPr/>
            </p:nvCxnSpPr>
            <p:spPr bwMode="auto">
              <a:xfrm>
                <a:off x="5774" y="2106"/>
                <a:ext cx="0" cy="763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77" name="AutoShape 29"/>
              <p:cNvCxnSpPr>
                <a:cxnSpLocks noChangeShapeType="1"/>
              </p:cNvCxnSpPr>
              <p:nvPr/>
            </p:nvCxnSpPr>
            <p:spPr bwMode="auto">
              <a:xfrm>
                <a:off x="6642" y="3097"/>
                <a:ext cx="1071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78" name="AutoShape 30"/>
              <p:cNvCxnSpPr>
                <a:cxnSpLocks noChangeShapeType="1"/>
              </p:cNvCxnSpPr>
              <p:nvPr/>
            </p:nvCxnSpPr>
            <p:spPr bwMode="auto">
              <a:xfrm>
                <a:off x="5774" y="3399"/>
                <a:ext cx="0" cy="1041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79" name="AutoShape 31"/>
              <p:cNvCxnSpPr>
                <a:cxnSpLocks noChangeShapeType="1"/>
              </p:cNvCxnSpPr>
              <p:nvPr/>
            </p:nvCxnSpPr>
            <p:spPr bwMode="auto">
              <a:xfrm flipV="1">
                <a:off x="8518" y="1831"/>
                <a:ext cx="1" cy="1038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80" name="AutoShape 32"/>
              <p:cNvCxnSpPr>
                <a:cxnSpLocks noChangeShapeType="1"/>
              </p:cNvCxnSpPr>
              <p:nvPr/>
            </p:nvCxnSpPr>
            <p:spPr bwMode="auto">
              <a:xfrm flipH="1">
                <a:off x="6642" y="1831"/>
                <a:ext cx="1876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 useBgFill="1">
            <p:nvSpPr>
              <p:cNvPr id="2081" name="Text Box 33"/>
              <p:cNvSpPr txBox="1">
                <a:spLocks noChangeArrowheads="1"/>
              </p:cNvSpPr>
              <p:nvPr/>
            </p:nvSpPr>
            <p:spPr bwMode="auto">
              <a:xfrm>
                <a:off x="6844" y="2527"/>
                <a:ext cx="535" cy="530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zh-TW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新細明體" pitchFamily="18" charset="-120"/>
                    <a:cs typeface="新細明體" pitchFamily="18" charset="-120"/>
                  </a:rPr>
                  <a:t>否</a:t>
                </a:r>
                <a:endParaRPr kumimoji="1" lang="zh-TW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  <p:sp useBgFill="1">
            <p:nvSpPr>
              <p:cNvPr id="2082" name="Text Box 34"/>
              <p:cNvSpPr txBox="1">
                <a:spLocks noChangeArrowheads="1"/>
              </p:cNvSpPr>
              <p:nvPr/>
            </p:nvSpPr>
            <p:spPr bwMode="auto">
              <a:xfrm>
                <a:off x="8594" y="1997"/>
                <a:ext cx="1387" cy="530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zh-TW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新細明體" pitchFamily="18" charset="-120"/>
                    <a:cs typeface="新細明體" pitchFamily="18" charset="-120"/>
                  </a:rPr>
                  <a:t>註冊成功</a:t>
                </a:r>
                <a:endParaRPr kumimoji="1" lang="zh-TW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  <p:cxnSp>
            <p:nvCxnSpPr>
              <p:cNvPr id="2083" name="AutoShape 35"/>
              <p:cNvCxnSpPr>
                <a:cxnSpLocks noChangeShapeType="1"/>
              </p:cNvCxnSpPr>
              <p:nvPr/>
            </p:nvCxnSpPr>
            <p:spPr bwMode="auto">
              <a:xfrm flipH="1">
                <a:off x="3478" y="4687"/>
                <a:ext cx="1504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84" name="AutoShape 36"/>
              <p:cNvCxnSpPr>
                <a:cxnSpLocks noChangeShapeType="1"/>
              </p:cNvCxnSpPr>
              <p:nvPr/>
            </p:nvCxnSpPr>
            <p:spPr bwMode="auto">
              <a:xfrm flipV="1">
                <a:off x="3478" y="2106"/>
                <a:ext cx="0" cy="2581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 useBgFill="1">
            <p:nvSpPr>
              <p:cNvPr id="2085" name="Text Box 37"/>
              <p:cNvSpPr txBox="1">
                <a:spLocks noChangeArrowheads="1"/>
              </p:cNvSpPr>
              <p:nvPr/>
            </p:nvSpPr>
            <p:spPr bwMode="auto">
              <a:xfrm>
                <a:off x="2557" y="3289"/>
                <a:ext cx="910" cy="530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zh-TW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新細明體" pitchFamily="18" charset="-120"/>
                    <a:cs typeface="新細明體" pitchFamily="18" charset="-120"/>
                  </a:rPr>
                  <a:t>登出</a:t>
                </a:r>
                <a:endParaRPr kumimoji="1" lang="zh-TW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</p:grpSp>
        <p:grpSp>
          <p:nvGrpSpPr>
            <p:cNvPr id="7" name="Group 38"/>
            <p:cNvGrpSpPr>
              <a:grpSpLocks/>
            </p:cNvGrpSpPr>
            <p:nvPr/>
          </p:nvGrpSpPr>
          <p:grpSpPr bwMode="auto">
            <a:xfrm>
              <a:off x="2459038" y="3054350"/>
              <a:ext cx="1939925" cy="596900"/>
              <a:chOff x="3872" y="4970"/>
              <a:chExt cx="3056" cy="939"/>
            </a:xfrm>
          </p:grpSpPr>
          <p:cxnSp>
            <p:nvCxnSpPr>
              <p:cNvPr id="2087" name="AutoShape 39"/>
              <p:cNvCxnSpPr>
                <a:cxnSpLocks noChangeShapeType="1"/>
              </p:cNvCxnSpPr>
              <p:nvPr/>
            </p:nvCxnSpPr>
            <p:spPr bwMode="auto">
              <a:xfrm>
                <a:off x="3872" y="5597"/>
                <a:ext cx="3056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88" name="AutoShape 40"/>
              <p:cNvCxnSpPr>
                <a:cxnSpLocks noChangeShapeType="1"/>
              </p:cNvCxnSpPr>
              <p:nvPr/>
            </p:nvCxnSpPr>
            <p:spPr bwMode="auto">
              <a:xfrm>
                <a:off x="3872" y="5597"/>
                <a:ext cx="0" cy="312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89" name="AutoShape 41"/>
              <p:cNvCxnSpPr>
                <a:cxnSpLocks noChangeShapeType="1"/>
              </p:cNvCxnSpPr>
              <p:nvPr/>
            </p:nvCxnSpPr>
            <p:spPr bwMode="auto">
              <a:xfrm>
                <a:off x="6928" y="5597"/>
                <a:ext cx="0" cy="312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90" name="AutoShape 42"/>
              <p:cNvCxnSpPr>
                <a:cxnSpLocks noChangeShapeType="1"/>
              </p:cNvCxnSpPr>
              <p:nvPr/>
            </p:nvCxnSpPr>
            <p:spPr bwMode="auto">
              <a:xfrm>
                <a:off x="5774" y="4970"/>
                <a:ext cx="0" cy="627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8" name="Group 43"/>
            <p:cNvGrpSpPr>
              <a:grpSpLocks/>
            </p:cNvGrpSpPr>
            <p:nvPr/>
          </p:nvGrpSpPr>
          <p:grpSpPr bwMode="auto">
            <a:xfrm>
              <a:off x="1443038" y="1060450"/>
              <a:ext cx="1720850" cy="5635625"/>
              <a:chOff x="2273" y="1831"/>
              <a:chExt cx="2709" cy="8874"/>
            </a:xfrm>
          </p:grpSpPr>
          <p:cxnSp>
            <p:nvCxnSpPr>
              <p:cNvPr id="2092" name="AutoShape 44"/>
              <p:cNvCxnSpPr>
                <a:cxnSpLocks noChangeShapeType="1"/>
              </p:cNvCxnSpPr>
              <p:nvPr/>
            </p:nvCxnSpPr>
            <p:spPr bwMode="auto">
              <a:xfrm flipH="1">
                <a:off x="2273" y="10705"/>
                <a:ext cx="2709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93" name="AutoShape 45"/>
              <p:cNvCxnSpPr>
                <a:cxnSpLocks noChangeShapeType="1"/>
              </p:cNvCxnSpPr>
              <p:nvPr/>
            </p:nvCxnSpPr>
            <p:spPr bwMode="auto">
              <a:xfrm flipV="1">
                <a:off x="2273" y="1831"/>
                <a:ext cx="0" cy="887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94" name="AutoShape 46"/>
              <p:cNvCxnSpPr>
                <a:cxnSpLocks noChangeShapeType="1"/>
              </p:cNvCxnSpPr>
              <p:nvPr/>
            </p:nvCxnSpPr>
            <p:spPr bwMode="auto">
              <a:xfrm>
                <a:off x="2273" y="1831"/>
                <a:ext cx="471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9" name="Group 47"/>
            <p:cNvGrpSpPr>
              <a:grpSpLocks/>
            </p:cNvGrpSpPr>
            <p:nvPr/>
          </p:nvGrpSpPr>
          <p:grpSpPr bwMode="auto">
            <a:xfrm>
              <a:off x="2519363" y="5399088"/>
              <a:ext cx="1827212" cy="1458912"/>
              <a:chOff x="3967" y="8663"/>
              <a:chExt cx="2877" cy="2298"/>
            </a:xfrm>
          </p:grpSpPr>
          <p:sp useBgFill="1">
            <p:nvSpPr>
              <p:cNvPr id="2096" name="Text Box 48"/>
              <p:cNvSpPr txBox="1">
                <a:spLocks noChangeArrowheads="1"/>
              </p:cNvSpPr>
              <p:nvPr/>
            </p:nvSpPr>
            <p:spPr bwMode="auto">
              <a:xfrm>
                <a:off x="4982" y="10431"/>
                <a:ext cx="1634" cy="530"/>
              </a:xfrm>
              <a:prstGeom prst="rect">
                <a:avLst/>
              </a:prstGeom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zh-TW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新細明體" pitchFamily="18" charset="-120"/>
                    <a:cs typeface="新細明體" pitchFamily="18" charset="-120"/>
                  </a:rPr>
                  <a:t>登出</a:t>
                </a:r>
                <a:endParaRPr kumimoji="1" lang="zh-TW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  <p:cxnSp>
            <p:nvCxnSpPr>
              <p:cNvPr id="2097" name="AutoShape 49"/>
              <p:cNvCxnSpPr>
                <a:cxnSpLocks noChangeShapeType="1"/>
              </p:cNvCxnSpPr>
              <p:nvPr/>
            </p:nvCxnSpPr>
            <p:spPr bwMode="auto">
              <a:xfrm>
                <a:off x="3967" y="8663"/>
                <a:ext cx="1358" cy="1768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98" name="AutoShape 50"/>
              <p:cNvCxnSpPr>
                <a:cxnSpLocks noChangeShapeType="1"/>
              </p:cNvCxnSpPr>
              <p:nvPr/>
            </p:nvCxnSpPr>
            <p:spPr bwMode="auto">
              <a:xfrm flipH="1">
                <a:off x="6371" y="9517"/>
                <a:ext cx="473" cy="91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304784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zh-TW" altLang="en-US" sz="5000" b="1" dirty="0" smtClean="0"/>
              <a:t>主畫面解說</a:t>
            </a:r>
            <a:endParaRPr lang="zh-TW" altLang="en-US" sz="5000" b="1" dirty="0"/>
          </a:p>
        </p:txBody>
      </p:sp>
      <p:pic>
        <p:nvPicPr>
          <p:cNvPr id="4" name="內容版面配置區 3" descr="APP圖示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612" y="1601798"/>
            <a:ext cx="3720390" cy="4899036"/>
          </a:xfrm>
        </p:spPr>
      </p:pic>
      <p:sp>
        <p:nvSpPr>
          <p:cNvPr id="5" name="文字方塊 4"/>
          <p:cNvSpPr txBox="1"/>
          <p:nvPr/>
        </p:nvSpPr>
        <p:spPr>
          <a:xfrm>
            <a:off x="3571868" y="1124744"/>
            <a:ext cx="2000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b="1" dirty="0" smtClean="0"/>
              <a:t>APP Icon</a:t>
            </a:r>
            <a:r>
              <a:rPr lang="zh-TW" altLang="en-US" sz="2500" b="1" dirty="0" smtClean="0"/>
              <a:t>圖示</a:t>
            </a:r>
            <a:endParaRPr lang="zh-TW" altLang="en-US" sz="2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915816" y="1052736"/>
            <a:ext cx="32403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b="1" dirty="0" smtClean="0">
                <a:latin typeface="+mj-ea"/>
                <a:ea typeface="+mj-ea"/>
              </a:rPr>
              <a:t>進入程式前</a:t>
            </a:r>
            <a:r>
              <a:rPr lang="en-US" altLang="zh-TW" sz="2500" b="1" dirty="0" smtClean="0">
                <a:latin typeface="+mj-ea"/>
                <a:ea typeface="+mj-ea"/>
              </a:rPr>
              <a:t>Logo</a:t>
            </a:r>
            <a:r>
              <a:rPr lang="zh-TW" altLang="en-US" sz="2500" b="1" dirty="0" smtClean="0">
                <a:latin typeface="+mj-ea"/>
                <a:ea typeface="+mj-ea"/>
              </a:rPr>
              <a:t>畫面</a:t>
            </a:r>
            <a:endParaRPr lang="zh-TW" altLang="en-US" sz="2500" b="1" dirty="0">
              <a:latin typeface="+mj-ea"/>
              <a:ea typeface="+mj-ea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529790"/>
            <a:ext cx="3744416" cy="512767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619672" y="1124744"/>
            <a:ext cx="14670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500" b="1" dirty="0" smtClean="0"/>
              <a:t>登入畫面</a:t>
            </a:r>
            <a:endParaRPr lang="zh-TW" altLang="en-US" sz="25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641860" y="1124744"/>
            <a:ext cx="16664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b="1" dirty="0" smtClean="0"/>
              <a:t>註冊畫面</a:t>
            </a:r>
            <a:endParaRPr lang="zh-TW" altLang="en-US" sz="2500" b="1" dirty="0"/>
          </a:p>
        </p:txBody>
      </p:sp>
      <p:pic>
        <p:nvPicPr>
          <p:cNvPr id="12" name="圖片 11" descr="註冊畫面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550" y="1601798"/>
            <a:ext cx="2804160" cy="4899036"/>
          </a:xfrm>
          <a:prstGeom prst="rect">
            <a:avLst/>
          </a:prstGeom>
        </p:spPr>
      </p:pic>
      <p:pic>
        <p:nvPicPr>
          <p:cNvPr id="9" name="內容版面配置區 8" descr="登入畫面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00100" y="1601798"/>
            <a:ext cx="2714644" cy="48990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88187" y="1124744"/>
            <a:ext cx="17876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500" b="1" dirty="0" smtClean="0"/>
              <a:t>登入後畫面</a:t>
            </a:r>
            <a:endParaRPr lang="zh-TW" altLang="en-US" sz="25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5580112" y="1124744"/>
            <a:ext cx="14670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500" b="1" dirty="0" smtClean="0"/>
              <a:t>遊戲畫面</a:t>
            </a:r>
            <a:endParaRPr lang="zh-TW" altLang="en-US" sz="2500" b="1" dirty="0"/>
          </a:p>
        </p:txBody>
      </p:sp>
      <p:pic>
        <p:nvPicPr>
          <p:cNvPr id="8" name="圖片 7" descr="遊玩過程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97936" y="1601798"/>
            <a:ext cx="2817336" cy="4954599"/>
          </a:xfrm>
          <a:prstGeom prst="rect">
            <a:avLst/>
          </a:prstGeom>
        </p:spPr>
      </p:pic>
      <p:pic>
        <p:nvPicPr>
          <p:cNvPr id="10" name="內容版面配置區 9" descr="登入後畫面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968888" y="1601798"/>
            <a:ext cx="2826266" cy="49440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643174" y="1124744"/>
            <a:ext cx="30718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b="1" dirty="0" smtClean="0"/>
              <a:t>聊天室畫面</a:t>
            </a:r>
            <a:endParaRPr lang="zh-TW" altLang="en-US" sz="2500" b="1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601798"/>
            <a:ext cx="3240360" cy="510639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332656"/>
            <a:ext cx="8686800" cy="841248"/>
          </a:xfrm>
        </p:spPr>
        <p:txBody>
          <a:bodyPr>
            <a:noAutofit/>
          </a:bodyPr>
          <a:lstStyle/>
          <a:p>
            <a:pPr algn="ctr"/>
            <a:r>
              <a:rPr lang="zh-TW" altLang="en-US" sz="5000" b="1" dirty="0" smtClean="0"/>
              <a:t>功能介紹</a:t>
            </a:r>
            <a:endParaRPr lang="zh-TW" altLang="en-US" sz="5000" b="1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338638" cy="4724400"/>
          </a:xfrm>
        </p:spPr>
        <p:txBody>
          <a:bodyPr/>
          <a:lstStyle/>
          <a:p>
            <a:r>
              <a:rPr lang="zh-TW" altLang="en-US" dirty="0" smtClean="0"/>
              <a:t>程式啟始必須輸入</a:t>
            </a:r>
            <a:r>
              <a:rPr lang="en-US" altLang="zh-TW" dirty="0" smtClean="0"/>
              <a:t>e-mail</a:t>
            </a:r>
            <a:r>
              <a:rPr lang="zh-TW" altLang="en-US" dirty="0" smtClean="0"/>
              <a:t>及密碼才能登入主畫面，未註冊須先註冊成為會員，才能登入</a:t>
            </a:r>
            <a:endParaRPr lang="zh-TW" altLang="en-US" dirty="0"/>
          </a:p>
        </p:txBody>
      </p:sp>
      <p:pic>
        <p:nvPicPr>
          <p:cNvPr id="10" name="內容版面配置區 9" descr="功能說明-註冊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929190" y="1600200"/>
            <a:ext cx="3286147" cy="504351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zh-TW" altLang="en-US" dirty="0" smtClean="0"/>
              <a:t>完成註冊要輸入使用者名稱、</a:t>
            </a:r>
            <a:r>
              <a:rPr lang="en-US" altLang="zh-TW" dirty="0" smtClean="0"/>
              <a:t>e-mail</a:t>
            </a:r>
            <a:r>
              <a:rPr lang="zh-TW" altLang="en-US" dirty="0" smtClean="0"/>
              <a:t>及密碼</a:t>
            </a:r>
            <a:endParaRPr lang="en-US" altLang="zh-TW" dirty="0" smtClean="0"/>
          </a:p>
          <a:p>
            <a:r>
              <a:rPr lang="zh-TW" altLang="en-US" dirty="0" smtClean="0"/>
              <a:t>已有註冊者誤入註冊畫面，可以選擇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已有註冊，返回登入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回到登入畫面</a:t>
            </a:r>
            <a:endParaRPr lang="zh-TW" altLang="en-US" dirty="0"/>
          </a:p>
        </p:txBody>
      </p:sp>
      <p:pic>
        <p:nvPicPr>
          <p:cNvPr id="5" name="內容版面配置區 4" descr="功能說明-註冊2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9191" y="1600200"/>
            <a:ext cx="3471236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301736"/>
            <a:ext cx="8686800" cy="841248"/>
          </a:xfrm>
        </p:spPr>
        <p:txBody>
          <a:bodyPr>
            <a:noAutofit/>
          </a:bodyPr>
          <a:lstStyle/>
          <a:p>
            <a:pPr algn="ctr"/>
            <a:r>
              <a:rPr lang="zh-TW" altLang="en-US" sz="5000" b="1" dirty="0" smtClean="0"/>
              <a:t>功能說明</a:t>
            </a:r>
            <a:r>
              <a:rPr lang="en-US" altLang="zh-TW" sz="5000" b="1" dirty="0" smtClean="0"/>
              <a:t>-</a:t>
            </a:r>
            <a:r>
              <a:rPr lang="zh-TW" altLang="en-US" sz="5000" b="1" dirty="0" smtClean="0"/>
              <a:t>猜拳遊戲</a:t>
            </a:r>
            <a:endParaRPr lang="zh-TW" altLang="en-US" sz="5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zh-TW" altLang="en-US" dirty="0" smtClean="0"/>
              <a:t>主畫面上方即猜拳遊戲欄位，玩家只要選擇出拳的項目，成是會隨機出拳並顯示輸、贏、平手的結果，並累積結果次數。</a:t>
            </a:r>
            <a:endParaRPr lang="en-US" altLang="zh-TW" dirty="0" smtClean="0"/>
          </a:p>
          <a:p>
            <a:r>
              <a:rPr lang="zh-TW" altLang="en-US" dirty="0" smtClean="0"/>
              <a:t>輸贏規則</a:t>
            </a:r>
            <a:r>
              <a:rPr lang="en-US" altLang="zh-TW" dirty="0" smtClean="0"/>
              <a:t>:</a:t>
            </a:r>
            <a:r>
              <a:rPr lang="zh-TW" altLang="en-US" dirty="0" smtClean="0"/>
              <a:t>杖贏劍、弓贏杖、劍贏弓，雙方相同即平手</a:t>
            </a:r>
            <a:endParaRPr lang="zh-TW" altLang="en-US" dirty="0"/>
          </a:p>
        </p:txBody>
      </p:sp>
      <p:pic>
        <p:nvPicPr>
          <p:cNvPr id="5" name="內容版面配置區 4" descr="功能說明-猜拳遊戲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857752" y="1600200"/>
            <a:ext cx="3458664" cy="4829196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357166"/>
            <a:ext cx="8686800" cy="841248"/>
          </a:xfrm>
        </p:spPr>
        <p:txBody>
          <a:bodyPr>
            <a:noAutofit/>
          </a:bodyPr>
          <a:lstStyle/>
          <a:p>
            <a:pPr algn="ctr"/>
            <a:r>
              <a:rPr lang="zh-TW" altLang="en-US" sz="5000" dirty="0" smtClean="0"/>
              <a:t>功能說明</a:t>
            </a:r>
            <a:r>
              <a:rPr lang="en-US" altLang="zh-TW" sz="5000" dirty="0" smtClean="0"/>
              <a:t>-</a:t>
            </a:r>
            <a:r>
              <a:rPr lang="zh-TW" altLang="en-US" sz="5000" dirty="0" smtClean="0"/>
              <a:t>聊天室</a:t>
            </a:r>
            <a:endParaRPr lang="zh-TW" altLang="en-US" sz="5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聊天室會單獨顯示在新頁面，在聊天室畫面中可以看到玩家列表，只要輸入聊天訊息就會顯示在下方的對話紀錄視窗中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84784"/>
            <a:ext cx="3456383" cy="504056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304784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zh-TW" altLang="en-US" sz="5000" b="1" dirty="0" smtClean="0"/>
              <a:t>緣由及目的</a:t>
            </a:r>
            <a:endParaRPr lang="zh-TW" altLang="en-US" sz="5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/>
              <a:t>因應現代人生活娛樂方式改變</a:t>
            </a:r>
            <a:r>
              <a:rPr lang="en-US" altLang="zh-TW" dirty="0" smtClean="0"/>
              <a:t>, </a:t>
            </a:r>
            <a:r>
              <a:rPr lang="zh-TW" altLang="en-US" dirty="0" smtClean="0"/>
              <a:t>多數人喜歡在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上透過聊天互動以及玩遊戲的方式打發時間</a:t>
            </a:r>
            <a:r>
              <a:rPr lang="en-US" altLang="zh-TW" dirty="0" smtClean="0"/>
              <a:t>, </a:t>
            </a:r>
            <a:r>
              <a:rPr lang="zh-TW" altLang="en-US" dirty="0" smtClean="0"/>
              <a:t>但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以往聊天室僅限聊天室功能</a:t>
            </a:r>
            <a:r>
              <a:rPr lang="en-US" altLang="zh-TW" dirty="0" smtClean="0"/>
              <a:t>, </a:t>
            </a:r>
            <a:r>
              <a:rPr lang="zh-TW" altLang="en-US" dirty="0" smtClean="0"/>
              <a:t>為增加趣味性</a:t>
            </a:r>
            <a:r>
              <a:rPr lang="en-US" altLang="zh-TW" dirty="0" smtClean="0"/>
              <a:t>, </a:t>
            </a:r>
            <a:r>
              <a:rPr lang="zh-TW" altLang="en-US" dirty="0" smtClean="0"/>
              <a:t>結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合課堂上所學之遊戲設計</a:t>
            </a:r>
            <a:r>
              <a:rPr lang="en-US" altLang="zh-TW" dirty="0" smtClean="0"/>
              <a:t>, </a:t>
            </a:r>
            <a:r>
              <a:rPr lang="zh-TW" altLang="en-US" dirty="0" smtClean="0"/>
              <a:t>因此產生這款聊天猜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拳</a:t>
            </a:r>
            <a:r>
              <a:rPr lang="en-US" altLang="zh-TW" dirty="0" smtClean="0"/>
              <a:t>APP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332656"/>
            <a:ext cx="8686800" cy="841248"/>
          </a:xfrm>
        </p:spPr>
        <p:txBody>
          <a:bodyPr>
            <a:noAutofit/>
          </a:bodyPr>
          <a:lstStyle/>
          <a:p>
            <a:pPr algn="ctr"/>
            <a:r>
              <a:rPr lang="zh-TW" altLang="en-US" sz="5000" b="1" dirty="0" smtClean="0"/>
              <a:t>功能說明</a:t>
            </a:r>
            <a:r>
              <a:rPr lang="en-US" altLang="zh-TW" sz="5000" b="1" dirty="0" smtClean="0"/>
              <a:t>-</a:t>
            </a:r>
            <a:r>
              <a:rPr lang="zh-TW" altLang="en-US" sz="5000" b="1" dirty="0"/>
              <a:t>猜拳</a:t>
            </a:r>
            <a:r>
              <a:rPr lang="zh-TW" altLang="en-US" sz="5000" b="1" dirty="0" smtClean="0"/>
              <a:t>遊戲</a:t>
            </a:r>
            <a:r>
              <a:rPr lang="en-US" altLang="zh-TW" sz="5000" b="1" dirty="0" smtClean="0"/>
              <a:t>+</a:t>
            </a:r>
            <a:r>
              <a:rPr lang="zh-TW" altLang="en-US" sz="5000" b="1" dirty="0" smtClean="0"/>
              <a:t>聊天室</a:t>
            </a:r>
            <a:endParaRPr lang="zh-TW" altLang="en-US" sz="5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介面整合遊戲及聊天室，</a:t>
            </a:r>
            <a:r>
              <a:rPr lang="zh-TW" altLang="en-US" dirty="0"/>
              <a:t>可以</a:t>
            </a:r>
            <a:r>
              <a:rPr lang="zh-TW" altLang="en-US" dirty="0" smtClean="0"/>
              <a:t>同時在玩猜拳遊戲的同時與線上使用者進行聊天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12776"/>
            <a:ext cx="3600399" cy="4911824"/>
          </a:xfrm>
        </p:spPr>
      </p:pic>
    </p:spTree>
    <p:extLst>
      <p:ext uri="{BB962C8B-B14F-4D97-AF65-F5344CB8AC3E}">
        <p14:creationId xmlns:p14="http://schemas.microsoft.com/office/powerpoint/2010/main" val="1576899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功能說明</a:t>
            </a:r>
            <a:r>
              <a:rPr lang="en-US" altLang="zh-TW" dirty="0" smtClean="0"/>
              <a:t>-</a:t>
            </a:r>
            <a:r>
              <a:rPr lang="zh-TW" altLang="en-US" dirty="0" smtClean="0"/>
              <a:t>登出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當要結束猜拳遊戲或聊天室只要點選畫面上的</a:t>
            </a:r>
            <a:r>
              <a:rPr lang="en-US" altLang="zh-TW" dirty="0" err="1" smtClean="0"/>
              <a:t>LogOut</a:t>
            </a:r>
            <a:r>
              <a:rPr lang="zh-TW" altLang="en-US" dirty="0" smtClean="0"/>
              <a:t>即可登出回到登錄註冊畫面</a:t>
            </a:r>
            <a:endParaRPr lang="zh-TW" altLang="en-US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484784"/>
            <a:ext cx="3384375" cy="504056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304784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zh-TW" altLang="en-US" sz="5000" b="1" dirty="0" smtClean="0"/>
              <a:t>未來延伸方向</a:t>
            </a:r>
            <a:endParaRPr lang="zh-TW" altLang="en-US" sz="5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4800" y="1285860"/>
            <a:ext cx="8686800" cy="47942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TW" altLang="en-US" dirty="0" smtClean="0"/>
              <a:t>結合多種遊戲平台</a:t>
            </a:r>
            <a:endParaRPr lang="en-US" altLang="zh-TW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TW" altLang="en-US" dirty="0" smtClean="0"/>
              <a:t>遊戲功能擴充</a:t>
            </a:r>
            <a:r>
              <a:rPr lang="en-US" altLang="zh-TW" dirty="0" smtClean="0"/>
              <a:t>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u"/>
            </a:pPr>
            <a:r>
              <a:rPr lang="zh-TW" altLang="en-US" dirty="0" smtClean="0"/>
              <a:t>遊戲排行榜</a:t>
            </a:r>
            <a:endParaRPr lang="en-US" altLang="zh-TW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TW" altLang="en-US" dirty="0" smtClean="0"/>
              <a:t>聊天功能擴充</a:t>
            </a:r>
            <a:r>
              <a:rPr lang="en-US" altLang="zh-TW" dirty="0" smtClean="0"/>
              <a:t>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u"/>
            </a:pPr>
            <a:r>
              <a:rPr lang="zh-TW" altLang="en-US" dirty="0" smtClean="0"/>
              <a:t>連結伺服器儲存聊天訊息</a:t>
            </a:r>
            <a:endParaRPr lang="en-US" altLang="zh-TW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u"/>
            </a:pPr>
            <a:r>
              <a:rPr lang="zh-TW" altLang="en-US" dirty="0" smtClean="0"/>
              <a:t>指定單一對象私密對談</a:t>
            </a: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785918" y="2214554"/>
            <a:ext cx="58579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</a:t>
            </a:r>
            <a:endParaRPr lang="zh-TW" altLang="en-US" sz="10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304784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zh-TW" altLang="en-US" sz="5000" b="1" dirty="0" smtClean="0"/>
              <a:t>執行團隊及分工</a:t>
            </a:r>
            <a:endParaRPr lang="zh-TW" altLang="en-US" sz="5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專案企劃</a:t>
            </a:r>
            <a:r>
              <a:rPr lang="en-US" altLang="zh-TW" dirty="0" smtClean="0"/>
              <a:t>:</a:t>
            </a:r>
            <a:r>
              <a:rPr lang="zh-TW" altLang="en-US" dirty="0" smtClean="0"/>
              <a:t> 葉威廷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主程式撰寫</a:t>
            </a:r>
            <a:r>
              <a:rPr lang="en-US" altLang="zh-TW" dirty="0" smtClean="0"/>
              <a:t>:</a:t>
            </a:r>
            <a:r>
              <a:rPr lang="zh-TW" altLang="en-US" dirty="0" smtClean="0"/>
              <a:t> 葉威廷</a:t>
            </a:r>
            <a:r>
              <a:rPr lang="en-US" altLang="zh-TW" dirty="0" smtClean="0"/>
              <a:t>/</a:t>
            </a:r>
            <a:r>
              <a:rPr lang="zh-TW" altLang="en-US" dirty="0" smtClean="0"/>
              <a:t>蔡仁傑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程式除錯</a:t>
            </a:r>
            <a:r>
              <a:rPr lang="en-US" altLang="zh-TW" dirty="0" smtClean="0"/>
              <a:t>:</a:t>
            </a:r>
            <a:r>
              <a:rPr lang="zh-TW" altLang="en-US" dirty="0" smtClean="0"/>
              <a:t> 葉威廷</a:t>
            </a:r>
            <a:r>
              <a:rPr lang="en-US" altLang="zh-TW" dirty="0" smtClean="0"/>
              <a:t>/</a:t>
            </a:r>
            <a:r>
              <a:rPr lang="zh-TW" altLang="en-US" dirty="0" smtClean="0"/>
              <a:t>蔡仁傑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畫面</a:t>
            </a:r>
            <a:r>
              <a:rPr lang="en-US" altLang="zh-TW" dirty="0" smtClean="0"/>
              <a:t>/</a:t>
            </a:r>
            <a:r>
              <a:rPr lang="zh-TW" altLang="en-US" dirty="0" smtClean="0"/>
              <a:t>美術設計</a:t>
            </a:r>
            <a:r>
              <a:rPr lang="en-US" altLang="zh-TW" dirty="0" smtClean="0"/>
              <a:t>:</a:t>
            </a:r>
            <a:r>
              <a:rPr lang="zh-TW" altLang="en-US" dirty="0" smtClean="0"/>
              <a:t> 許修慎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資料匯整</a:t>
            </a:r>
            <a:r>
              <a:rPr lang="en-US" altLang="zh-TW" dirty="0" smtClean="0"/>
              <a:t>/</a:t>
            </a:r>
            <a:r>
              <a:rPr lang="zh-TW" altLang="en-US" dirty="0" smtClean="0"/>
              <a:t>簡報製作</a:t>
            </a:r>
            <a:r>
              <a:rPr lang="en-US" altLang="zh-TW" dirty="0" smtClean="0"/>
              <a:t>:</a:t>
            </a:r>
            <a:r>
              <a:rPr lang="zh-TW" altLang="en-US" dirty="0" smtClean="0"/>
              <a:t> 蔡少騫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5000" b="1" dirty="0" smtClean="0"/>
              <a:t>使用工具</a:t>
            </a:r>
            <a:endParaRPr lang="zh-TW" altLang="en-US" sz="5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Android Studio</a:t>
            </a:r>
          </a:p>
          <a:p>
            <a:pPr>
              <a:lnSpc>
                <a:spcPct val="150000"/>
              </a:lnSpc>
            </a:pPr>
            <a:r>
              <a:rPr lang="en-US" altLang="zh-TW" dirty="0" err="1" smtClean="0"/>
              <a:t>phpMyAdmin</a:t>
            </a:r>
            <a:r>
              <a:rPr lang="zh-TW" altLang="en-US" dirty="0" smtClean="0"/>
              <a:t>伺服器</a:t>
            </a:r>
            <a:r>
              <a:rPr lang="en-US" altLang="zh-TW" dirty="0" smtClean="0"/>
              <a:t>(</a:t>
            </a:r>
            <a:r>
              <a:rPr lang="zh-TW" altLang="en-US" dirty="0" smtClean="0"/>
              <a:t>老師提供</a:t>
            </a:r>
            <a:r>
              <a:rPr lang="en-US" altLang="zh-TW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實體手機、</a:t>
            </a:r>
            <a:r>
              <a:rPr lang="en-US" altLang="zh-TW" dirty="0" smtClean="0"/>
              <a:t>IDE</a:t>
            </a:r>
            <a:r>
              <a:rPr lang="zh-TW" altLang="en-US" dirty="0" smtClean="0"/>
              <a:t>內建模擬器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3071810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zh-TW" altLang="en-US" sz="5000" b="1" dirty="0" smtClean="0"/>
              <a:t>開發過程</a:t>
            </a:r>
            <a:endParaRPr lang="zh-TW" altLang="en-US" sz="5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376222"/>
            <a:ext cx="8686800" cy="838200"/>
          </a:xfrm>
        </p:spPr>
        <p:txBody>
          <a:bodyPr/>
          <a:lstStyle/>
          <a:p>
            <a:pPr algn="ctr"/>
            <a:r>
              <a:rPr lang="zh-TW" altLang="en-US" b="1" dirty="0" smtClean="0"/>
              <a:t>過程簡述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第一週</a:t>
            </a:r>
            <a:r>
              <a:rPr lang="en-US" altLang="zh-TW" dirty="0" smtClean="0"/>
              <a:t>: </a:t>
            </a:r>
            <a:r>
              <a:rPr lang="zh-TW" altLang="en-US" dirty="0" smtClean="0"/>
              <a:t>專案內容討論規劃、專案分工、背景   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                圖片美工設計、猜拳遊戲導入、單工   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                聊天室系統建立、登錄註冊功能導入 </a:t>
            </a:r>
            <a:endParaRPr lang="en-US" altLang="zh-TW" dirty="0" smtClean="0"/>
          </a:p>
          <a:p>
            <a:r>
              <a:rPr lang="zh-TW" altLang="en-US" dirty="0" smtClean="0"/>
              <a:t>第二週</a:t>
            </a:r>
            <a:r>
              <a:rPr lang="en-US" altLang="zh-TW" dirty="0" smtClean="0"/>
              <a:t>: </a:t>
            </a:r>
            <a:r>
              <a:rPr lang="zh-TW" altLang="en-US" dirty="0" smtClean="0"/>
              <a:t>程式功能補強、三程式整合、程式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                </a:t>
            </a:r>
            <a:r>
              <a:rPr lang="en-US" altLang="zh-TW" dirty="0" smtClean="0"/>
              <a:t>Debug</a:t>
            </a:r>
            <a:r>
              <a:rPr lang="zh-TW" altLang="en-US" dirty="0" smtClean="0"/>
              <a:t>、程式測試、整體美編調整</a:t>
            </a:r>
            <a:endParaRPr lang="en-US" altLang="zh-TW" dirty="0" smtClean="0"/>
          </a:p>
          <a:p>
            <a:r>
              <a:rPr lang="zh-TW" altLang="en-US" dirty="0" smtClean="0"/>
              <a:t>第三週</a:t>
            </a:r>
            <a:r>
              <a:rPr lang="en-US" altLang="zh-TW" dirty="0" smtClean="0"/>
              <a:t>:</a:t>
            </a:r>
            <a:r>
              <a:rPr lang="zh-TW" altLang="en-US" dirty="0" smtClean="0"/>
              <a:t> 專案演練、簡報製作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304784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zh-TW" altLang="en-US" sz="5000" b="1" dirty="0" smtClean="0"/>
              <a:t>困難之處</a:t>
            </a:r>
            <a:endParaRPr lang="zh-TW" altLang="en-US" sz="5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000" dirty="0" smtClean="0"/>
              <a:t>組員對於程式理解概念不足</a:t>
            </a:r>
            <a:endParaRPr lang="en-US" altLang="zh-TW" sz="3000" dirty="0" smtClean="0"/>
          </a:p>
          <a:p>
            <a:r>
              <a:rPr lang="zh-TW" altLang="en-US" sz="3000" dirty="0" smtClean="0"/>
              <a:t>組員對於程式理解程度不一</a:t>
            </a:r>
            <a:r>
              <a:rPr lang="en-US" altLang="zh-TW" sz="3000" dirty="0" smtClean="0"/>
              <a:t>, </a:t>
            </a:r>
            <a:r>
              <a:rPr lang="zh-TW" altLang="en-US" sz="3000" dirty="0" smtClean="0"/>
              <a:t>問題討論較耗時</a:t>
            </a:r>
            <a:endParaRPr lang="en-US" altLang="zh-TW" sz="3000" dirty="0" smtClean="0"/>
          </a:p>
          <a:p>
            <a:r>
              <a:rPr lang="zh-TW" altLang="en-US" sz="3000" dirty="0" smtClean="0"/>
              <a:t>如何讓猜拳遊戲與聊天室顯示在同一頁面</a:t>
            </a:r>
            <a:endParaRPr lang="en-US" altLang="zh-TW" sz="3000" dirty="0" smtClean="0"/>
          </a:p>
          <a:p>
            <a:endParaRPr lang="en-US" altLang="zh-TW" sz="3000" dirty="0" smtClean="0"/>
          </a:p>
          <a:p>
            <a:endParaRPr lang="en-US" altLang="zh-TW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285728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zh-TW" altLang="en-US" sz="5000" b="1" dirty="0" smtClean="0"/>
              <a:t>克服方式</a:t>
            </a:r>
            <a:endParaRPr lang="zh-TW" altLang="en-US" sz="5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搜尋網路資源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尋求範例程式碼</a:t>
            </a:r>
            <a:endParaRPr lang="en-US" altLang="zh-TW" dirty="0" smtClean="0"/>
          </a:p>
          <a:p>
            <a:r>
              <a:rPr lang="zh-TW" altLang="en-US" dirty="0" smtClean="0"/>
              <a:t>修改程式功能</a:t>
            </a:r>
            <a:r>
              <a:rPr lang="en-US" altLang="zh-TW" dirty="0" smtClean="0"/>
              <a:t>, </a:t>
            </a:r>
            <a:r>
              <a:rPr lang="zh-TW" altLang="en-US" dirty="0" smtClean="0"/>
              <a:t>減少功能研發時程</a:t>
            </a:r>
            <a:endParaRPr lang="en-US" altLang="zh-TW" dirty="0" smtClean="0"/>
          </a:p>
          <a:p>
            <a:r>
              <a:rPr lang="zh-TW" altLang="zh-TW" dirty="0"/>
              <a:t>將猜拳遊戲原繼承</a:t>
            </a:r>
            <a:r>
              <a:rPr lang="en-US" altLang="zh-TW" dirty="0"/>
              <a:t>Activity</a:t>
            </a:r>
            <a:r>
              <a:rPr lang="zh-TW" altLang="zh-TW" dirty="0"/>
              <a:t>的語法改成繼承</a:t>
            </a:r>
            <a:r>
              <a:rPr lang="en-US" altLang="zh-TW" dirty="0"/>
              <a:t>Fragment</a:t>
            </a:r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304784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000" dirty="0" smtClean="0"/>
              <a:t>架構圖</a:t>
            </a:r>
            <a:endParaRPr lang="zh-TW" altLang="en-US" sz="5000" dirty="0"/>
          </a:p>
        </p:txBody>
      </p:sp>
      <p:sp useBgFill="1">
        <p:nvSpPr>
          <p:cNvPr id="1047" name="Rectangle 23"/>
          <p:cNvSpPr>
            <a:spLocks noChangeArrowheads="1"/>
          </p:cNvSpPr>
          <p:nvPr/>
        </p:nvSpPr>
        <p:spPr bwMode="auto">
          <a:xfrm>
            <a:off x="571472" y="2714620"/>
            <a:ext cx="8143932" cy="2047882"/>
          </a:xfrm>
          <a:prstGeom prst="rect">
            <a:avLst/>
          </a:prstGeom>
          <a:ln w="22225">
            <a:solidFill>
              <a:srgbClr val="000000"/>
            </a:solidFill>
            <a:prstDash val="sys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 useBgFill="1">
        <p:nvSpPr>
          <p:cNvPr id="1048" name="AutoShape 24"/>
          <p:cNvSpPr>
            <a:spLocks noChangeArrowheads="1"/>
          </p:cNvSpPr>
          <p:nvPr/>
        </p:nvSpPr>
        <p:spPr bwMode="auto">
          <a:xfrm>
            <a:off x="857224" y="1285860"/>
            <a:ext cx="1643074" cy="776303"/>
          </a:xfrm>
          <a:prstGeom prst="roundRect">
            <a:avLst>
              <a:gd name="adj" fmla="val 16667"/>
            </a:avLst>
          </a:prstGeom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新細明體" pitchFamily="18" charset="-120"/>
              </a:rPr>
              <a:t>註冊</a:t>
            </a:r>
            <a:endParaRPr kumimoji="1" lang="zh-TW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標楷體" pitchFamily="65" charset="-120"/>
              <a:ea typeface="標楷體" pitchFamily="65" charset="-120"/>
              <a:cs typeface="新細明體" pitchFamily="18" charset="-120"/>
            </a:endParaRPr>
          </a:p>
        </p:txBody>
      </p:sp>
      <p:sp useBgFill="1">
        <p:nvSpPr>
          <p:cNvPr id="1049" name="AutoShape 25"/>
          <p:cNvSpPr>
            <a:spLocks noChangeArrowheads="1"/>
          </p:cNvSpPr>
          <p:nvPr/>
        </p:nvSpPr>
        <p:spPr bwMode="auto">
          <a:xfrm>
            <a:off x="2643174" y="1285860"/>
            <a:ext cx="1500198" cy="776303"/>
          </a:xfrm>
          <a:prstGeom prst="roundRect">
            <a:avLst>
              <a:gd name="adj" fmla="val 16667"/>
            </a:avLst>
          </a:prstGeom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新細明體" pitchFamily="18" charset="-120"/>
              </a:rPr>
              <a:t>登入</a:t>
            </a:r>
            <a:endParaRPr kumimoji="1" lang="zh-TW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標楷體" pitchFamily="65" charset="-120"/>
              <a:ea typeface="標楷體" pitchFamily="65" charset="-120"/>
              <a:cs typeface="新細明體" pitchFamily="18" charset="-120"/>
            </a:endParaRPr>
          </a:p>
        </p:txBody>
      </p:sp>
      <p:sp useBgFill="1">
        <p:nvSpPr>
          <p:cNvPr id="1050" name="AutoShape 26"/>
          <p:cNvSpPr>
            <a:spLocks noChangeArrowheads="1"/>
          </p:cNvSpPr>
          <p:nvPr/>
        </p:nvSpPr>
        <p:spPr bwMode="auto">
          <a:xfrm>
            <a:off x="6143636" y="1285860"/>
            <a:ext cx="2049478" cy="776303"/>
          </a:xfrm>
          <a:prstGeom prst="roundRect">
            <a:avLst>
              <a:gd name="adj" fmla="val 16667"/>
            </a:avLst>
          </a:prstGeom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新細明體" pitchFamily="18" charset="-120"/>
              </a:rPr>
              <a:t>猜拳遊戲</a:t>
            </a:r>
            <a:endParaRPr kumimoji="1" lang="zh-TW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標楷體" pitchFamily="65" charset="-120"/>
              <a:ea typeface="標楷體" pitchFamily="65" charset="-120"/>
              <a:cs typeface="新細明體" pitchFamily="18" charset="-120"/>
            </a:endParaRPr>
          </a:p>
        </p:txBody>
      </p:sp>
      <p:sp useBgFill="1">
        <p:nvSpPr>
          <p:cNvPr id="1051" name="AutoShape 27"/>
          <p:cNvSpPr>
            <a:spLocks noChangeArrowheads="1"/>
          </p:cNvSpPr>
          <p:nvPr/>
        </p:nvSpPr>
        <p:spPr bwMode="auto">
          <a:xfrm>
            <a:off x="4286248" y="1285860"/>
            <a:ext cx="1714512" cy="776303"/>
          </a:xfrm>
          <a:prstGeom prst="roundRect">
            <a:avLst>
              <a:gd name="adj" fmla="val 16667"/>
            </a:avLst>
          </a:prstGeom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新細明體" pitchFamily="18" charset="-120"/>
              </a:rPr>
              <a:t>聊天室</a:t>
            </a:r>
            <a:endParaRPr kumimoji="1" lang="zh-TW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標楷體" pitchFamily="65" charset="-120"/>
              <a:ea typeface="標楷體" pitchFamily="65" charset="-120"/>
              <a:cs typeface="新細明體" pitchFamily="18" charset="-120"/>
            </a:endParaRPr>
          </a:p>
        </p:txBody>
      </p:sp>
      <p:sp useBgFill="1">
        <p:nvSpPr>
          <p:cNvPr id="1052" name="AutoShape 28"/>
          <p:cNvSpPr>
            <a:spLocks noChangeArrowheads="1"/>
          </p:cNvSpPr>
          <p:nvPr/>
        </p:nvSpPr>
        <p:spPr bwMode="auto">
          <a:xfrm>
            <a:off x="714348" y="3214686"/>
            <a:ext cx="1785950" cy="928694"/>
          </a:xfrm>
          <a:prstGeom prst="roundRect">
            <a:avLst>
              <a:gd name="adj" fmla="val 16667"/>
            </a:avLst>
          </a:prstGeom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新細明體" pitchFamily="18" charset="-120"/>
              </a:rPr>
              <a:t>新增資料</a:t>
            </a:r>
            <a:endParaRPr kumimoji="1" lang="zh-TW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標楷體" pitchFamily="65" charset="-120"/>
              <a:ea typeface="標楷體" pitchFamily="65" charset="-120"/>
              <a:cs typeface="新細明體" pitchFamily="18" charset="-120"/>
            </a:endParaRPr>
          </a:p>
        </p:txBody>
      </p:sp>
      <p:sp useBgFill="1">
        <p:nvSpPr>
          <p:cNvPr id="1053" name="AutoShape 29"/>
          <p:cNvSpPr>
            <a:spLocks noChangeArrowheads="1"/>
          </p:cNvSpPr>
          <p:nvPr/>
        </p:nvSpPr>
        <p:spPr bwMode="auto">
          <a:xfrm>
            <a:off x="2643174" y="3216278"/>
            <a:ext cx="1500198" cy="927102"/>
          </a:xfrm>
          <a:prstGeom prst="roundRect">
            <a:avLst>
              <a:gd name="adj" fmla="val 16667"/>
            </a:avLst>
          </a:prstGeom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新細明體" pitchFamily="18" charset="-120"/>
              </a:rPr>
              <a:t>核對帳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新細明體" pitchFamily="18" charset="-120"/>
              </a:rPr>
              <a:t>號密碼</a:t>
            </a:r>
            <a:endParaRPr kumimoji="1" lang="zh-TW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標楷體" pitchFamily="65" charset="-120"/>
              <a:ea typeface="標楷體" pitchFamily="65" charset="-120"/>
              <a:cs typeface="新細明體" pitchFamily="18" charset="-120"/>
            </a:endParaRPr>
          </a:p>
        </p:txBody>
      </p:sp>
      <p:sp useBgFill="1">
        <p:nvSpPr>
          <p:cNvPr id="1054" name="AutoShape 30"/>
          <p:cNvSpPr>
            <a:spLocks noChangeArrowheads="1"/>
          </p:cNvSpPr>
          <p:nvPr/>
        </p:nvSpPr>
        <p:spPr bwMode="auto">
          <a:xfrm>
            <a:off x="6215074" y="3214686"/>
            <a:ext cx="2214578" cy="928694"/>
          </a:xfrm>
          <a:prstGeom prst="roundRect">
            <a:avLst>
              <a:gd name="adj" fmla="val 16667"/>
            </a:avLst>
          </a:prstGeom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新細明體" pitchFamily="18" charset="-120"/>
              </a:rPr>
              <a:t>程式判斷輸贏</a:t>
            </a:r>
            <a:endParaRPr kumimoji="1" lang="zh-TW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標楷體" pitchFamily="65" charset="-120"/>
              <a:ea typeface="標楷體" pitchFamily="65" charset="-120"/>
              <a:cs typeface="新細明體" pitchFamily="18" charset="-120"/>
            </a:endParaRPr>
          </a:p>
        </p:txBody>
      </p:sp>
      <p:sp useBgFill="1">
        <p:nvSpPr>
          <p:cNvPr id="1055" name="AutoShape 31"/>
          <p:cNvSpPr>
            <a:spLocks noChangeArrowheads="1"/>
          </p:cNvSpPr>
          <p:nvPr/>
        </p:nvSpPr>
        <p:spPr bwMode="auto">
          <a:xfrm>
            <a:off x="4286248" y="3214686"/>
            <a:ext cx="1785950" cy="928694"/>
          </a:xfrm>
          <a:prstGeom prst="roundRect">
            <a:avLst>
              <a:gd name="adj" fmla="val 16667"/>
            </a:avLst>
          </a:prstGeom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新細明體" pitchFamily="18" charset="-120"/>
              </a:rPr>
              <a:t>訊息發送</a:t>
            </a:r>
            <a:endParaRPr kumimoji="1" lang="zh-TW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標楷體" pitchFamily="65" charset="-120"/>
              <a:ea typeface="標楷體" pitchFamily="65" charset="-120"/>
              <a:cs typeface="新細明體" pitchFamily="18" charset="-120"/>
            </a:endParaRPr>
          </a:p>
        </p:txBody>
      </p:sp>
      <p:sp>
        <p:nvSpPr>
          <p:cNvPr id="1056" name="AutoShape 32"/>
          <p:cNvSpPr>
            <a:spLocks noChangeArrowheads="1"/>
          </p:cNvSpPr>
          <p:nvPr/>
        </p:nvSpPr>
        <p:spPr bwMode="auto">
          <a:xfrm>
            <a:off x="857224" y="5357826"/>
            <a:ext cx="3214709" cy="1071570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      </a:t>
            </a:r>
            <a:r>
              <a:rPr kumimoji="1" lang="zh-TW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註冊資料資料庫</a:t>
            </a:r>
            <a:endParaRPr kumimoji="1" lang="zh-TW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57" name="AutoShape 33"/>
          <p:cNvSpPr>
            <a:spLocks noChangeArrowheads="1"/>
          </p:cNvSpPr>
          <p:nvPr/>
        </p:nvSpPr>
        <p:spPr bwMode="auto">
          <a:xfrm>
            <a:off x="4214810" y="5357826"/>
            <a:ext cx="1928827" cy="1071570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  </a:t>
            </a:r>
            <a:r>
              <a:rPr kumimoji="1" lang="zh-TW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聊天記錄</a:t>
            </a:r>
            <a:endParaRPr kumimoji="1" lang="zh-TW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58" name="AutoShape 34"/>
          <p:cNvSpPr>
            <a:spLocks noChangeArrowheads="1"/>
          </p:cNvSpPr>
          <p:nvPr/>
        </p:nvSpPr>
        <p:spPr bwMode="auto">
          <a:xfrm>
            <a:off x="5092700" y="2070100"/>
            <a:ext cx="122242" cy="1144586"/>
          </a:xfrm>
          <a:prstGeom prst="downArrow">
            <a:avLst>
              <a:gd name="adj1" fmla="val 50000"/>
              <a:gd name="adj2" fmla="val 127419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59" name="AutoShape 35"/>
          <p:cNvSpPr>
            <a:spLocks noChangeArrowheads="1"/>
          </p:cNvSpPr>
          <p:nvPr/>
        </p:nvSpPr>
        <p:spPr bwMode="auto">
          <a:xfrm>
            <a:off x="7143768" y="2071678"/>
            <a:ext cx="142876" cy="1143008"/>
          </a:xfrm>
          <a:prstGeom prst="downArrow">
            <a:avLst>
              <a:gd name="adj1" fmla="val 50000"/>
              <a:gd name="adj2" fmla="val 128804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60" name="AutoShape 36"/>
          <p:cNvSpPr>
            <a:spLocks noChangeArrowheads="1"/>
          </p:cNvSpPr>
          <p:nvPr/>
        </p:nvSpPr>
        <p:spPr bwMode="auto">
          <a:xfrm>
            <a:off x="3354380" y="2062163"/>
            <a:ext cx="146050" cy="1152523"/>
          </a:xfrm>
          <a:prstGeom prst="downArrow">
            <a:avLst>
              <a:gd name="adj1" fmla="val 50000"/>
              <a:gd name="adj2" fmla="val 128804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61" name="AutoShape 37"/>
          <p:cNvSpPr>
            <a:spLocks noChangeArrowheads="1"/>
          </p:cNvSpPr>
          <p:nvPr/>
        </p:nvSpPr>
        <p:spPr bwMode="auto">
          <a:xfrm>
            <a:off x="1638281" y="2066925"/>
            <a:ext cx="147637" cy="1147761"/>
          </a:xfrm>
          <a:prstGeom prst="downArrow">
            <a:avLst>
              <a:gd name="adj1" fmla="val 50000"/>
              <a:gd name="adj2" fmla="val 127689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62" name="AutoShape 38"/>
          <p:cNvSpPr>
            <a:spLocks noChangeArrowheads="1"/>
          </p:cNvSpPr>
          <p:nvPr/>
        </p:nvSpPr>
        <p:spPr bwMode="auto">
          <a:xfrm>
            <a:off x="4786314" y="4143380"/>
            <a:ext cx="142876" cy="1217614"/>
          </a:xfrm>
          <a:prstGeom prst="downArrow">
            <a:avLst>
              <a:gd name="adj1" fmla="val 50000"/>
              <a:gd name="adj2" fmla="val 159511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63" name="AutoShape 39"/>
          <p:cNvSpPr>
            <a:spLocks noChangeArrowheads="1"/>
          </p:cNvSpPr>
          <p:nvPr/>
        </p:nvSpPr>
        <p:spPr bwMode="auto">
          <a:xfrm rot="10800000">
            <a:off x="5500694" y="4143380"/>
            <a:ext cx="142876" cy="1217614"/>
          </a:xfrm>
          <a:prstGeom prst="downArrow">
            <a:avLst>
              <a:gd name="adj1" fmla="val 50000"/>
              <a:gd name="adj2" fmla="val 166761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64" name="AutoShape 40"/>
          <p:cNvSpPr>
            <a:spLocks noChangeArrowheads="1"/>
          </p:cNvSpPr>
          <p:nvPr/>
        </p:nvSpPr>
        <p:spPr bwMode="auto">
          <a:xfrm>
            <a:off x="1357290" y="4143380"/>
            <a:ext cx="142876" cy="1214446"/>
          </a:xfrm>
          <a:prstGeom prst="downArrow">
            <a:avLst>
              <a:gd name="adj1" fmla="val 50000"/>
              <a:gd name="adj2" fmla="val 154619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65" name="AutoShape 41"/>
          <p:cNvSpPr>
            <a:spLocks noChangeArrowheads="1"/>
          </p:cNvSpPr>
          <p:nvPr/>
        </p:nvSpPr>
        <p:spPr bwMode="auto">
          <a:xfrm>
            <a:off x="2928926" y="4143380"/>
            <a:ext cx="142876" cy="1150939"/>
          </a:xfrm>
          <a:prstGeom prst="downArrow">
            <a:avLst>
              <a:gd name="adj1" fmla="val 50000"/>
              <a:gd name="adj2" fmla="val 160326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66" name="AutoShape 42"/>
          <p:cNvSpPr>
            <a:spLocks noChangeArrowheads="1"/>
          </p:cNvSpPr>
          <p:nvPr/>
        </p:nvSpPr>
        <p:spPr bwMode="auto">
          <a:xfrm rot="10800000">
            <a:off x="1931968" y="4143380"/>
            <a:ext cx="139701" cy="1211264"/>
          </a:xfrm>
          <a:prstGeom prst="downArrow">
            <a:avLst>
              <a:gd name="adj1" fmla="val 50000"/>
              <a:gd name="adj2" fmla="val 166761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67" name="AutoShape 43"/>
          <p:cNvSpPr>
            <a:spLocks noChangeArrowheads="1"/>
          </p:cNvSpPr>
          <p:nvPr/>
        </p:nvSpPr>
        <p:spPr bwMode="auto">
          <a:xfrm rot="10800000">
            <a:off x="3571868" y="4143380"/>
            <a:ext cx="142876" cy="1217614"/>
          </a:xfrm>
          <a:prstGeom prst="downArrow">
            <a:avLst>
              <a:gd name="adj1" fmla="val 50000"/>
              <a:gd name="adj2" fmla="val 166761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旅程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旅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2666</TotalTime>
  <Words>572</Words>
  <Application>Microsoft Office PowerPoint</Application>
  <PresentationFormat>如螢幕大小 (4:3)</PresentationFormat>
  <Paragraphs>100</Paragraphs>
  <Slides>23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旅程</vt:lpstr>
      <vt:lpstr>第五組 組長: 葉威廷  組員: 蔡仁傑 組員: 許修慎 組員: 蔡少騫 </vt:lpstr>
      <vt:lpstr>緣由及目的</vt:lpstr>
      <vt:lpstr>執行團隊及分工</vt:lpstr>
      <vt:lpstr>使用工具</vt:lpstr>
      <vt:lpstr>開發過程</vt:lpstr>
      <vt:lpstr>過程簡述</vt:lpstr>
      <vt:lpstr>困難之處</vt:lpstr>
      <vt:lpstr>克服方式</vt:lpstr>
      <vt:lpstr>架構圖</vt:lpstr>
      <vt:lpstr>流程圖</vt:lpstr>
      <vt:lpstr>主畫面解說</vt:lpstr>
      <vt:lpstr>PowerPoint 簡報</vt:lpstr>
      <vt:lpstr>PowerPoint 簡報</vt:lpstr>
      <vt:lpstr>PowerPoint 簡報</vt:lpstr>
      <vt:lpstr>PowerPoint 簡報</vt:lpstr>
      <vt:lpstr>功能介紹</vt:lpstr>
      <vt:lpstr>PowerPoint 簡報</vt:lpstr>
      <vt:lpstr>功能說明-猜拳遊戲</vt:lpstr>
      <vt:lpstr>功能說明-聊天室</vt:lpstr>
      <vt:lpstr>功能說明-猜拳遊戲+聊天室</vt:lpstr>
      <vt:lpstr>功能說明-登出</vt:lpstr>
      <vt:lpstr>未來延伸方向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第五組 組長:  組員: 組員: 組員:</dc:title>
  <dc:creator>Ivan Tsai</dc:creator>
  <cp:lastModifiedBy>JY</cp:lastModifiedBy>
  <cp:revision>18</cp:revision>
  <dcterms:created xsi:type="dcterms:W3CDTF">2017-08-14T02:08:53Z</dcterms:created>
  <dcterms:modified xsi:type="dcterms:W3CDTF">2017-12-09T14:57:04Z</dcterms:modified>
</cp:coreProperties>
</file>