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328" r:id="rId2"/>
    <p:sldId id="340" r:id="rId3"/>
    <p:sldId id="341" r:id="rId4"/>
    <p:sldId id="342" r:id="rId5"/>
    <p:sldId id="343" r:id="rId6"/>
    <p:sldId id="345" r:id="rId7"/>
    <p:sldId id="346" r:id="rId8"/>
    <p:sldId id="347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365" r:id="rId25"/>
    <p:sldId id="366" r:id="rId26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0016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1" autoAdjust="0"/>
    <p:restoredTop sz="92950" autoAdjust="0"/>
  </p:normalViewPr>
  <p:slideViewPr>
    <p:cSldViewPr snapToGrid="0" showGuides="1">
      <p:cViewPr>
        <p:scale>
          <a:sx n="90" d="100"/>
          <a:sy n="90" d="100"/>
        </p:scale>
        <p:origin x="-1722" y="-60"/>
      </p:cViewPr>
      <p:guideLst>
        <p:guide orient="horz" pos="3730"/>
        <p:guide orient="horz" pos="2868"/>
        <p:guide orient="horz" pos="556"/>
        <p:guide orient="horz" pos="1529"/>
        <p:guide pos="2880"/>
        <p:guide pos="1613"/>
        <p:guide pos="2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06" y="-102"/>
      </p:cViewPr>
      <p:guideLst>
        <p:guide orient="horz" pos="295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6F7B9-B11A-4DB6-A754-3A8D47F9E8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20D6C-B8E6-4810-9896-FB4468E4C91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882A35-7EC5-4BBE-A5AF-BEFB20B0E665}" type="parTrans" cxnId="{C7F63B7D-5B74-4ED5-B3E7-FADE2BE33658}">
      <dgm:prSet/>
      <dgm:spPr/>
      <dgm:t>
        <a:bodyPr/>
        <a:lstStyle/>
        <a:p>
          <a:endParaRPr lang="en-US"/>
        </a:p>
      </dgm:t>
    </dgm:pt>
    <dgm:pt modelId="{79FC303D-1257-4026-9B61-83EDDEBBB61B}" type="sibTrans" cxnId="{C7F63B7D-5B74-4ED5-B3E7-FADE2BE33658}">
      <dgm:prSet/>
      <dgm:spPr/>
      <dgm:t>
        <a:bodyPr/>
        <a:lstStyle/>
        <a:p>
          <a:endParaRPr lang="en-US"/>
        </a:p>
      </dgm:t>
    </dgm:pt>
    <dgm:pt modelId="{1156B4E4-115F-4686-A61A-2B98B5B74D1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94F5C20-6D0E-4113-A2A9-8C6CFA50F141}" type="parTrans" cxnId="{A6E8A243-A1F9-4C35-8651-D3EEE63501F4}">
      <dgm:prSet/>
      <dgm:spPr/>
      <dgm:t>
        <a:bodyPr/>
        <a:lstStyle/>
        <a:p>
          <a:endParaRPr lang="en-US"/>
        </a:p>
      </dgm:t>
    </dgm:pt>
    <dgm:pt modelId="{B7E8F5CE-97F1-4F74-B7B2-9C033EE917E9}" type="sibTrans" cxnId="{A6E8A243-A1F9-4C35-8651-D3EEE63501F4}">
      <dgm:prSet/>
      <dgm:spPr/>
      <dgm:t>
        <a:bodyPr/>
        <a:lstStyle/>
        <a:p>
          <a:endParaRPr lang="en-US"/>
        </a:p>
      </dgm:t>
    </dgm:pt>
    <dgm:pt modelId="{D949752C-4F07-4C07-ADD6-D1996E3626C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3BE90EC-6D7C-4268-AE2C-D5C1B9928FB5}" type="parTrans" cxnId="{CA20A70C-D152-41E6-9003-51649A966C50}">
      <dgm:prSet/>
      <dgm:spPr/>
      <dgm:t>
        <a:bodyPr/>
        <a:lstStyle/>
        <a:p>
          <a:endParaRPr lang="en-US"/>
        </a:p>
      </dgm:t>
    </dgm:pt>
    <dgm:pt modelId="{36DFEE8A-5152-4222-9D80-121615CEB0C7}" type="sibTrans" cxnId="{CA20A70C-D152-41E6-9003-51649A966C50}">
      <dgm:prSet/>
      <dgm:spPr/>
      <dgm:t>
        <a:bodyPr/>
        <a:lstStyle/>
        <a:p>
          <a:endParaRPr lang="en-US"/>
        </a:p>
      </dgm:t>
    </dgm:pt>
    <dgm:pt modelId="{27615C52-6806-4811-BA1B-71C2BE51541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47A9634-BFB9-43C5-B604-7296FD4E3611}" type="parTrans" cxnId="{2F7163E1-EE66-4835-9397-52A49F66082C}">
      <dgm:prSet/>
      <dgm:spPr/>
      <dgm:t>
        <a:bodyPr/>
        <a:lstStyle/>
        <a:p>
          <a:endParaRPr lang="en-US"/>
        </a:p>
      </dgm:t>
    </dgm:pt>
    <dgm:pt modelId="{6957F501-71E5-4B94-8F96-2865D7146322}" type="sibTrans" cxnId="{2F7163E1-EE66-4835-9397-52A49F66082C}">
      <dgm:prSet/>
      <dgm:spPr/>
      <dgm:t>
        <a:bodyPr/>
        <a:lstStyle/>
        <a:p>
          <a:endParaRPr lang="en-US"/>
        </a:p>
      </dgm:t>
    </dgm:pt>
    <dgm:pt modelId="{A2A17FAA-034D-49D2-A16B-6289B15FB74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06012E0-B60C-42B0-AD66-D57E96A8077E}" type="parTrans" cxnId="{F38172D6-522A-45FB-AA8C-2D95160E1269}">
      <dgm:prSet/>
      <dgm:spPr/>
      <dgm:t>
        <a:bodyPr/>
        <a:lstStyle/>
        <a:p>
          <a:endParaRPr lang="en-US"/>
        </a:p>
      </dgm:t>
    </dgm:pt>
    <dgm:pt modelId="{0A2A33A7-3405-4132-807E-E096E6D81C9D}" type="sibTrans" cxnId="{F38172D6-522A-45FB-AA8C-2D95160E1269}">
      <dgm:prSet/>
      <dgm:spPr/>
      <dgm:t>
        <a:bodyPr/>
        <a:lstStyle/>
        <a:p>
          <a:endParaRPr lang="en-US"/>
        </a:p>
      </dgm:t>
    </dgm:pt>
    <dgm:pt modelId="{32C089D9-C27E-4ACE-9FC6-6E3E94261AD8}" type="pres">
      <dgm:prSet presAssocID="{2246F7B9-B11A-4DB6-A754-3A8D47F9E87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DEEB25-FF33-4E25-96F9-4CD5C75BEA82}" type="pres">
      <dgm:prSet presAssocID="{AE220D6C-B8E6-4810-9896-FB4468E4C91C}" presName="dummy" presStyleCnt="0"/>
      <dgm:spPr/>
    </dgm:pt>
    <dgm:pt modelId="{4147E8FF-546F-4CBA-9D1D-4FA122F52D63}" type="pres">
      <dgm:prSet presAssocID="{AE220D6C-B8E6-4810-9896-FB4468E4C91C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669B3-545C-4EB5-BECE-AF14A80E7D8A}" type="pres">
      <dgm:prSet presAssocID="{79FC303D-1257-4026-9B61-83EDDEBBB61B}" presName="sibTrans" presStyleLbl="node1" presStyleIdx="0" presStyleCnt="5"/>
      <dgm:spPr/>
      <dgm:t>
        <a:bodyPr/>
        <a:lstStyle/>
        <a:p>
          <a:endParaRPr lang="en-US"/>
        </a:p>
      </dgm:t>
    </dgm:pt>
    <dgm:pt modelId="{BB49362B-110E-410C-8B34-0881B9C8DF60}" type="pres">
      <dgm:prSet presAssocID="{1156B4E4-115F-4686-A61A-2B98B5B74D1F}" presName="dummy" presStyleCnt="0"/>
      <dgm:spPr/>
    </dgm:pt>
    <dgm:pt modelId="{6CD05FB3-9F30-44D2-8B3E-2B3E2C594E13}" type="pres">
      <dgm:prSet presAssocID="{1156B4E4-115F-4686-A61A-2B98B5B74D1F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F20BB-E159-47E2-B865-FFA498FF9896}" type="pres">
      <dgm:prSet presAssocID="{B7E8F5CE-97F1-4F74-B7B2-9C033EE917E9}" presName="sibTrans" presStyleLbl="node1" presStyleIdx="1" presStyleCnt="5"/>
      <dgm:spPr/>
      <dgm:t>
        <a:bodyPr/>
        <a:lstStyle/>
        <a:p>
          <a:endParaRPr lang="en-US"/>
        </a:p>
      </dgm:t>
    </dgm:pt>
    <dgm:pt modelId="{9A441B1E-79B6-4F9A-A80B-408C7199B4F6}" type="pres">
      <dgm:prSet presAssocID="{D949752C-4F07-4C07-ADD6-D1996E3626C8}" presName="dummy" presStyleCnt="0"/>
      <dgm:spPr/>
    </dgm:pt>
    <dgm:pt modelId="{A7BE14E1-0EE9-4B34-A738-96E93BF63AB4}" type="pres">
      <dgm:prSet presAssocID="{D949752C-4F07-4C07-ADD6-D1996E3626C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7BC4E-9B08-4C17-8A94-A1D7FC928723}" type="pres">
      <dgm:prSet presAssocID="{36DFEE8A-5152-4222-9D80-121615CEB0C7}" presName="sibTrans" presStyleLbl="node1" presStyleIdx="2" presStyleCnt="5"/>
      <dgm:spPr/>
      <dgm:t>
        <a:bodyPr/>
        <a:lstStyle/>
        <a:p>
          <a:endParaRPr lang="en-US"/>
        </a:p>
      </dgm:t>
    </dgm:pt>
    <dgm:pt modelId="{653A06A5-C10D-438E-830B-07EDF3C0618F}" type="pres">
      <dgm:prSet presAssocID="{27615C52-6806-4811-BA1B-71C2BE515419}" presName="dummy" presStyleCnt="0"/>
      <dgm:spPr/>
    </dgm:pt>
    <dgm:pt modelId="{12AA6E2A-04B8-4A8F-B829-24FA9D75235B}" type="pres">
      <dgm:prSet presAssocID="{27615C52-6806-4811-BA1B-71C2BE515419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8C061-6895-4EDA-9D88-66F3092CB122}" type="pres">
      <dgm:prSet presAssocID="{6957F501-71E5-4B94-8F96-2865D7146322}" presName="sibTrans" presStyleLbl="node1" presStyleIdx="3" presStyleCnt="5"/>
      <dgm:spPr/>
      <dgm:t>
        <a:bodyPr/>
        <a:lstStyle/>
        <a:p>
          <a:endParaRPr lang="en-US"/>
        </a:p>
      </dgm:t>
    </dgm:pt>
    <dgm:pt modelId="{648347E7-39CA-4213-9789-C1FA05632D5E}" type="pres">
      <dgm:prSet presAssocID="{A2A17FAA-034D-49D2-A16B-6289B15FB746}" presName="dummy" presStyleCnt="0"/>
      <dgm:spPr/>
    </dgm:pt>
    <dgm:pt modelId="{10DFB035-1207-426B-ABBD-F6F5061824F0}" type="pres">
      <dgm:prSet presAssocID="{A2A17FAA-034D-49D2-A16B-6289B15FB746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04F31-F127-494F-918B-8E9067451044}" type="pres">
      <dgm:prSet presAssocID="{0A2A33A7-3405-4132-807E-E096E6D81C9D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7F63B7D-5B74-4ED5-B3E7-FADE2BE33658}" srcId="{2246F7B9-B11A-4DB6-A754-3A8D47F9E876}" destId="{AE220D6C-B8E6-4810-9896-FB4468E4C91C}" srcOrd="0" destOrd="0" parTransId="{27882A35-7EC5-4BBE-A5AF-BEFB20B0E665}" sibTransId="{79FC303D-1257-4026-9B61-83EDDEBBB61B}"/>
    <dgm:cxn modelId="{07017DB3-8C29-4B5B-AF96-201906D088C5}" type="presOf" srcId="{27615C52-6806-4811-BA1B-71C2BE515419}" destId="{12AA6E2A-04B8-4A8F-B829-24FA9D75235B}" srcOrd="0" destOrd="0" presId="urn:microsoft.com/office/officeart/2005/8/layout/cycle1"/>
    <dgm:cxn modelId="{501E4468-AEAB-4D59-8A43-2B8F8DDB72DE}" type="presOf" srcId="{6957F501-71E5-4B94-8F96-2865D7146322}" destId="{9468C061-6895-4EDA-9D88-66F3092CB122}" srcOrd="0" destOrd="0" presId="urn:microsoft.com/office/officeart/2005/8/layout/cycle1"/>
    <dgm:cxn modelId="{2F7163E1-EE66-4835-9397-52A49F66082C}" srcId="{2246F7B9-B11A-4DB6-A754-3A8D47F9E876}" destId="{27615C52-6806-4811-BA1B-71C2BE515419}" srcOrd="3" destOrd="0" parTransId="{147A9634-BFB9-43C5-B604-7296FD4E3611}" sibTransId="{6957F501-71E5-4B94-8F96-2865D7146322}"/>
    <dgm:cxn modelId="{5BC39FC7-853F-4343-AD3F-7F081449324E}" type="presOf" srcId="{2246F7B9-B11A-4DB6-A754-3A8D47F9E876}" destId="{32C089D9-C27E-4ACE-9FC6-6E3E94261AD8}" srcOrd="0" destOrd="0" presId="urn:microsoft.com/office/officeart/2005/8/layout/cycle1"/>
    <dgm:cxn modelId="{75C46AD3-6049-4D75-8133-6C0AD30F8B8E}" type="presOf" srcId="{79FC303D-1257-4026-9B61-83EDDEBBB61B}" destId="{482669B3-545C-4EB5-BECE-AF14A80E7D8A}" srcOrd="0" destOrd="0" presId="urn:microsoft.com/office/officeart/2005/8/layout/cycle1"/>
    <dgm:cxn modelId="{29ECE19B-161A-4BCE-BB43-930482679004}" type="presOf" srcId="{D949752C-4F07-4C07-ADD6-D1996E3626C8}" destId="{A7BE14E1-0EE9-4B34-A738-96E93BF63AB4}" srcOrd="0" destOrd="0" presId="urn:microsoft.com/office/officeart/2005/8/layout/cycle1"/>
    <dgm:cxn modelId="{F38172D6-522A-45FB-AA8C-2D95160E1269}" srcId="{2246F7B9-B11A-4DB6-A754-3A8D47F9E876}" destId="{A2A17FAA-034D-49D2-A16B-6289B15FB746}" srcOrd="4" destOrd="0" parTransId="{406012E0-B60C-42B0-AD66-D57E96A8077E}" sibTransId="{0A2A33A7-3405-4132-807E-E096E6D81C9D}"/>
    <dgm:cxn modelId="{8ADD97F3-D4D4-43B8-A013-85E94B562F71}" type="presOf" srcId="{0A2A33A7-3405-4132-807E-E096E6D81C9D}" destId="{23C04F31-F127-494F-918B-8E9067451044}" srcOrd="0" destOrd="0" presId="urn:microsoft.com/office/officeart/2005/8/layout/cycle1"/>
    <dgm:cxn modelId="{B41E0063-7ABA-40CE-99CA-DE514DF845E6}" type="presOf" srcId="{1156B4E4-115F-4686-A61A-2B98B5B74D1F}" destId="{6CD05FB3-9F30-44D2-8B3E-2B3E2C594E13}" srcOrd="0" destOrd="0" presId="urn:microsoft.com/office/officeart/2005/8/layout/cycle1"/>
    <dgm:cxn modelId="{ECA5598F-C02C-4F63-9C7A-AF2452F60D67}" type="presOf" srcId="{36DFEE8A-5152-4222-9D80-121615CEB0C7}" destId="{86F7BC4E-9B08-4C17-8A94-A1D7FC928723}" srcOrd="0" destOrd="0" presId="urn:microsoft.com/office/officeart/2005/8/layout/cycle1"/>
    <dgm:cxn modelId="{13A5FFCA-96EE-4586-A700-B7678A9299B6}" type="presOf" srcId="{A2A17FAA-034D-49D2-A16B-6289B15FB746}" destId="{10DFB035-1207-426B-ABBD-F6F5061824F0}" srcOrd="0" destOrd="0" presId="urn:microsoft.com/office/officeart/2005/8/layout/cycle1"/>
    <dgm:cxn modelId="{A6E8A243-A1F9-4C35-8651-D3EEE63501F4}" srcId="{2246F7B9-B11A-4DB6-A754-3A8D47F9E876}" destId="{1156B4E4-115F-4686-A61A-2B98B5B74D1F}" srcOrd="1" destOrd="0" parTransId="{D94F5C20-6D0E-4113-A2A9-8C6CFA50F141}" sibTransId="{B7E8F5CE-97F1-4F74-B7B2-9C033EE917E9}"/>
    <dgm:cxn modelId="{E1C673C4-0429-425B-AFF4-129D55199EA7}" type="presOf" srcId="{AE220D6C-B8E6-4810-9896-FB4468E4C91C}" destId="{4147E8FF-546F-4CBA-9D1D-4FA122F52D63}" srcOrd="0" destOrd="0" presId="urn:microsoft.com/office/officeart/2005/8/layout/cycle1"/>
    <dgm:cxn modelId="{CA20A70C-D152-41E6-9003-51649A966C50}" srcId="{2246F7B9-B11A-4DB6-A754-3A8D47F9E876}" destId="{D949752C-4F07-4C07-ADD6-D1996E3626C8}" srcOrd="2" destOrd="0" parTransId="{A3BE90EC-6D7C-4268-AE2C-D5C1B9928FB5}" sibTransId="{36DFEE8A-5152-4222-9D80-121615CEB0C7}"/>
    <dgm:cxn modelId="{F588CDE7-859B-45B3-92E4-5CE17F767C00}" type="presOf" srcId="{B7E8F5CE-97F1-4F74-B7B2-9C033EE917E9}" destId="{C95F20BB-E159-47E2-B865-FFA498FF9896}" srcOrd="0" destOrd="0" presId="urn:microsoft.com/office/officeart/2005/8/layout/cycle1"/>
    <dgm:cxn modelId="{E115ABFB-84C5-47C3-B266-6F10E64EA928}" type="presParOf" srcId="{32C089D9-C27E-4ACE-9FC6-6E3E94261AD8}" destId="{90DEEB25-FF33-4E25-96F9-4CD5C75BEA82}" srcOrd="0" destOrd="0" presId="urn:microsoft.com/office/officeart/2005/8/layout/cycle1"/>
    <dgm:cxn modelId="{0DDDB265-8646-44E3-8992-561B4FD9C7AF}" type="presParOf" srcId="{32C089D9-C27E-4ACE-9FC6-6E3E94261AD8}" destId="{4147E8FF-546F-4CBA-9D1D-4FA122F52D63}" srcOrd="1" destOrd="0" presId="urn:microsoft.com/office/officeart/2005/8/layout/cycle1"/>
    <dgm:cxn modelId="{DC8F1A40-C0D7-4A05-999A-97033035C3D6}" type="presParOf" srcId="{32C089D9-C27E-4ACE-9FC6-6E3E94261AD8}" destId="{482669B3-545C-4EB5-BECE-AF14A80E7D8A}" srcOrd="2" destOrd="0" presId="urn:microsoft.com/office/officeart/2005/8/layout/cycle1"/>
    <dgm:cxn modelId="{F25BC2D2-890D-4B8B-9CF2-B94CCE45A274}" type="presParOf" srcId="{32C089D9-C27E-4ACE-9FC6-6E3E94261AD8}" destId="{BB49362B-110E-410C-8B34-0881B9C8DF60}" srcOrd="3" destOrd="0" presId="urn:microsoft.com/office/officeart/2005/8/layout/cycle1"/>
    <dgm:cxn modelId="{16FD7C55-4D63-4261-84EC-1F6FD3F575A3}" type="presParOf" srcId="{32C089D9-C27E-4ACE-9FC6-6E3E94261AD8}" destId="{6CD05FB3-9F30-44D2-8B3E-2B3E2C594E13}" srcOrd="4" destOrd="0" presId="urn:microsoft.com/office/officeart/2005/8/layout/cycle1"/>
    <dgm:cxn modelId="{F77FC406-C6A9-4A6C-A4F0-D50A3EBDBAC8}" type="presParOf" srcId="{32C089D9-C27E-4ACE-9FC6-6E3E94261AD8}" destId="{C95F20BB-E159-47E2-B865-FFA498FF9896}" srcOrd="5" destOrd="0" presId="urn:microsoft.com/office/officeart/2005/8/layout/cycle1"/>
    <dgm:cxn modelId="{D1A102A5-B7E8-439D-BFD0-046EDA774E8C}" type="presParOf" srcId="{32C089D9-C27E-4ACE-9FC6-6E3E94261AD8}" destId="{9A441B1E-79B6-4F9A-A80B-408C7199B4F6}" srcOrd="6" destOrd="0" presId="urn:microsoft.com/office/officeart/2005/8/layout/cycle1"/>
    <dgm:cxn modelId="{9B2ABFA5-4BB2-49AA-B244-CF9C9C4C066C}" type="presParOf" srcId="{32C089D9-C27E-4ACE-9FC6-6E3E94261AD8}" destId="{A7BE14E1-0EE9-4B34-A738-96E93BF63AB4}" srcOrd="7" destOrd="0" presId="urn:microsoft.com/office/officeart/2005/8/layout/cycle1"/>
    <dgm:cxn modelId="{ACBB40B3-5E9B-4F54-A980-407F48307731}" type="presParOf" srcId="{32C089D9-C27E-4ACE-9FC6-6E3E94261AD8}" destId="{86F7BC4E-9B08-4C17-8A94-A1D7FC928723}" srcOrd="8" destOrd="0" presId="urn:microsoft.com/office/officeart/2005/8/layout/cycle1"/>
    <dgm:cxn modelId="{F82DC2D5-E4D5-4BD5-A535-3C986473626B}" type="presParOf" srcId="{32C089D9-C27E-4ACE-9FC6-6E3E94261AD8}" destId="{653A06A5-C10D-438E-830B-07EDF3C0618F}" srcOrd="9" destOrd="0" presId="urn:microsoft.com/office/officeart/2005/8/layout/cycle1"/>
    <dgm:cxn modelId="{6CD1A347-5E2C-4AE6-9FE1-37A2F97F19F6}" type="presParOf" srcId="{32C089D9-C27E-4ACE-9FC6-6E3E94261AD8}" destId="{12AA6E2A-04B8-4A8F-B829-24FA9D75235B}" srcOrd="10" destOrd="0" presId="urn:microsoft.com/office/officeart/2005/8/layout/cycle1"/>
    <dgm:cxn modelId="{D147BF47-24D9-48C4-AA95-3793A62BCD12}" type="presParOf" srcId="{32C089D9-C27E-4ACE-9FC6-6E3E94261AD8}" destId="{9468C061-6895-4EDA-9D88-66F3092CB122}" srcOrd="11" destOrd="0" presId="urn:microsoft.com/office/officeart/2005/8/layout/cycle1"/>
    <dgm:cxn modelId="{6E5566A6-A2B5-444F-85FE-08CEC41406A3}" type="presParOf" srcId="{32C089D9-C27E-4ACE-9FC6-6E3E94261AD8}" destId="{648347E7-39CA-4213-9789-C1FA05632D5E}" srcOrd="12" destOrd="0" presId="urn:microsoft.com/office/officeart/2005/8/layout/cycle1"/>
    <dgm:cxn modelId="{41C01492-DA2C-40D9-A2B3-6F41F46CBA82}" type="presParOf" srcId="{32C089D9-C27E-4ACE-9FC6-6E3E94261AD8}" destId="{10DFB035-1207-426B-ABBD-F6F5061824F0}" srcOrd="13" destOrd="0" presId="urn:microsoft.com/office/officeart/2005/8/layout/cycle1"/>
    <dgm:cxn modelId="{A3AEE4E3-A9D9-4A74-A589-EE6C83910A53}" type="presParOf" srcId="{32C089D9-C27E-4ACE-9FC6-6E3E94261AD8}" destId="{23C04F31-F127-494F-918B-8E906745104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0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4B77D-8823-45E6-8067-3B93B5317DD9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902702"/>
            <a:ext cx="303847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8A24-5489-489E-83DD-6BE1AA9AC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0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A979-9544-48AD-94DC-282FA4A8846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52627"/>
            <a:ext cx="5607050" cy="42173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902049"/>
            <a:ext cx="3038475" cy="46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6341C-1D5F-44F5-A3A7-74A43D6336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69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34047" indent="-282325" algn="l" defTabSz="9269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29303" indent="-225860" algn="l" defTabSz="9269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81023" indent="-225860" algn="l" defTabSz="9269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32744" indent="-225860" algn="l" defTabSz="9269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84466" indent="-225860" defTabSz="9269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36186" indent="-225860" defTabSz="9269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87908" indent="-225860" defTabSz="9269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39629" indent="-225860" defTabSz="9269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F96AA043-46DE-45A8-B3CE-968B571D7F56}" type="slidenum">
              <a:rPr lang="en-US" altLang="en-US" sz="1000">
                <a:solidFill>
                  <a:srgbClr val="000000"/>
                </a:solidFill>
                <a:latin typeface="Times New Roman" pitchFamily="18" charset="0"/>
              </a:rPr>
              <a:pPr algn="r">
                <a:spcBef>
                  <a:spcPct val="0"/>
                </a:spcBef>
              </a:pPr>
              <a:t>1</a:t>
            </a:fld>
            <a:endParaRPr lang="en-US" altLang="en-US" sz="1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708025"/>
            <a:ext cx="4668838" cy="350361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410" y="4452302"/>
            <a:ext cx="5141588" cy="42198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619" y="8903022"/>
            <a:ext cx="3037212" cy="4679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53" tIns="45178" rIns="90353" bIns="45178"/>
          <a:lstStyle>
            <a:lvl1pPr algn="l" defTabSz="9300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33021" indent="-282174" algn="l" defTabSz="9300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28693" indent="-225424" algn="l" defTabSz="9300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579540" indent="-225424" algn="l" defTabSz="9300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31964" indent="-225424" algn="l" defTabSz="930069">
              <a:spcBef>
                <a:spcPct val="4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485964" indent="-225424" defTabSz="9300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39963" indent="-225424" defTabSz="9300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393963" indent="-225424" defTabSz="9300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47962" indent="-225424" defTabSz="930069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C28EA473-10CD-403D-9959-8886E2ED61BB}" type="slidenum">
              <a:rPr lang="en-US" altLang="en-US" sz="1000">
                <a:solidFill>
                  <a:srgbClr val="000000"/>
                </a:solidFill>
                <a:latin typeface="Times New Roman" pitchFamily="18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en-US" sz="1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E203BE2-479D-4CE6-A244-F5BEDDED5B94}" type="slidenum">
              <a:rPr lang="en-US" altLang="en-US" sz="1000">
                <a:latin typeface="Times New Roman" pitchFamily="18" charset="0"/>
              </a:rPr>
              <a:pPr/>
              <a:t>14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C794A5A-50A7-435C-870B-1E5CA183D7AA}" type="slidenum">
              <a:rPr lang="en-US" altLang="en-US" sz="1000">
                <a:latin typeface="Times New Roman" pitchFamily="18" charset="0"/>
              </a:rPr>
              <a:pPr/>
              <a:t>15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8549347-4F2E-4168-8DF2-CF99D7C45D3E}" type="slidenum">
              <a:rPr lang="en-US" altLang="en-US" sz="1000">
                <a:latin typeface="Times New Roman" pitchFamily="18" charset="0"/>
              </a:rPr>
              <a:pPr/>
              <a:t>16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77736DF-0412-418B-9FCB-42AADE2C0A57}" type="slidenum">
              <a:rPr lang="en-US" altLang="en-US" sz="1000">
                <a:latin typeface="Times New Roman" pitchFamily="18" charset="0"/>
              </a:rPr>
              <a:pPr/>
              <a:t>18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0F255B5-4D2C-4201-817A-699690B6BBA4}" type="slidenum">
              <a:rPr lang="en-US" altLang="en-US" sz="1000">
                <a:latin typeface="Times New Roman" pitchFamily="18" charset="0"/>
              </a:rPr>
              <a:pPr/>
              <a:t>19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6DE4971-50BB-44D0-986F-B1551863F8FE}" type="slidenum">
              <a:rPr lang="en-US" altLang="en-US" sz="1000">
                <a:latin typeface="Times New Roman" pitchFamily="18" charset="0"/>
              </a:rPr>
              <a:pPr/>
              <a:t>20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7749" indent="-28375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4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8999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42998" indent="-227000" defTabSz="93479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96998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50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04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58997" indent="-227000" defTabSz="93479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2676998-BEE3-403D-BF78-DFF81F211BA8}" type="slidenum">
              <a:rPr lang="en-US" altLang="en-US" sz="1000">
                <a:latin typeface="Times New Roman" pitchFamily="18" charset="0"/>
              </a:rPr>
              <a:pPr/>
              <a:t>21</a:t>
            </a:fld>
            <a:endParaRPr lang="en-US" altLang="en-US" sz="1000" dirty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933C5-AA88-4A4B-9763-54BFD1421518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08025"/>
            <a:ext cx="4675187" cy="3508375"/>
          </a:xfrm>
          <a:ln cap="flat"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408" y="4452303"/>
            <a:ext cx="5141588" cy="4218302"/>
          </a:xfrm>
          <a:ln/>
        </p:spPr>
        <p:txBody>
          <a:bodyPr lIns="92427" tIns="46213" rIns="92427" bIns="462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933C5-AA88-4A4B-9763-54BFD1421518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08025"/>
            <a:ext cx="4675187" cy="3508375"/>
          </a:xfrm>
          <a:ln cap="flat"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408" y="4452303"/>
            <a:ext cx="5141588" cy="4218302"/>
          </a:xfrm>
          <a:ln/>
        </p:spPr>
        <p:txBody>
          <a:bodyPr lIns="92427" tIns="46213" rIns="92427" bIns="462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933C5-AA88-4A4B-9763-54BFD1421518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708025"/>
            <a:ext cx="4675187" cy="3508375"/>
          </a:xfrm>
          <a:ln cap="flat"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408" y="4452303"/>
            <a:ext cx="5141588" cy="4218302"/>
          </a:xfrm>
          <a:ln/>
        </p:spPr>
        <p:txBody>
          <a:bodyPr lIns="92427" tIns="46213" rIns="92427" bIns="46213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F839B-BB79-433A-BE01-CCDCBE7EE9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5E712E-BB4F-41C0-9067-255803F2C7AA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58255-BA68-4DF8-9B12-5881D282C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14324" y="6438900"/>
            <a:ext cx="8315325" cy="152400"/>
          </a:xfrm>
          <a:prstGeom prst="roundRect">
            <a:avLst/>
          </a:prstGeom>
          <a:solidFill>
            <a:srgbClr val="001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0" y="6281102"/>
            <a:ext cx="1276350" cy="46799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44707" y="3980356"/>
            <a:ext cx="5239618" cy="466599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26016" y="3048248"/>
            <a:ext cx="6477000" cy="646331"/>
          </a:xfrm>
        </p:spPr>
        <p:txBody>
          <a:bodyPr anchor="t" anchorCtr="0">
            <a:sp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cid:image001.jpg@01D06245.5E5AAA5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1024411"/>
            <a:ext cx="3396342" cy="252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640" y="6149702"/>
            <a:ext cx="1722650" cy="70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8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9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5E712E-BB4F-41C0-9067-255803F2C7AA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58255-BA68-4DF8-9B12-5881D282C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14324" y="6438900"/>
            <a:ext cx="8315325" cy="152400"/>
          </a:xfrm>
          <a:prstGeom prst="roundRect">
            <a:avLst/>
          </a:prstGeom>
          <a:solidFill>
            <a:srgbClr val="0016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0" y="6281102"/>
            <a:ext cx="1276350" cy="467996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44707" y="3980356"/>
            <a:ext cx="5239618" cy="466599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26016" y="3048248"/>
            <a:ext cx="6477000" cy="646331"/>
          </a:xfrm>
        </p:spPr>
        <p:txBody>
          <a:bodyPr anchor="t" anchorCtr="0">
            <a:sp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2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360" y="6281102"/>
            <a:ext cx="1276350" cy="46799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326016" y="3048248"/>
            <a:ext cx="6477000" cy="646331"/>
          </a:xfrm>
        </p:spPr>
        <p:txBody>
          <a:bodyPr anchor="t" anchorCtr="0">
            <a:sp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8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92342"/>
            <a:ext cx="8647730" cy="630005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246059" y="1264159"/>
            <a:ext cx="8333614" cy="4888992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0836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045201" y="1368934"/>
            <a:ext cx="3342513" cy="4888992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defRPr sz="2000"/>
            </a:lvl2pPr>
            <a:lvl3pPr marL="685800" indent="-228600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525" y="1122490"/>
            <a:ext cx="3866769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525" y="1762251"/>
            <a:ext cx="3866769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76752" y="1122490"/>
            <a:ext cx="3868288" cy="639762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752" y="1762251"/>
            <a:ext cx="3868288" cy="471474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1828800" y="1057275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CLICK TO EDIT MASTER TITLE STYLE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44792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624013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86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950026"/>
          </a:xfrm>
          <a:prstGeom prst="rect">
            <a:avLst/>
          </a:prstGeom>
          <a:gradFill flip="none" rotWithShape="1">
            <a:gsLst>
              <a:gs pos="0">
                <a:srgbClr val="001648"/>
              </a:gs>
              <a:gs pos="79000">
                <a:schemeClr val="tx2"/>
              </a:gs>
              <a:gs pos="52000">
                <a:srgbClr val="001648"/>
              </a:gs>
              <a:gs pos="100000">
                <a:srgbClr val="0016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035" y="4839"/>
            <a:ext cx="36740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328CCB9D-4824-4693-A256-BE0CBEE283BB}" type="slidenum">
              <a:rPr lang="en-US" sz="1200" i="0" smtClean="0">
                <a:solidFill>
                  <a:schemeClr val="bg1"/>
                </a:solidFill>
              </a:rPr>
              <a:pPr algn="r"/>
              <a:t>‹#›</a:t>
            </a:fld>
            <a:endParaRPr lang="en-US" sz="1200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227013"/>
            <a:ext cx="8458200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86" y="6487668"/>
            <a:ext cx="900684" cy="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33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8" r:id="rId2"/>
    <p:sldLayoutId id="2147483699" r:id="rId3"/>
    <p:sldLayoutId id="2147483690" r:id="rId4"/>
    <p:sldLayoutId id="2147483694" r:id="rId5"/>
    <p:sldLayoutId id="2147483692" r:id="rId6"/>
    <p:sldLayoutId id="2147483693" r:id="rId7"/>
    <p:sldLayoutId id="2147483695" r:id="rId8"/>
    <p:sldLayoutId id="2147483696" r:id="rId9"/>
    <p:sldLayoutId id="214748369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206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715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001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430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485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192240"/>
        </a:buClr>
        <a:buFont typeface="Arial" panose="020B0604020202020204" pitchFamily="34" charset="0"/>
        <a:buChar char="»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gif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gif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15997" y="1422399"/>
            <a:ext cx="7112000" cy="44989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TOOLS OVERVIEW – </a:t>
            </a:r>
          </a:p>
          <a:p>
            <a:pPr algn="ctr">
              <a:lnSpc>
                <a:spcPct val="90000"/>
              </a:lnSpc>
            </a:pPr>
            <a:r>
              <a:rPr lang="en-US" sz="4000" b="1" dirty="0" smtClean="0">
                <a:solidFill>
                  <a:schemeClr val="tx1"/>
                </a:solidFill>
              </a:rPr>
              <a:t>ActivityTrak®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12" y="2497782"/>
            <a:ext cx="1632770" cy="5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44707" y="4110981"/>
            <a:ext cx="5239618" cy="466599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March 18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ActivityTrak Introduction &amp; Hypotheses Working Session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1610" y="6098728"/>
            <a:ext cx="5838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800" i="1" dirty="0"/>
              <a:t>This document is proprietary in nature and is provided for the exclusive use of </a:t>
            </a:r>
            <a:r>
              <a:rPr lang="en-US" altLang="en-US" sz="800" b="1" i="1" dirty="0" smtClean="0"/>
              <a:t>Allianz </a:t>
            </a:r>
            <a:r>
              <a:rPr lang="en-US" altLang="en-US" sz="800" i="1" dirty="0" smtClean="0"/>
              <a:t>personnel</a:t>
            </a:r>
            <a:r>
              <a:rPr lang="en-US" altLang="en-US" sz="800" i="1" dirty="0"/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en-US" sz="800" i="1" dirty="0"/>
              <a:t>The contents are not to be shared with outside parties unless prior written consent is obtained from CAST Management Consultants, Inc.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792" y="2081182"/>
            <a:ext cx="2975811" cy="8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What we do…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0363" y="615180"/>
            <a:ext cx="8402637" cy="43582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>
              <a:lnSpc>
                <a:spcPct val="90000"/>
              </a:lnSpc>
              <a:spcAft>
                <a:spcPts val="24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 assist leadership teams to move beyond instinct and intuition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Aft>
                <a:spcPts val="24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help teams to anchor their decision-making in detailed knowledge of exactly what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operational performance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currently means </a:t>
            </a:r>
          </a:p>
          <a:p>
            <a:pPr marL="342900" indent="-342900">
              <a:lnSpc>
                <a:spcPct val="90000"/>
              </a:lnSpc>
              <a:spcAft>
                <a:spcPts val="24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 with companies to build an ironclad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evidence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platform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Aft>
                <a:spcPts val="24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 with our clients to take ideas about opportunities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create evidenced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-based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insights to improve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dramatically the quality, the speed, and the benefit realization of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opportunities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1152361" y="5125148"/>
            <a:ext cx="2220913" cy="979814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SUPPOSITION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3424074" y="5125148"/>
            <a:ext cx="2219325" cy="94083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CONVICTION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673561" y="5125148"/>
            <a:ext cx="2220913" cy="94083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+mn-lt"/>
              </a:rPr>
              <a:t>ACTION</a:t>
            </a:r>
            <a:endParaRPr lang="en-US" sz="2000" b="1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4245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3"/>
          <p:cNvSpPr>
            <a:spLocks noChangeArrowheads="1"/>
          </p:cNvSpPr>
          <p:nvPr/>
        </p:nvSpPr>
        <p:spPr bwMode="auto">
          <a:xfrm>
            <a:off x="131083" y="2445338"/>
            <a:ext cx="1920875" cy="356357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45720" tIns="91440" rIns="0" bIns="0"/>
          <a:lstStyle/>
          <a:p>
            <a:pPr algn="l">
              <a:spcBef>
                <a:spcPts val="600"/>
              </a:spcBef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Major Activities</a:t>
            </a:r>
            <a:r>
              <a:rPr lang="en-US" sz="110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a baseline of   operations through interviews, documentation review  and process observations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attributes and corresponding values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Design attribute survey for user review and approval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any additional hypotheses for exploration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Imagine the impact of the hypotheses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Create a customized data collection platform</a:t>
            </a:r>
          </a:p>
        </p:txBody>
      </p:sp>
      <p:sp>
        <p:nvSpPr>
          <p:cNvPr id="3277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Our detailed design framework is thorough and comprehensive</a:t>
            </a:r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6912883" y="2445338"/>
            <a:ext cx="1920875" cy="356357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45720" tIns="91440" rIns="0" bIns="0"/>
          <a:lstStyle/>
          <a:p>
            <a:pPr algn="l">
              <a:spcBef>
                <a:spcPts val="600"/>
              </a:spcBef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Major Activities: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Prioritize opportunities based on data analysis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Create a detailed future state design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detailed implementation plans with sequencing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a communication plan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Develop a status reporting and accountability structure</a:t>
            </a:r>
          </a:p>
        </p:txBody>
      </p:sp>
      <p:sp>
        <p:nvSpPr>
          <p:cNvPr id="7175" name="Text Box 45"/>
          <p:cNvSpPr txBox="1">
            <a:spLocks noChangeArrowheads="1"/>
          </p:cNvSpPr>
          <p:nvPr/>
        </p:nvSpPr>
        <p:spPr bwMode="auto">
          <a:xfrm>
            <a:off x="2672671" y="2764425"/>
            <a:ext cx="17462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45720" rIns="45720"/>
          <a:lstStyle>
            <a:lvl1pPr marL="2286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buFont typeface="Arial" charset="0"/>
              <a:buChar char="■"/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Senior</a:t>
            </a:r>
          </a:p>
        </p:txBody>
      </p:sp>
      <p:sp>
        <p:nvSpPr>
          <p:cNvPr id="6158" name="Rectangle 16"/>
          <p:cNvSpPr>
            <a:spLocks noChangeArrowheads="1"/>
          </p:cNvSpPr>
          <p:nvPr/>
        </p:nvSpPr>
        <p:spPr bwMode="auto">
          <a:xfrm>
            <a:off x="4651753" y="2445338"/>
            <a:ext cx="1920875" cy="356357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45720" tIns="91440" rIns="0" bIns="0"/>
          <a:lstStyle/>
          <a:p>
            <a:pPr algn="l">
              <a:spcBef>
                <a:spcPts val="600"/>
              </a:spcBef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Major Activities: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Validate initial hypotheses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Present initial results based on hypotheses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Identify additional segmentation of the data to gain more insight into hypotheses 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Identify preliminary opportunities based on hypotheses outcomes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Begin quantifying benefits</a:t>
            </a:r>
          </a:p>
          <a:p>
            <a:pPr marL="171450" indent="-171450" algn="l">
              <a:spcBef>
                <a:spcPts val="600"/>
              </a:spcBef>
              <a:spcAft>
                <a:spcPts val="3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Facilitate recommendation workshop </a:t>
            </a:r>
          </a:p>
        </p:txBody>
      </p:sp>
      <p:sp>
        <p:nvSpPr>
          <p:cNvPr id="6160" name="Rectangle 18"/>
          <p:cNvSpPr>
            <a:spLocks noChangeArrowheads="1"/>
          </p:cNvSpPr>
          <p:nvPr/>
        </p:nvSpPr>
        <p:spPr bwMode="auto">
          <a:xfrm>
            <a:off x="2392212" y="2445338"/>
            <a:ext cx="1919287" cy="356357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45720" tIns="91440" rIns="0" bIns="0"/>
          <a:lstStyle/>
          <a:p>
            <a:pPr algn="l">
              <a:spcBef>
                <a:spcPts val="600"/>
              </a:spcBef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Major Activities: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Train participants to collect data accurately 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Produce progress reports and perform real time QC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Capture unique organizational data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Begin preliminary analyses on data by segmenting by department, job grade, and macro-level categories</a:t>
            </a:r>
          </a:p>
          <a:p>
            <a:pPr marL="171450" indent="-171450" algn="l">
              <a:spcBef>
                <a:spcPts val="6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+mn-lt"/>
              </a:rPr>
              <a:t>Analyze, configure and highlight results based on hypotheses 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98425" y="1734138"/>
            <a:ext cx="2220913" cy="59848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+mn-lt"/>
              </a:rPr>
              <a:t>DISCOVERY &amp; </a:t>
            </a:r>
            <a:r>
              <a:rPr lang="en-US" sz="1400" b="1" dirty="0" smtClean="0">
                <a:solidFill>
                  <a:srgbClr val="FFFFFF"/>
                </a:solidFill>
                <a:latin typeface="+mn-lt"/>
              </a:rPr>
              <a:t>HYPOTHESES </a:t>
            </a:r>
            <a:r>
              <a:rPr lang="en-US" sz="1400" b="1" dirty="0">
                <a:solidFill>
                  <a:srgbClr val="FFFFFF"/>
                </a:solidFill>
                <a:latin typeface="+mn-lt"/>
              </a:rPr>
              <a:t>GENERATION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70138" y="1734138"/>
            <a:ext cx="2219325" cy="57467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+mn-lt"/>
              </a:rPr>
              <a:t>DATA COLLECTION &amp; ANALYSIS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4619625" y="1734138"/>
            <a:ext cx="2220913" cy="57467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+mn-lt"/>
              </a:rPr>
              <a:t>RECOMMENDATION DEVELOPMENT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869113" y="1734138"/>
            <a:ext cx="2220912" cy="57467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+mn-lt"/>
              </a:rPr>
              <a:t>IMPLEMENTATION</a:t>
            </a:r>
          </a:p>
        </p:txBody>
      </p:sp>
      <p:sp>
        <p:nvSpPr>
          <p:cNvPr id="7185" name="AutoShape 18"/>
          <p:cNvSpPr>
            <a:spLocks noChangeArrowheads="1"/>
          </p:cNvSpPr>
          <p:nvPr/>
        </p:nvSpPr>
        <p:spPr bwMode="auto">
          <a:xfrm rot="5400000">
            <a:off x="576899" y="4111805"/>
            <a:ext cx="3274198" cy="258764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l"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2785" name="TextBox 16"/>
          <p:cNvSpPr txBox="1">
            <a:spLocks noChangeArrowheads="1"/>
          </p:cNvSpPr>
          <p:nvPr/>
        </p:nvSpPr>
        <p:spPr bwMode="auto">
          <a:xfrm>
            <a:off x="276225" y="6084122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INDICATIVE DURATION: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4-6 WEEKS</a:t>
            </a:r>
          </a:p>
        </p:txBody>
      </p:sp>
      <p:sp>
        <p:nvSpPr>
          <p:cNvPr id="32786" name="TextBox 18"/>
          <p:cNvSpPr txBox="1">
            <a:spLocks noChangeArrowheads="1"/>
          </p:cNvSpPr>
          <p:nvPr/>
        </p:nvSpPr>
        <p:spPr bwMode="auto">
          <a:xfrm>
            <a:off x="2532063" y="6090472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INDICATIVE DURATION: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4-6 WEEKS</a:t>
            </a:r>
          </a:p>
        </p:txBody>
      </p:sp>
      <p:sp>
        <p:nvSpPr>
          <p:cNvPr id="32787" name="TextBox 19"/>
          <p:cNvSpPr txBox="1">
            <a:spLocks noChangeArrowheads="1"/>
          </p:cNvSpPr>
          <p:nvPr/>
        </p:nvSpPr>
        <p:spPr bwMode="auto">
          <a:xfrm>
            <a:off x="4797425" y="6082535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INDICATIVE DURATION: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2-4 WEEKS</a:t>
            </a:r>
          </a:p>
        </p:txBody>
      </p:sp>
      <p:sp>
        <p:nvSpPr>
          <p:cNvPr id="32788" name="TextBox 20"/>
          <p:cNvSpPr txBox="1">
            <a:spLocks noChangeArrowheads="1"/>
          </p:cNvSpPr>
          <p:nvPr/>
        </p:nvSpPr>
        <p:spPr bwMode="auto">
          <a:xfrm>
            <a:off x="7058025" y="6087297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INDICATIVE DURATION:</a:t>
            </a:r>
          </a:p>
          <a:p>
            <a:r>
              <a:rPr lang="en-US" altLang="en-US" sz="1000" b="1">
                <a:solidFill>
                  <a:srgbClr val="000000"/>
                </a:solidFill>
                <a:latin typeface="+mn-lt"/>
              </a:rPr>
              <a:t>2-6 WEEKS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416353" y="1105093"/>
            <a:ext cx="2296527" cy="49244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CAST Approach</a:t>
            </a:r>
            <a:endParaRPr lang="en-US" sz="1800" b="1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 rot="5400000">
            <a:off x="2830793" y="4111805"/>
            <a:ext cx="3274198" cy="258764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l"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 rot="5400000">
            <a:off x="5106035" y="4111805"/>
            <a:ext cx="3274198" cy="258764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  <a:extLst/>
        </p:spPr>
        <p:txBody>
          <a:bodyPr wrap="none" anchor="ctr"/>
          <a:lstStyle/>
          <a:p>
            <a:pPr algn="l">
              <a:defRPr/>
            </a:pPr>
            <a:endParaRPr lang="en-US" dirty="0">
              <a:solidFill>
                <a:srgbClr val="0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86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ActivityTrak</a:t>
            </a:r>
            <a:r>
              <a:rPr lang="en-US" dirty="0">
                <a:solidFill>
                  <a:srgbClr val="FFFFFF"/>
                </a:solidFill>
              </a:rPr>
              <a:t>®</a:t>
            </a:r>
            <a:r>
              <a:rPr lang="en-US" dirty="0" smtClean="0"/>
              <a:t> – A Custom Designed Application</a:t>
            </a:r>
            <a:endParaRPr lang="en-US" dirty="0"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Our </a:t>
            </a:r>
            <a:r>
              <a:rPr lang="en-US" sz="1800" dirty="0" err="1" smtClean="0"/>
              <a:t>ActivityTrak</a:t>
            </a:r>
            <a:r>
              <a:rPr lang="en-US" sz="1800" dirty="0" smtClean="0"/>
              <a:t> application is custom designed to capture the data that will provide insight into your unique </a:t>
            </a:r>
            <a:r>
              <a:rPr lang="en-US" sz="1800" b="1" dirty="0" smtClean="0"/>
              <a:t>hypotheses</a:t>
            </a:r>
            <a:r>
              <a:rPr lang="en-US" sz="1800" dirty="0" smtClean="0"/>
              <a:t> and then is tailored to support how work is accomplished in your environment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477000" y="0"/>
            <a:ext cx="2667000" cy="3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pPr algn="r"/>
            <a:r>
              <a:rPr lang="en-US" sz="1600" kern="0" dirty="0" smtClean="0">
                <a:solidFill>
                  <a:srgbClr val="FF0000"/>
                </a:solidFill>
                <a:effectLst/>
              </a:rPr>
              <a:t> </a:t>
            </a:r>
            <a:endParaRPr lang="en-US" sz="1600" kern="0" dirty="0">
              <a:solidFill>
                <a:srgbClr val="FF0000"/>
              </a:solidFill>
              <a:effectLst/>
            </a:endParaRPr>
          </a:p>
        </p:txBody>
      </p:sp>
      <p:sp>
        <p:nvSpPr>
          <p:cNvPr id="12" name="AutoShape 9"/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>
            <a:off x="677604" y="6048233"/>
            <a:ext cx="2390710" cy="50987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dirty="0">
                <a:solidFill>
                  <a:srgbClr val="262626"/>
                </a:solidFill>
                <a:latin typeface="+mn-lt"/>
              </a:rPr>
              <a:t>Begin activity session</a:t>
            </a:r>
          </a:p>
        </p:txBody>
      </p:sp>
      <p:sp>
        <p:nvSpPr>
          <p:cNvPr id="17" name="AutoShape 9"/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5932317" y="6048233"/>
            <a:ext cx="2290239" cy="509879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dirty="0">
                <a:solidFill>
                  <a:srgbClr val="262626"/>
                </a:solidFill>
                <a:latin typeface="+mn-lt"/>
              </a:rPr>
              <a:t>Session completed with selections visible</a:t>
            </a:r>
          </a:p>
        </p:txBody>
      </p:sp>
      <p:sp>
        <p:nvSpPr>
          <p:cNvPr id="42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blackWhite">
          <a:xfrm>
            <a:off x="3700682" y="3372827"/>
            <a:ext cx="1542060" cy="1523999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90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  <a:latin typeface="+mn-lt"/>
              </a:rPr>
              <a:t>ACTIVITY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  <a:latin typeface="+mn-lt"/>
              </a:rPr>
              <a:t>COMPLETED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  <a:latin typeface="+mn-lt"/>
              </a:rPr>
              <a:t>AND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  <a:latin typeface="+mn-lt"/>
              </a:rPr>
              <a:t>SELECTIONS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  <a:latin typeface="+mn-lt"/>
              </a:rPr>
              <a:t>MADE</a:t>
            </a:r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 bwMode="auto">
          <a:xfrm rot="5400000">
            <a:off x="2225924" y="3961896"/>
            <a:ext cx="2318025" cy="345864"/>
          </a:xfrm>
          <a:prstGeom prst="triangle">
            <a:avLst>
              <a:gd name="adj" fmla="val 49188"/>
            </a:avLst>
          </a:prstGeom>
          <a:solidFill>
            <a:srgbClr val="002060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" name="Isosceles Triangle 44"/>
          <p:cNvSpPr>
            <a:spLocks noChangeAspect="1"/>
          </p:cNvSpPr>
          <p:nvPr/>
        </p:nvSpPr>
        <p:spPr bwMode="auto">
          <a:xfrm rot="5400000">
            <a:off x="4397241" y="3961897"/>
            <a:ext cx="2318025" cy="345864"/>
          </a:xfrm>
          <a:prstGeom prst="triangle">
            <a:avLst>
              <a:gd name="adj" fmla="val 49188"/>
            </a:avLst>
          </a:prstGeom>
          <a:solidFill>
            <a:srgbClr val="002060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6" y="2303583"/>
            <a:ext cx="2470150" cy="373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11" y="2290883"/>
            <a:ext cx="2474913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Why we believe data are useful … a Finance example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152190" y="1442878"/>
            <a:ext cx="2669257" cy="3416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B30019"/>
              </a:buClr>
              <a:buSzPct val="100000"/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001648"/>
                </a:solidFill>
                <a:latin typeface="+mn-lt"/>
                <a:ea typeface="+mn-ea"/>
              </a:rPr>
              <a:t>CONVENTIONAL WISDOM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480809" y="1442878"/>
            <a:ext cx="2830583" cy="3416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B30019"/>
              </a:buClr>
              <a:buSzPct val="100000"/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001648"/>
                </a:solidFill>
                <a:latin typeface="+mn-lt"/>
                <a:ea typeface="+mn-ea"/>
              </a:rPr>
              <a:t>EVIDENCE-BASED FINDINGS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810125" y="1965491"/>
            <a:ext cx="417195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01168" tIns="91440" bIns="91440" anchor="ctr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On average the Finance organization spent </a:t>
            </a:r>
            <a:r>
              <a:rPr lang="en-US" altLang="en-US" sz="1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3%</a:t>
            </a: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 of their time interfacing in person with the executive committee or the line of business</a:t>
            </a:r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810125" y="3095791"/>
            <a:ext cx="417195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01168" tIns="91440" bIns="91440" anchor="ctr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On average the Finance organization spent </a:t>
            </a:r>
            <a:r>
              <a:rPr lang="en-US" altLang="en-US" sz="1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7%</a:t>
            </a: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 of the time performing ad hoc activities for the parent company in Europe</a:t>
            </a:r>
          </a:p>
        </p:txBody>
      </p:sp>
      <p:sp>
        <p:nvSpPr>
          <p:cNvPr id="10247" name="Rectangle 13"/>
          <p:cNvSpPr>
            <a:spLocks noChangeArrowheads="1"/>
          </p:cNvSpPr>
          <p:nvPr/>
        </p:nvSpPr>
        <p:spPr bwMode="auto">
          <a:xfrm>
            <a:off x="4810125" y="4226091"/>
            <a:ext cx="417195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01168" tIns="91440" bIns="91440" anchor="ctr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Across Finance, </a:t>
            </a:r>
            <a:r>
              <a:rPr lang="en-US" altLang="en-US" sz="1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45%</a:t>
            </a: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 of the time captured was spent gathering, inputting or balancing data and </a:t>
            </a:r>
            <a:r>
              <a:rPr lang="en-US" altLang="en-US" sz="1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22%</a:t>
            </a: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 of the time it was performed by the highest compensated individuals</a:t>
            </a:r>
          </a:p>
        </p:txBody>
      </p:sp>
      <p:sp>
        <p:nvSpPr>
          <p:cNvPr id="10248" name="Rectangle 15"/>
          <p:cNvSpPr>
            <a:spLocks noChangeArrowheads="1"/>
          </p:cNvSpPr>
          <p:nvPr/>
        </p:nvSpPr>
        <p:spPr bwMode="auto">
          <a:xfrm>
            <a:off x="4810125" y="5356391"/>
            <a:ext cx="417195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01168" tIns="91440" bIns="91440" anchor="ctr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Demand and Process Improvement accounted for only </a:t>
            </a:r>
            <a:r>
              <a:rPr lang="en-US" altLang="en-US" sz="1400" b="1" i="1" dirty="0">
                <a:solidFill>
                  <a:srgbClr val="FF0000"/>
                </a:solidFill>
                <a:latin typeface="+mn-lt"/>
                <a:cs typeface="Arial" pitchFamily="34" charset="0"/>
              </a:rPr>
              <a:t>20%</a:t>
            </a:r>
            <a:r>
              <a:rPr lang="en-US" altLang="en-US" sz="1400" i="1" dirty="0">
                <a:solidFill>
                  <a:srgbClr val="000000"/>
                </a:solidFill>
                <a:latin typeface="+mn-lt"/>
                <a:cs typeface="Arial" pitchFamily="34" charset="0"/>
              </a:rPr>
              <a:t> of the overall identified benefit to the Finance organization</a:t>
            </a:r>
          </a:p>
        </p:txBody>
      </p:sp>
      <p:sp>
        <p:nvSpPr>
          <p:cNvPr id="2" name="Pentagon 1"/>
          <p:cNvSpPr/>
          <p:nvPr/>
        </p:nvSpPr>
        <p:spPr bwMode="auto">
          <a:xfrm>
            <a:off x="295275" y="1965491"/>
            <a:ext cx="4600575" cy="9144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chemeClr val="tx1"/>
              </a:buClr>
              <a:buSzPct val="60000"/>
            </a:pPr>
            <a:r>
              <a:rPr lang="en-US" sz="1400" b="1" dirty="0">
                <a:latin typeface="+mn-lt"/>
                <a:ea typeface="MS PGothic" charset="0"/>
                <a:cs typeface="MS PGothic" charset="0"/>
              </a:rPr>
              <a:t>The Finance organization needs to be close to the Executive Committee and the lines of business because there is a high rate of interaction</a:t>
            </a:r>
          </a:p>
        </p:txBody>
      </p:sp>
      <p:sp>
        <p:nvSpPr>
          <p:cNvPr id="11" name="Pentagon 10"/>
          <p:cNvSpPr/>
          <p:nvPr/>
        </p:nvSpPr>
        <p:spPr bwMode="auto">
          <a:xfrm>
            <a:off x="295275" y="3095791"/>
            <a:ext cx="4600575" cy="9144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chemeClr val="tx1"/>
              </a:buClr>
              <a:buSzPct val="60000"/>
            </a:pPr>
            <a:r>
              <a:rPr lang="en-US" sz="1400" b="1" dirty="0">
                <a:latin typeface="+mn-lt"/>
                <a:ea typeface="MS PGothic" charset="0"/>
                <a:cs typeface="MS PGothic" charset="0"/>
              </a:rPr>
              <a:t>The Finance organization spends a significant amount of time providing ad hoc information to the parent company in Europe</a:t>
            </a:r>
          </a:p>
        </p:txBody>
      </p:sp>
      <p:sp>
        <p:nvSpPr>
          <p:cNvPr id="13" name="Pentagon 12"/>
          <p:cNvSpPr/>
          <p:nvPr/>
        </p:nvSpPr>
        <p:spPr bwMode="auto">
          <a:xfrm>
            <a:off x="295275" y="4226091"/>
            <a:ext cx="4600575" cy="9144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chemeClr val="tx1"/>
              </a:buClr>
              <a:buSzPct val="60000"/>
            </a:pPr>
            <a:r>
              <a:rPr lang="en-US" sz="1400" b="1" dirty="0">
                <a:latin typeface="+mn-lt"/>
                <a:ea typeface="MS PGothic" charset="0"/>
                <a:cs typeface="MS PGothic" charset="0"/>
              </a:rPr>
              <a:t>Work within the Finance organization is more or less appropriately aligned based on the compensation level of the employee</a:t>
            </a:r>
          </a:p>
        </p:txBody>
      </p:sp>
      <p:sp>
        <p:nvSpPr>
          <p:cNvPr id="15" name="Pentagon 14"/>
          <p:cNvSpPr/>
          <p:nvPr/>
        </p:nvSpPr>
        <p:spPr bwMode="auto">
          <a:xfrm>
            <a:off x="295275" y="5356391"/>
            <a:ext cx="4600575" cy="9144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Clr>
                <a:schemeClr val="tx1"/>
              </a:buClr>
              <a:buSzPct val="60000"/>
            </a:pPr>
            <a:r>
              <a:rPr lang="en-US" sz="1400" b="1" dirty="0">
                <a:latin typeface="+mn-lt"/>
                <a:ea typeface="MS PGothic" charset="0"/>
                <a:cs typeface="MS PGothic" charset="0"/>
              </a:rPr>
              <a:t>Reduction in Demand and Process Improvement are the greatest sources of opportunity at the beginning of the study</a:t>
            </a:r>
          </a:p>
        </p:txBody>
      </p:sp>
    </p:spTree>
    <p:extLst>
      <p:ext uri="{BB962C8B-B14F-4D97-AF65-F5344CB8AC3E}">
        <p14:creationId xmlns:p14="http://schemas.microsoft.com/office/powerpoint/2010/main" val="3106437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In one of our most recent customized platforms, </a:t>
            </a:r>
            <a:br>
              <a:rPr lang="en-US" altLang="en-US" dirty="0" smtClean="0"/>
            </a:br>
            <a:r>
              <a:rPr lang="en-US" altLang="en-US" dirty="0" smtClean="0"/>
              <a:t>around 1.25 billion combinations were “track-able”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4888"/>
              </p:ext>
            </p:extLst>
          </p:nvPr>
        </p:nvGraphicFramePr>
        <p:xfrm>
          <a:off x="300253" y="1918416"/>
          <a:ext cx="8470664" cy="45275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34423"/>
                <a:gridCol w="660584"/>
                <a:gridCol w="730845"/>
                <a:gridCol w="635347"/>
                <a:gridCol w="669040"/>
                <a:gridCol w="630653"/>
                <a:gridCol w="658316"/>
                <a:gridCol w="986849"/>
                <a:gridCol w="1164607"/>
              </a:tblGrid>
              <a:tr h="616914">
                <a:tc>
                  <a:txBody>
                    <a:bodyPr/>
                    <a:lstStyle/>
                    <a:p>
                      <a:pPr marL="119063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DEPARTMENT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ACTIVITY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TYPE</a:t>
                      </a:r>
                      <a:r>
                        <a:rPr lang="en-US" sz="1100" baseline="0" dirty="0">
                          <a:effectLst/>
                        </a:rPr>
                        <a:t> </a:t>
                      </a:r>
                      <a:r>
                        <a:rPr lang="en-US" sz="1100" baseline="0" dirty="0" smtClean="0">
                          <a:effectLst/>
                        </a:rPr>
                        <a:t>OPTIONS</a:t>
                      </a:r>
                      <a:endParaRPr lang="en-US" sz="1100" b="1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WHOM</a:t>
                      </a:r>
                      <a:r>
                        <a:rPr lang="en-US" sz="1100" baseline="0" dirty="0" smtClean="0">
                          <a:effectLst/>
                        </a:rPr>
                        <a:t>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WHERE</a:t>
                      </a:r>
                      <a:r>
                        <a:rPr lang="en-US" sz="1100" baseline="0" dirty="0" smtClean="0">
                          <a:effectLst/>
                        </a:rPr>
                        <a:t>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HOW</a:t>
                      </a:r>
                      <a:r>
                        <a:rPr lang="en-US" sz="1100" baseline="0" dirty="0" smtClean="0">
                          <a:effectLst/>
                        </a:rPr>
                        <a:t>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PROCESS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IMPACT</a:t>
                      </a:r>
                      <a:r>
                        <a:rPr lang="en-US" sz="1100" baseline="0" dirty="0" smtClean="0">
                          <a:effectLst/>
                        </a:rPr>
                        <a:t>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OPTIONS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Expense Control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72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3,447,360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Sourcing &amp; Procurement/AP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84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4,883,760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Business Area CFOs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30,240,000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Corporate Real Estate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21,141,000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Operations/Special Projects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128,494,080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Controllers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66,361,680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Financial Information Management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22,837,500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Tax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153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120,294,720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Reinsurance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193,415,040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852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Corporate Actuarial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177,690,240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Investments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151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118,722,240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Hedging &amp; Treasury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162,751,680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Risk Management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195,773,760 </a:t>
                      </a:r>
                      <a:endParaRPr lang="en-US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</a:tr>
              <a:tr h="2788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POSSIBLE COMBINATIONS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  <a:effectLst/>
                        </a:rPr>
                        <a:t>1,246,053,060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8" marR="68588" marT="0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571" name="TextBox 43"/>
          <p:cNvSpPr txBox="1">
            <a:spLocks noChangeArrowheads="1"/>
          </p:cNvSpPr>
          <p:nvPr/>
        </p:nvSpPr>
        <p:spPr bwMode="auto">
          <a:xfrm>
            <a:off x="1941953" y="1247924"/>
            <a:ext cx="526009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2400" b="1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en-US" dirty="0" smtClean="0"/>
              <a:t>Example – Action-Activity Combinations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7" name="Table 20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0762"/>
              </p:ext>
            </p:extLst>
          </p:nvPr>
        </p:nvGraphicFramePr>
        <p:xfrm>
          <a:off x="290513" y="1918416"/>
          <a:ext cx="8467345" cy="35585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97001"/>
                <a:gridCol w="1258142"/>
                <a:gridCol w="1303516"/>
                <a:gridCol w="1083222"/>
                <a:gridCol w="1125464"/>
              </a:tblGrid>
              <a:tr h="32176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CATEGORY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 OF UNIQUE ACTIVITIES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#</a:t>
                      </a:r>
                      <a:r>
                        <a:rPr lang="en-US" sz="1100" baseline="0" dirty="0" smtClean="0"/>
                        <a:t> OF SUB-CATEGORIES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% OF TIME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% OF COST</a:t>
                      </a:r>
                      <a:endParaRPr lang="en-US" sz="1100" dirty="0"/>
                    </a:p>
                  </a:txBody>
                  <a:tcPr anchor="ctr"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Reporting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361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23.4%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22.4%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Administrative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18.4%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20.0%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Modeling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11.5%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11.4%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Accounting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13.3%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9.3%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Departmental Operations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9.6%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8.9%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Special Projects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5.5%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6.8%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5.7%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6.3%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Strategic Plan, Budget,</a:t>
                      </a:r>
                      <a:r>
                        <a:rPr lang="en-US" sz="1100" baseline="0" dirty="0" smtClean="0"/>
                        <a:t> Forecasting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4.8%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5.3%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Corporate Governance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3.1%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4.4%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Corporate Tax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2.1%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2.6%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Other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2.7%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2.6%</a:t>
                      </a:r>
                      <a:endParaRPr lang="en-US" sz="1100" dirty="0"/>
                    </a:p>
                  </a:txBody>
                  <a:tcPr/>
                </a:tc>
              </a:tr>
              <a:tr h="26098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1,309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100.0%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100.0%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482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Viewing activities at a categorical level </a:t>
            </a:r>
            <a:br>
              <a:rPr lang="en-US" altLang="en-US" dirty="0" smtClean="0"/>
            </a:br>
            <a:r>
              <a:rPr lang="en-US" altLang="en-US" dirty="0" smtClean="0"/>
              <a:t>provides a comprehensive view and direction on where to focus</a:t>
            </a:r>
          </a:p>
        </p:txBody>
      </p:sp>
      <p:sp>
        <p:nvSpPr>
          <p:cNvPr id="20484" name="TextBox 43"/>
          <p:cNvSpPr txBox="1">
            <a:spLocks noChangeArrowheads="1"/>
          </p:cNvSpPr>
          <p:nvPr/>
        </p:nvSpPr>
        <p:spPr bwMode="auto">
          <a:xfrm>
            <a:off x="2348699" y="1247924"/>
            <a:ext cx="444660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algn="ctr">
              <a:spcAft>
                <a:spcPts val="0"/>
              </a:spcAft>
              <a:defRPr sz="2400" b="1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en-US" dirty="0" smtClean="0"/>
              <a:t>Example – Activity Categorization</a:t>
            </a:r>
            <a:endParaRPr lang="en-US" altLang="en-US" dirty="0"/>
          </a:p>
        </p:txBody>
      </p:sp>
      <p:sp>
        <p:nvSpPr>
          <p:cNvPr id="20586" name="Oval 20585"/>
          <p:cNvSpPr/>
          <p:nvPr/>
        </p:nvSpPr>
        <p:spPr>
          <a:xfrm>
            <a:off x="7652469" y="1592626"/>
            <a:ext cx="1080928" cy="4499825"/>
          </a:xfrm>
          <a:prstGeom prst="ellipse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9"/>
          <p:cNvSpPr>
            <a:spLocks noGrp="1" noChangeArrowheads="1"/>
          </p:cNvSpPr>
          <p:nvPr>
            <p:ph type="title"/>
          </p:nvPr>
        </p:nvSpPr>
        <p:spPr>
          <a:xfrm>
            <a:off x="134764" y="202406"/>
            <a:ext cx="6921500" cy="60642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Activity Survey results can </a:t>
            </a:r>
            <a:br>
              <a:rPr lang="en-US" altLang="en-US" dirty="0" smtClean="0"/>
            </a:br>
            <a:r>
              <a:rPr lang="en-US" altLang="en-US" dirty="0" smtClean="0"/>
              <a:t>powerfully challenge what is held to be important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20370" r="133" b="17284"/>
          <a:stretch>
            <a:fillRect/>
          </a:stretch>
        </p:blipFill>
        <p:spPr bwMode="auto">
          <a:xfrm>
            <a:off x="285750" y="1524000"/>
            <a:ext cx="8412163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940" name="Rectangle 6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Ensuring the data being captured are of the </a:t>
            </a:r>
            <a:br>
              <a:rPr lang="en-US" dirty="0" smtClean="0"/>
            </a:br>
            <a:r>
              <a:rPr lang="en-US" dirty="0" smtClean="0"/>
              <a:t>highest standard is a key component of the overall program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3134" y="5745163"/>
            <a:ext cx="8275638" cy="763587"/>
          </a:xfr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201168" tIns="91440" bIns="91440" anchor="ctr"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Common issues or anomalies that are quality controlled include:</a:t>
            </a:r>
          </a:p>
          <a:p>
            <a:pPr marL="457200" lvl="1" indent="-223838" fontAlgn="base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ea typeface="MS PGothic" pitchFamily="34" charset="-128"/>
              </a:rPr>
              <a:t>Low session counts, low daily tracked hours, high session times and/or overnight sessions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423397" y="1087811"/>
            <a:ext cx="2295115" cy="49244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Quality Control</a:t>
            </a:r>
            <a:endParaRPr lang="en-US" sz="2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4" y="1645162"/>
            <a:ext cx="41211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59" y="1645161"/>
            <a:ext cx="3973513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8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participant reactions when asked to begin using ActivityTrak 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88678" y="1638285"/>
            <a:ext cx="8567737" cy="479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274320" bIns="182880" anchor="ctr"/>
          <a:lstStyle>
            <a:lvl1pPr marL="449263" indent="-35718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“Are you questioning my value?”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These exercises are not focused on individual performance</a:t>
            </a:r>
            <a:endParaRPr lang="en-US" altLang="ja-JP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“I am already overwhelmed”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ActivityTrak is a minimally invasive application 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“I’m overqualified for this type of exercise”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</a:t>
            </a:r>
            <a:r>
              <a:rPr lang="en-US" altLang="ja-JP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Activity data are best captured by all</a:t>
            </a:r>
            <a:endParaRPr lang="en-US" altLang="ja-JP" sz="16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“People will finally see all that I do”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Both good and </a:t>
            </a:r>
            <a:r>
              <a:rPr lang="en-US" altLang="ja-JP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bad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“</a:t>
            </a:r>
            <a:r>
              <a:rPr lang="en-US" altLang="ja-JP" sz="1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Will this enhance the customer and user experience?</a:t>
            </a:r>
            <a:r>
              <a:rPr lang="en-US" altLang="ja-JP" sz="1600" b="1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” </a:t>
            </a:r>
            <a:r>
              <a:rPr lang="en-US" altLang="ja-JP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– An evidence base can be enriched with surveys to make smarter choices that are reasoned rather than responding to loudest requester</a:t>
            </a:r>
            <a:endParaRPr lang="en-US" altLang="ja-JP" sz="1600" i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“Will this free up time for me to think and to grow?”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That is the plan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“Can we eliminate excess handoffs and help to sort out process overlaps?”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– One output will be 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data to aid in the identification of potential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process inefficiencies and redundancies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“Get the low-value activities off my plate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This exercise will identify fragmented activities and realign them based on defined skill level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“Can you help reduce the work peaks and valleys?”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Granular data capture </a:t>
            </a:r>
            <a:r>
              <a:rPr lang="en-US" altLang="ja-JP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can provide 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insights into volumes and timings and present strategies to flatten the work flow</a:t>
            </a:r>
            <a:endParaRPr lang="en-US" altLang="ja-JP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“Can people work the system?”</a:t>
            </a:r>
            <a:r>
              <a:rPr lang="en-US" altLang="ja-JP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Gaming is difficult to accomplish because there is no right answer and we will be following up frequently (daily at times) to discuss statistical outliers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141738" y="1142534"/>
            <a:ext cx="2861617" cy="49244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2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Common Reactions</a:t>
            </a:r>
            <a:endParaRPr lang="en-US" altLang="en-US" sz="2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93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3"/>
          <p:cNvSpPr>
            <a:spLocks noChangeArrowheads="1"/>
          </p:cNvSpPr>
          <p:nvPr/>
        </p:nvSpPr>
        <p:spPr bwMode="auto">
          <a:xfrm rot="16200000" flipV="1">
            <a:off x="229394" y="3851187"/>
            <a:ext cx="4986338" cy="5080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eaLnBrk="0" hangingPunct="0">
              <a:lnSpc>
                <a:spcPct val="90000"/>
              </a:lnSpc>
            </a:pPr>
            <a:endParaRPr lang="en-US" b="1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526267" y="998691"/>
            <a:ext cx="8048614" cy="49244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CAST’s Proprietary Open Framework Data Collection Tool</a:t>
            </a:r>
            <a:endParaRPr lang="en-US" sz="2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613" name="Rectangle 7"/>
          <p:cNvSpPr>
            <a:spLocks noChangeArrowheads="1"/>
          </p:cNvSpPr>
          <p:nvPr/>
        </p:nvSpPr>
        <p:spPr bwMode="auto">
          <a:xfrm>
            <a:off x="3086100" y="1751457"/>
            <a:ext cx="5653088" cy="2130552"/>
          </a:xfrm>
          <a:prstGeom prst="rect">
            <a:avLst/>
          </a:prstGeom>
          <a:solidFill>
            <a:srgbClr val="DCE6F2"/>
          </a:solidFill>
        </p:spPr>
        <p:txBody>
          <a:bodyPr vert="horz" lIns="91440" tIns="91440" rIns="91440" bIns="91440" rtlCol="0">
            <a:noAutofit/>
          </a:bodyPr>
          <a:lstStyle/>
          <a:p>
            <a:pPr marL="117475" indent="-11747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3506788" y="1919437"/>
            <a:ext cx="4810125" cy="563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r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Quantify </a:t>
            </a:r>
            <a:r>
              <a:rPr lang="en-US" sz="1100" b="1" dirty="0" smtClean="0">
                <a:solidFill>
                  <a:srgbClr val="000000"/>
                </a:solidFill>
                <a:latin typeface="+mn-lt"/>
              </a:rPr>
              <a:t>and characterize the </a:t>
            </a:r>
            <a:r>
              <a:rPr lang="en-US" sz="1100" b="1" dirty="0">
                <a:solidFill>
                  <a:srgbClr val="000000"/>
                </a:solidFill>
                <a:latin typeface="+mn-lt"/>
              </a:rPr>
              <a:t>activities </a:t>
            </a:r>
            <a:r>
              <a:rPr lang="en-US" sz="1100" b="1" dirty="0" smtClean="0">
                <a:solidFill>
                  <a:srgbClr val="000000"/>
                </a:solidFill>
                <a:latin typeface="+mn-lt"/>
              </a:rPr>
              <a:t>performed </a:t>
            </a:r>
            <a:r>
              <a:rPr lang="en-US" sz="1100" b="1" dirty="0">
                <a:solidFill>
                  <a:srgbClr val="000000"/>
                </a:solidFill>
                <a:latin typeface="+mn-lt"/>
              </a:rPr>
              <a:t>over a specific period of time by each role</a:t>
            </a:r>
          </a:p>
        </p:txBody>
      </p:sp>
      <p:sp>
        <p:nvSpPr>
          <p:cNvPr id="44" name="Oval 9"/>
          <p:cNvSpPr>
            <a:spLocks noChangeArrowheads="1"/>
          </p:cNvSpPr>
          <p:nvPr/>
        </p:nvSpPr>
        <p:spPr bwMode="auto">
          <a:xfrm>
            <a:off x="3506788" y="2560787"/>
            <a:ext cx="4810125" cy="5635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r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>
                <a:solidFill>
                  <a:srgbClr val="000000"/>
                </a:solidFill>
                <a:latin typeface="+mn-lt"/>
              </a:rPr>
              <a:t>Measure the duration and frequency of activities and identify internal best practices</a:t>
            </a:r>
          </a:p>
        </p:txBody>
      </p: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3506788" y="3202137"/>
            <a:ext cx="4810125" cy="6016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 algn="ctr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0" tIns="91440" rIns="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+mn-lt"/>
              </a:rPr>
              <a:t>Identify and quantify the equipment and facilities used by a workforce</a:t>
            </a:r>
            <a:endParaRPr lang="en-US" sz="11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623" name="Rectangle 11"/>
          <p:cNvSpPr>
            <a:spLocks noChangeArrowheads="1"/>
          </p:cNvSpPr>
          <p:nvPr/>
        </p:nvSpPr>
        <p:spPr bwMode="auto">
          <a:xfrm>
            <a:off x="3079750" y="4371291"/>
            <a:ext cx="5664200" cy="23039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 anchor="ctr"/>
          <a:lstStyle>
            <a:lvl1pPr marL="225425" indent="-225425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404813" indent="-17780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Disaggregates processes and activities at the person / role level: </a:t>
            </a:r>
          </a:p>
          <a:p>
            <a:pPr lvl="1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Who performs the task</a:t>
            </a:r>
          </a:p>
          <a:p>
            <a:pPr lvl="1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When; time, day, shift, cycle</a:t>
            </a:r>
          </a:p>
          <a:p>
            <a:pPr lvl="1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Where;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desk; home; conference room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1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Duration; time to complete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Provides a composite view of activities completed by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position and where and how those activities are performed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Statistically valid basis to measure capacity / drive cost-benefit analyses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Identifies and measures variances by location, experience, customer, approach, technology, legacy acquisitions, etc.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Quantifies the capacity potential of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facilities 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 rot="5400000">
            <a:off x="5711825" y="2874669"/>
            <a:ext cx="400050" cy="2486025"/>
          </a:xfrm>
          <a:prstGeom prst="homePlate">
            <a:avLst>
              <a:gd name="adj" fmla="val 34144"/>
            </a:avLst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 rot="10800000" vert="eaVert" anchor="ctr" anchorCtr="1"/>
          <a:lstStyle/>
          <a:p>
            <a:pPr>
              <a:defRPr/>
            </a:pPr>
            <a:r>
              <a:rPr lang="en-US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KEY FEATURES</a:t>
            </a:r>
          </a:p>
        </p:txBody>
      </p:sp>
      <p:sp>
        <p:nvSpPr>
          <p:cNvPr id="51" name="AutoShape 19"/>
          <p:cNvSpPr>
            <a:spLocks noChangeArrowheads="1"/>
          </p:cNvSpPr>
          <p:nvPr/>
        </p:nvSpPr>
        <p:spPr bwMode="auto">
          <a:xfrm rot="5400000">
            <a:off x="5734050" y="807393"/>
            <a:ext cx="355600" cy="1820862"/>
          </a:xfrm>
          <a:prstGeom prst="homePlate">
            <a:avLst>
              <a:gd name="adj" fmla="val 34144"/>
            </a:avLst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 rot="10800000" vert="eaVert" anchor="ctr" anchorCtr="1"/>
          <a:lstStyle/>
          <a:p>
            <a:pPr>
              <a:defRPr/>
            </a:pPr>
            <a:r>
              <a:rPr lang="en-US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HOW IS IT USED?</a:t>
            </a:r>
          </a:p>
        </p:txBody>
      </p:sp>
      <p:sp>
        <p:nvSpPr>
          <p:cNvPr id="25636" name="Rectangle 1"/>
          <p:cNvSpPr>
            <a:spLocks noChangeArrowheads="1"/>
          </p:cNvSpPr>
          <p:nvPr/>
        </p:nvSpPr>
        <p:spPr bwMode="auto">
          <a:xfrm>
            <a:off x="5733184" y="4550095"/>
            <a:ext cx="3658658" cy="91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404813" indent="-17780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How is the task performed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Whether Customer / Non-Customer facing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4D4D"/>
              </a:buClr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Tracks activities across multiple roles, units, dependencies</a:t>
            </a:r>
          </a:p>
        </p:txBody>
      </p:sp>
      <p:sp>
        <p:nvSpPr>
          <p:cNvPr id="25640" name="Text Box 17"/>
          <p:cNvSpPr txBox="1">
            <a:spLocks noChangeArrowheads="1"/>
          </p:cNvSpPr>
          <p:nvPr/>
        </p:nvSpPr>
        <p:spPr bwMode="auto">
          <a:xfrm>
            <a:off x="226461" y="6023883"/>
            <a:ext cx="9957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001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1100" b="1" dirty="0" smtClean="0">
                <a:solidFill>
                  <a:srgbClr val="000000"/>
                </a:solidFill>
                <a:latin typeface="+mn-lt"/>
              </a:rPr>
              <a:t>Smart Phones</a:t>
            </a:r>
            <a:endParaRPr lang="en-US" altLang="en-US" sz="11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641" name="Text Box 17"/>
          <p:cNvSpPr txBox="1">
            <a:spLocks noChangeArrowheads="1"/>
          </p:cNvSpPr>
          <p:nvPr/>
        </p:nvSpPr>
        <p:spPr bwMode="auto">
          <a:xfrm>
            <a:off x="1440317" y="5252357"/>
            <a:ext cx="6110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001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 dirty="0">
                <a:solidFill>
                  <a:srgbClr val="000000"/>
                </a:solidFill>
                <a:latin typeface="+mn-lt"/>
              </a:rPr>
              <a:t>Tablets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22313" y="1784741"/>
            <a:ext cx="1565224" cy="379048"/>
            <a:chOff x="6866105" y="1239067"/>
            <a:chExt cx="1565224" cy="37904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05" y="1286950"/>
              <a:ext cx="1565224" cy="33116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8258426" y="1239067"/>
              <a:ext cx="15074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288" tIns="0" rIns="18288" bIns="0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</a:rPr>
                <a:t>®</a:t>
              </a:r>
              <a:endParaRPr lang="en-US" b="1" dirty="0">
                <a:solidFill>
                  <a:srgbClr val="00206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700" y="4912633"/>
            <a:ext cx="507619" cy="1096963"/>
            <a:chOff x="485700" y="4912633"/>
            <a:chExt cx="558800" cy="1096963"/>
          </a:xfrm>
        </p:grpSpPr>
        <p:pic>
          <p:nvPicPr>
            <p:cNvPr id="25637" name="Picture 27" descr="activitytrak-u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00" y="4912633"/>
              <a:ext cx="558800" cy="109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536119" y="5142357"/>
              <a:ext cx="457200" cy="195072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60047" y="5175862"/>
              <a:ext cx="420145" cy="90741"/>
              <a:chOff x="560047" y="5175862"/>
              <a:chExt cx="420145" cy="90741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047" y="5187325"/>
                <a:ext cx="374702" cy="79278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904787" y="5175862"/>
                <a:ext cx="75405" cy="615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288" tIns="0" rIns="18288" bIns="0" rtlCol="0">
                <a:spAutoFit/>
              </a:bodyPr>
              <a:lstStyle/>
              <a:p>
                <a:r>
                  <a:rPr lang="en-US" sz="400" b="1" dirty="0" smtClean="0">
                    <a:solidFill>
                      <a:srgbClr val="002060"/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:rPr>
                  <a:t>®</a:t>
                </a:r>
                <a:endParaRPr lang="en-US" sz="400" b="1" dirty="0">
                  <a:solidFill>
                    <a:srgbClr val="002060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</p:grpSp>
      </p:grp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04068" y="3661102"/>
            <a:ext cx="9765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30019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1" dirty="0" smtClean="0">
                <a:solidFill>
                  <a:srgbClr val="000000"/>
                </a:solidFill>
                <a:latin typeface="+mn-lt"/>
              </a:rPr>
              <a:t>Web Browser</a:t>
            </a:r>
            <a:endParaRPr lang="en-US" altLang="en-US" sz="11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4" y="5065735"/>
            <a:ext cx="435009" cy="7721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47" y="4003380"/>
            <a:ext cx="1038459" cy="1264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7" y="2652722"/>
            <a:ext cx="1215368" cy="1081006"/>
          </a:xfrm>
          <a:prstGeom prst="rect">
            <a:avLst/>
          </a:prstGeom>
        </p:spPr>
      </p:pic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247650" y="227013"/>
            <a:ext cx="8458200" cy="573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ActivityTrak</a:t>
            </a:r>
            <a:r>
              <a:rPr lang="en-US" dirty="0" smtClean="0">
                <a:solidFill>
                  <a:srgbClr val="FFFFFF"/>
                </a:solidFill>
              </a:rPr>
              <a:t>®</a:t>
            </a:r>
            <a:r>
              <a:rPr lang="en-US" dirty="0" smtClean="0"/>
              <a:t> – A Custom Designed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practical questions can be anticipated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97710" y="1657715"/>
            <a:ext cx="8457532" cy="489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274320" bIns="182880" anchor="t"/>
          <a:lstStyle>
            <a:lvl1pPr marL="539750" indent="-357188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Multi-tasking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In our training sessions we 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discuss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strategies to address how to capture this concept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Interruptions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– Each ActivityTrak flow is customized by department so if fragmented processes are common we will modify the ActivityTrak application 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accordingly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Working Offsite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–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 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all instances we want the participants to track all time devoted to work.  The online tracking platform will be accessible via a web portal from any internet connected device</a:t>
            </a: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Vacation Time</a:t>
            </a:r>
            <a:r>
              <a:rPr lang="en-US" altLang="en-US" sz="16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–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focus of the data captured is at the department level so vacation time is inconsequential as the work still gets completed when individuals are out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Special Projects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Any on-going, major projects will be accounted for in our activity discussions and built into the application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33363" indent="-233363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2060"/>
              </a:buClr>
              <a:buSzPct val="100000"/>
              <a:buFont typeface="Calibri" panose="020F0502020204030204" pitchFamily="34" charset="0"/>
              <a:buChar char="•"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Cyclical Businesses / Seasonality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– During the development process we will identify processes impacted by seasonality and account for these (captured and not captured) in our analysis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3110253" y="1142534"/>
            <a:ext cx="2912464" cy="492443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26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Common Questions</a:t>
            </a:r>
            <a:endParaRPr lang="en-US" altLang="en-US" sz="26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0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9"/>
          <p:cNvSpPr>
            <a:spLocks noGrp="1" noChangeArrowheads="1"/>
          </p:cNvSpPr>
          <p:nvPr>
            <p:ph type="title"/>
          </p:nvPr>
        </p:nvSpPr>
        <p:spPr>
          <a:xfrm>
            <a:off x="161788" y="225910"/>
            <a:ext cx="8267700" cy="606425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Levers can be pulled </a:t>
            </a:r>
            <a:br>
              <a:rPr lang="en-US" altLang="en-US" dirty="0" smtClean="0"/>
            </a:br>
            <a:r>
              <a:rPr lang="en-US" altLang="en-US" dirty="0" smtClean="0"/>
              <a:t>singularly or, more powerfully, in combination</a:t>
            </a:r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1913225" y="1841740"/>
            <a:ext cx="4980553" cy="4645918"/>
            <a:chOff x="2432840" y="1750044"/>
            <a:chExt cx="4264823" cy="3978009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895" y="1750044"/>
              <a:ext cx="3968723" cy="39780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</p:pic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4521200" y="1916997"/>
              <a:ext cx="1949450" cy="9487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rgbClr val="DDDDDD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PROCESS</a:t>
              </a:r>
              <a:br>
                <a:rPr lang="en-US" sz="1600" b="1" dirty="0" smtClean="0">
                  <a:solidFill>
                    <a:srgbClr val="002060"/>
                  </a:solidFill>
                </a:rPr>
              </a:br>
              <a:r>
                <a:rPr lang="en-US" sz="1600" b="1" dirty="0" smtClean="0">
                  <a:solidFill>
                    <a:srgbClr val="002060"/>
                  </a:solidFill>
                </a:rPr>
                <a:t>IMPROVEMENTS</a:t>
              </a:r>
            </a:p>
            <a:p>
              <a:pPr algn="ct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                   </a:t>
              </a:r>
              <a:r>
                <a:rPr lang="en-US" altLang="en-US" sz="1600" b="1" dirty="0" smtClean="0">
                  <a:solidFill>
                    <a:srgbClr val="002060"/>
                  </a:solidFill>
                </a:rPr>
                <a:t>“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HOW?</a:t>
              </a:r>
              <a:r>
                <a:rPr lang="en-US" altLang="en-US" sz="1600" b="1" dirty="0" smtClean="0">
                  <a:solidFill>
                    <a:srgbClr val="002060"/>
                  </a:solidFill>
                </a:rPr>
                <a:t>”</a:t>
              </a:r>
              <a:endParaRPr lang="en-US" sz="1600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2560638" y="1936371"/>
              <a:ext cx="1806575" cy="151793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rgbClr val="DDDDDD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DEMAND</a:t>
              </a:r>
              <a:br>
                <a:rPr lang="en-US" sz="1600" b="1" dirty="0" smtClean="0">
                  <a:solidFill>
                    <a:srgbClr val="002060"/>
                  </a:solidFill>
                </a:rPr>
              </a:br>
              <a:r>
                <a:rPr lang="en-US" sz="1600" b="1" dirty="0" smtClean="0">
                  <a:solidFill>
                    <a:srgbClr val="002060"/>
                  </a:solidFill>
                </a:rPr>
                <a:t>MANAGEMENT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 </a:t>
              </a:r>
            </a:p>
            <a:p>
              <a:pPr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90000"/>
                </a:lnSpc>
                <a:defRPr/>
              </a:pPr>
              <a:r>
                <a:rPr lang="en-US" altLang="en-US" sz="1600" b="1" dirty="0" smtClean="0">
                  <a:solidFill>
                    <a:srgbClr val="002060"/>
                  </a:solidFill>
                </a:rPr>
                <a:t>“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WHEN?     WHAT? WHY?</a:t>
              </a:r>
              <a:r>
                <a:rPr lang="en-US" altLang="en-US" sz="1600" b="1" dirty="0" smtClean="0">
                  <a:solidFill>
                    <a:srgbClr val="002060"/>
                  </a:solidFill>
                </a:rPr>
                <a:t>”</a:t>
              </a:r>
              <a:endParaRPr lang="en-US" sz="1600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432840" y="4534800"/>
              <a:ext cx="1573213" cy="1138449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rgbClr val="DDDDDD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RESOURCE</a:t>
              </a:r>
              <a:br>
                <a:rPr lang="en-US" sz="1600" b="1" dirty="0" smtClean="0">
                  <a:solidFill>
                    <a:srgbClr val="002060"/>
                  </a:solidFill>
                </a:rPr>
              </a:br>
              <a:r>
                <a:rPr lang="en-US" sz="1600" b="1" dirty="0" smtClean="0">
                  <a:solidFill>
                    <a:srgbClr val="002060"/>
                  </a:solidFill>
                </a:rPr>
                <a:t>&amp; ACTIVITY</a:t>
              </a:r>
              <a:br>
                <a:rPr lang="en-US" sz="1600" b="1" dirty="0" smtClean="0">
                  <a:solidFill>
                    <a:srgbClr val="002060"/>
                  </a:solidFill>
                </a:rPr>
              </a:br>
              <a:r>
                <a:rPr lang="en-US" sz="1600" b="1" dirty="0" smtClean="0">
                  <a:solidFill>
                    <a:srgbClr val="002060"/>
                  </a:solidFill>
                </a:rPr>
                <a:t>ALIGNMENT</a:t>
              </a:r>
            </a:p>
            <a:p>
              <a:pPr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>
                <a:lnSpc>
                  <a:spcPct val="90000"/>
                </a:lnSpc>
                <a:defRPr/>
              </a:pPr>
              <a:r>
                <a:rPr lang="en-US" altLang="en-US" sz="1600" b="1" dirty="0" smtClean="0">
                  <a:solidFill>
                    <a:srgbClr val="002060"/>
                  </a:solidFill>
                </a:rPr>
                <a:t>“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WHO</a:t>
              </a:r>
              <a:r>
                <a:rPr lang="en-US" altLang="en-US" sz="1600" b="1" dirty="0" smtClean="0">
                  <a:solidFill>
                    <a:srgbClr val="002060"/>
                  </a:solidFill>
                </a:rPr>
                <a:t>”</a:t>
              </a:r>
              <a:endParaRPr lang="en-US" sz="1600" b="1" dirty="0" smtClean="0">
                <a:solidFill>
                  <a:srgbClr val="002060"/>
                </a:solidFill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5105400" y="4199622"/>
              <a:ext cx="1592263" cy="132819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rgbClr val="DDDDDD">
                  <a:alpha val="7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rgbClr val="002060"/>
                  </a:solidFill>
                </a:rPr>
                <a:t>LOCATION</a:t>
              </a: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endParaRPr lang="en-US" sz="1600" b="1" dirty="0" smtClean="0">
                <a:solidFill>
                  <a:srgbClr val="002060"/>
                </a:solidFill>
              </a:endParaRPr>
            </a:p>
            <a:p>
              <a:pPr algn="r">
                <a:lnSpc>
                  <a:spcPct val="90000"/>
                </a:lnSpc>
                <a:defRPr/>
              </a:pPr>
              <a:r>
                <a:rPr lang="en-US" altLang="en-US" sz="1600" b="1" dirty="0" smtClean="0">
                  <a:solidFill>
                    <a:srgbClr val="002060"/>
                  </a:solidFill>
                </a:rPr>
                <a:t>“</a:t>
              </a:r>
              <a:r>
                <a:rPr lang="en-US" sz="1600" b="1" dirty="0" smtClean="0">
                  <a:solidFill>
                    <a:srgbClr val="002060"/>
                  </a:solidFill>
                </a:rPr>
                <a:t>WHERE</a:t>
              </a:r>
              <a:r>
                <a:rPr lang="en-US" altLang="en-US" sz="1600" b="1" dirty="0" smtClean="0">
                  <a:solidFill>
                    <a:srgbClr val="002060"/>
                  </a:solidFill>
                </a:rPr>
                <a:t>”</a:t>
              </a:r>
              <a:endParaRPr lang="en-US" sz="1600" b="1" dirty="0" smtClean="0">
                <a:solidFill>
                  <a:srgbClr val="002060"/>
                </a:solidFill>
              </a:endParaRPr>
            </a:p>
          </p:txBody>
        </p:sp>
      </p:grpSp>
      <p:sp>
        <p:nvSpPr>
          <p:cNvPr id="12292" name="TextBox 43"/>
          <p:cNvSpPr txBox="1">
            <a:spLocks noChangeArrowheads="1"/>
          </p:cNvSpPr>
          <p:nvPr/>
        </p:nvSpPr>
        <p:spPr bwMode="auto">
          <a:xfrm>
            <a:off x="1017588" y="1262063"/>
            <a:ext cx="7108825" cy="3381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algn="ctr" eaLnBrk="1" hangingPunct="1">
              <a:defRPr sz="1600" b="1">
                <a:solidFill>
                  <a:srgbClr val="FFFF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INTERCONNECTIVITY OF HYPOTHESES / TRANSFORMATION LEVERS</a:t>
            </a:r>
          </a:p>
        </p:txBody>
      </p:sp>
    </p:spTree>
    <p:extLst>
      <p:ext uri="{BB962C8B-B14F-4D97-AF65-F5344CB8AC3E}">
        <p14:creationId xmlns:p14="http://schemas.microsoft.com/office/powerpoint/2010/main" val="32152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593725" y="1858963"/>
            <a:ext cx="7939088" cy="440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 marL="2857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Creation of a consistent process for efficient leverage and utilization of resource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Identification of strategies for more effective management of demand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Rationalization and simplification of process execution between various business units and support groups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Identification and establishment of internal best practices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Identification of opportunities to manage the cost structure while improving the delivery value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Rationalization of the organization and identification of alternative configurations to provide greater value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Segmentation of roles and responsibilities to enable identification of an optimal configuration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Cost reduction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rgbClr val="C00000"/>
              </a:buClr>
              <a:buSzPct val="80000"/>
              <a:buFont typeface="Wingdings" pitchFamily="2" charset="2"/>
              <a:buChar char="q"/>
            </a:pPr>
            <a:r>
              <a:rPr lang="en-US" altLang="en-US" sz="1600" dirty="0">
                <a:solidFill>
                  <a:srgbClr val="262626"/>
                </a:solidFill>
              </a:rPr>
              <a:t>. . . . . .</a:t>
            </a:r>
          </a:p>
        </p:txBody>
      </p:sp>
      <p:sp>
        <p:nvSpPr>
          <p:cNvPr id="13316" name="TextBox 43"/>
          <p:cNvSpPr txBox="1">
            <a:spLocks noChangeArrowheads="1"/>
          </p:cNvSpPr>
          <p:nvPr/>
        </p:nvSpPr>
        <p:spPr bwMode="auto">
          <a:xfrm>
            <a:off x="2832100" y="1335133"/>
            <a:ext cx="3479800" cy="3381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>
            <a:spAutoFit/>
          </a:bodyPr>
          <a:lstStyle>
            <a:defPPr>
              <a:defRPr lang="en-US"/>
            </a:defPPr>
            <a:lvl1pPr algn="ctr" eaLnBrk="1" hangingPunct="1">
              <a:defRPr sz="1600" b="1">
                <a:solidFill>
                  <a:srgbClr val="FFFFFF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OBJECTIVES – FOR DISCUSSION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 might be most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1" name="Rectangle 824320"/>
          <p:cNvSpPr/>
          <p:nvPr/>
        </p:nvSpPr>
        <p:spPr>
          <a:xfrm>
            <a:off x="5220584" y="1187759"/>
            <a:ext cx="3253563" cy="1652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Workshop: Introduction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67937186"/>
              </p:ext>
            </p:extLst>
          </p:nvPr>
        </p:nvGraphicFramePr>
        <p:xfrm>
          <a:off x="533343" y="1013864"/>
          <a:ext cx="3166787" cy="224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248748" y="1618168"/>
            <a:ext cx="1735976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en-US" sz="2000" b="1" dirty="0" smtClean="0">
                <a:solidFill>
                  <a:schemeClr val="tx2"/>
                </a:solidFill>
                <a:latin typeface="+mn-lt"/>
              </a:rPr>
              <a:t>Daily</a:t>
            </a:r>
            <a:br>
              <a:rPr lang="en-US" altLang="en-US" sz="2000" b="1" dirty="0" smtClean="0">
                <a:solidFill>
                  <a:schemeClr val="tx2"/>
                </a:solidFill>
                <a:latin typeface="+mn-lt"/>
              </a:rPr>
            </a:br>
            <a:r>
              <a:rPr lang="en-US" altLang="en-US" sz="2000" b="1" dirty="0" smtClean="0">
                <a:solidFill>
                  <a:schemeClr val="tx2"/>
                </a:solidFill>
                <a:latin typeface="+mn-lt"/>
              </a:rPr>
              <a:t>Operations</a:t>
            </a:r>
            <a:endParaRPr lang="en-US" altLang="en-US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3200400" y="1748457"/>
            <a:ext cx="1935123" cy="53104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Complaints</a:t>
            </a:r>
          </a:p>
        </p:txBody>
      </p:sp>
      <p:sp>
        <p:nvSpPr>
          <p:cNvPr id="31" name="Notched Right Arrow 30"/>
          <p:cNvSpPr/>
          <p:nvPr/>
        </p:nvSpPr>
        <p:spPr>
          <a:xfrm>
            <a:off x="3200400" y="1187759"/>
            <a:ext cx="1935123" cy="53104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32" name="Notched Right Arrow 31"/>
          <p:cNvSpPr/>
          <p:nvPr/>
        </p:nvSpPr>
        <p:spPr>
          <a:xfrm>
            <a:off x="3200400" y="2309155"/>
            <a:ext cx="1935123" cy="531048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Ideas</a:t>
            </a:r>
          </a:p>
        </p:txBody>
      </p:sp>
      <p:grpSp>
        <p:nvGrpSpPr>
          <p:cNvPr id="824320" name="Group 824319"/>
          <p:cNvGrpSpPr/>
          <p:nvPr/>
        </p:nvGrpSpPr>
        <p:grpSpPr>
          <a:xfrm>
            <a:off x="5510395" y="1349449"/>
            <a:ext cx="2644775" cy="1307798"/>
            <a:chOff x="5754946" y="1678296"/>
            <a:chExt cx="2644775" cy="1307798"/>
          </a:xfrm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5754946" y="1678296"/>
              <a:ext cx="2644775" cy="5984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RAW FEEDBACK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5754946" y="2387607"/>
              <a:ext cx="2644775" cy="5984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QUESTIONS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</p:grpSp>
      <p:grpSp>
        <p:nvGrpSpPr>
          <p:cNvPr id="824323" name="Group 824322"/>
          <p:cNvGrpSpPr/>
          <p:nvPr/>
        </p:nvGrpSpPr>
        <p:grpSpPr>
          <a:xfrm>
            <a:off x="829338" y="2925121"/>
            <a:ext cx="7655441" cy="1997753"/>
            <a:chOff x="829338" y="3159047"/>
            <a:chExt cx="7655441" cy="1997753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105786" y="3544928"/>
              <a:ext cx="4231758" cy="1414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endParaRPr lang="en-US" altLang="en-US" sz="1800" dirty="0" smtClean="0">
                <a:solidFill>
                  <a:srgbClr val="262626"/>
                </a:solidFill>
              </a:endParaRPr>
            </a:p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800" b="1" dirty="0" smtClean="0">
                  <a:solidFill>
                    <a:srgbClr val="C00000"/>
                  </a:solidFill>
                </a:rPr>
                <a:t>Hypotheses Workshop</a:t>
              </a:r>
            </a:p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800" dirty="0" smtClean="0">
                  <a:solidFill>
                    <a:srgbClr val="262626"/>
                  </a:solidFill>
                </a:rPr>
                <a:t>An opportunity to step outside normal operations – to stop, to think, </a:t>
              </a:r>
              <a:r>
                <a:rPr lang="en-US" altLang="en-US" sz="1800" b="1" dirty="0" smtClean="0">
                  <a:solidFill>
                    <a:srgbClr val="262626"/>
                  </a:solidFill>
                </a:rPr>
                <a:t>to question</a:t>
              </a:r>
              <a:r>
                <a:rPr lang="en-US" altLang="en-US" sz="1800" dirty="0" smtClean="0">
                  <a:solidFill>
                    <a:srgbClr val="262626"/>
                  </a:solidFill>
                </a:rPr>
                <a:t> and ultimately to hypothesize</a:t>
              </a:r>
            </a:p>
            <a:p>
              <a:pPr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  <a:buFont typeface="Wingdings" pitchFamily="2" charset="2"/>
                <a:buChar char="q"/>
              </a:pPr>
              <a:endParaRPr lang="en-US" altLang="en-US" sz="1800" dirty="0">
                <a:solidFill>
                  <a:srgbClr val="262626"/>
                </a:solidFill>
              </a:endParaRPr>
            </a:p>
          </p:txBody>
        </p:sp>
        <p:sp>
          <p:nvSpPr>
            <p:cNvPr id="37" name="AutoShape 18"/>
            <p:cNvSpPr>
              <a:spLocks noChangeArrowheads="1"/>
            </p:cNvSpPr>
            <p:nvPr/>
          </p:nvSpPr>
          <p:spPr bwMode="auto">
            <a:xfrm rot="10800000">
              <a:off x="5689782" y="3159047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 rot="10800000">
              <a:off x="5689782" y="4158430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510395" y="3496745"/>
              <a:ext cx="2644775" cy="598487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SUPPOSITIONS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5510395" y="4480393"/>
              <a:ext cx="2644775" cy="598487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TESTABLE HYPOTHESES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9338" y="3431897"/>
              <a:ext cx="7655441" cy="172490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10393" y="5005506"/>
            <a:ext cx="2644775" cy="1724898"/>
            <a:chOff x="5510393" y="5005506"/>
            <a:chExt cx="2644775" cy="1724898"/>
          </a:xfrm>
        </p:grpSpPr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 rot="10800000">
              <a:off x="5689782" y="5005506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452" y="5319386"/>
              <a:ext cx="2103826" cy="4264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 rot="10800000">
              <a:off x="5689782" y="5798414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510393" y="6131917"/>
              <a:ext cx="2644775" cy="59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ACTION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0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Workshop: Introduction – 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7521" y="1088779"/>
            <a:ext cx="7695242" cy="914400"/>
            <a:chOff x="587521" y="1088779"/>
            <a:chExt cx="7695242" cy="914400"/>
          </a:xfrm>
        </p:grpSpPr>
        <p:sp>
          <p:nvSpPr>
            <p:cNvPr id="25" name="Rectangle 24"/>
            <p:cNvSpPr/>
            <p:nvPr/>
          </p:nvSpPr>
          <p:spPr>
            <a:xfrm>
              <a:off x="3333304" y="1088779"/>
              <a:ext cx="4949459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587521" y="1246736"/>
              <a:ext cx="2644775" cy="5984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RAW FEEDBACK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 rot="5400000">
              <a:off x="3005486" y="1416597"/>
              <a:ext cx="914400" cy="258764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92068" y="1250514"/>
              <a:ext cx="4572000" cy="5909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i="1" dirty="0" smtClean="0">
                  <a:solidFill>
                    <a:srgbClr val="262626"/>
                  </a:solidFill>
                </a:rPr>
                <a:t>“We spend a lot of time responding to whoever is shouting loudest from Senior Management”</a:t>
              </a:r>
              <a:endParaRPr lang="en-US" altLang="en-US" i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7833" y="1992546"/>
            <a:ext cx="7931888" cy="1081814"/>
            <a:chOff x="467833" y="1992546"/>
            <a:chExt cx="7931888" cy="108181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67833" y="2077610"/>
              <a:ext cx="79318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utoShape 18"/>
            <p:cNvSpPr>
              <a:spLocks noChangeArrowheads="1"/>
            </p:cNvSpPr>
            <p:nvPr/>
          </p:nvSpPr>
          <p:spPr bwMode="auto">
            <a:xfrm rot="10800000">
              <a:off x="766908" y="1992546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87521" y="2317917"/>
              <a:ext cx="2644775" cy="598487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SUPPOSITION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33304" y="2159960"/>
              <a:ext cx="4949459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AutoShape 18"/>
            <p:cNvSpPr>
              <a:spLocks noChangeArrowheads="1"/>
            </p:cNvSpPr>
            <p:nvPr/>
          </p:nvSpPr>
          <p:spPr bwMode="auto">
            <a:xfrm rot="5400000">
              <a:off x="3005486" y="2487778"/>
              <a:ext cx="9144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3592068" y="2263597"/>
              <a:ext cx="4572000" cy="70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800" i="1" dirty="0" smtClean="0">
                  <a:solidFill>
                    <a:srgbClr val="262626"/>
                  </a:solidFill>
                  <a:latin typeface="+mj-lt"/>
                </a:rPr>
                <a:t>“Responding to requests from Senior Management has a tangible impact on our ability to deliver our everyday workload”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7833" y="3034461"/>
            <a:ext cx="7931888" cy="1078406"/>
            <a:chOff x="467833" y="3034461"/>
            <a:chExt cx="7931888" cy="107840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467833" y="3106259"/>
              <a:ext cx="79318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8"/>
            <p:cNvSpPr>
              <a:spLocks noChangeArrowheads="1"/>
            </p:cNvSpPr>
            <p:nvPr/>
          </p:nvSpPr>
          <p:spPr bwMode="auto">
            <a:xfrm rot="10800000">
              <a:off x="766908" y="3034461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587521" y="3356424"/>
              <a:ext cx="2644775" cy="598487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TESTABLE HYPOTHESIS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33304" y="3198467"/>
              <a:ext cx="4949459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 rot="5400000">
              <a:off x="3005486" y="3526285"/>
              <a:ext cx="914400" cy="258764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3592068" y="3302104"/>
              <a:ext cx="4572000" cy="70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800" i="1" dirty="0" smtClean="0">
                  <a:solidFill>
                    <a:srgbClr val="262626"/>
                  </a:solidFill>
                  <a:latin typeface="+mj-lt"/>
                </a:rPr>
                <a:t>“</a:t>
              </a:r>
              <a:r>
                <a:rPr lang="en-US" sz="1800" i="1" dirty="0">
                  <a:solidFill>
                    <a:srgbClr val="262626"/>
                  </a:solidFill>
                  <a:latin typeface="Calibri"/>
                  <a:ea typeface="+mn-ea"/>
                </a:rPr>
                <a:t>Ad hoc work for Senior Management crowds out critical operational functions such as quality control and review</a:t>
              </a:r>
              <a:r>
                <a:rPr lang="en-US" altLang="en-US" sz="1800" i="1" dirty="0" smtClean="0">
                  <a:solidFill>
                    <a:srgbClr val="262626"/>
                  </a:solidFill>
                  <a:latin typeface="+mj-lt"/>
                </a:rPr>
                <a:t>”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7833" y="4112867"/>
            <a:ext cx="7931888" cy="2621297"/>
            <a:chOff x="467833" y="4112867"/>
            <a:chExt cx="7931888" cy="2621297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67833" y="4157995"/>
              <a:ext cx="79318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utoShape 18"/>
            <p:cNvSpPr>
              <a:spLocks noChangeArrowheads="1"/>
            </p:cNvSpPr>
            <p:nvPr/>
          </p:nvSpPr>
          <p:spPr bwMode="auto">
            <a:xfrm rot="10800000">
              <a:off x="766908" y="4112867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78" y="4387830"/>
              <a:ext cx="2103826" cy="42649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 rot="10800000">
              <a:off x="781491" y="4876382"/>
              <a:ext cx="2286000" cy="258764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33304" y="4242257"/>
              <a:ext cx="4949459" cy="2477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AutoShape 18"/>
            <p:cNvSpPr>
              <a:spLocks noChangeArrowheads="1"/>
            </p:cNvSpPr>
            <p:nvPr/>
          </p:nvSpPr>
          <p:spPr bwMode="auto">
            <a:xfrm rot="5400000">
              <a:off x="3157189" y="4418372"/>
              <a:ext cx="610994" cy="258764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  <a:extLst/>
          </p:spPr>
          <p:txBody>
            <a:bodyPr wrap="none" anchor="ctr"/>
            <a:lstStyle/>
            <a:p>
              <a:pPr algn="l">
                <a:defRPr/>
              </a:pPr>
              <a:endParaRPr lang="en-US" dirty="0">
                <a:solidFill>
                  <a:srgbClr val="000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3592068" y="4183716"/>
              <a:ext cx="4572000" cy="707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800" i="1" dirty="0" smtClean="0">
                  <a:solidFill>
                    <a:srgbClr val="262626"/>
                  </a:solidFill>
                  <a:latin typeface="+mj-lt"/>
                </a:rPr>
                <a:t>Comprehensive data collection allows for detailed testing of a broad range of hypotheses</a:t>
              </a:r>
            </a:p>
          </p:txBody>
        </p:sp>
        <p:graphicFrame>
          <p:nvGraphicFramePr>
            <p:cNvPr id="53" name="Chart 52"/>
            <p:cNvGraphicFramePr/>
            <p:nvPr>
              <p:extLst>
                <p:ext uri="{D42A27DB-BD31-4B8C-83A1-F6EECF244321}">
                  <p14:modId xmlns:p14="http://schemas.microsoft.com/office/powerpoint/2010/main" val="209498804"/>
                </p:ext>
              </p:extLst>
            </p:nvPr>
          </p:nvGraphicFramePr>
          <p:xfrm>
            <a:off x="4562552" y="5351323"/>
            <a:ext cx="1374683" cy="1382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4" name="Chart 53"/>
            <p:cNvGraphicFramePr/>
            <p:nvPr>
              <p:extLst>
                <p:ext uri="{D42A27DB-BD31-4B8C-83A1-F6EECF244321}">
                  <p14:modId xmlns:p14="http://schemas.microsoft.com/office/powerpoint/2010/main" val="1756746516"/>
                </p:ext>
              </p:extLst>
            </p:nvPr>
          </p:nvGraphicFramePr>
          <p:xfrm>
            <a:off x="6919399" y="5351323"/>
            <a:ext cx="1374683" cy="1382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6" name="Rectangle 55"/>
            <p:cNvSpPr/>
            <p:nvPr/>
          </p:nvSpPr>
          <p:spPr>
            <a:xfrm>
              <a:off x="6107804" y="5062503"/>
              <a:ext cx="2127111" cy="1540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6086496" y="5057563"/>
              <a:ext cx="2064009" cy="42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000" b="1" i="1" dirty="0" smtClean="0">
                  <a:solidFill>
                    <a:srgbClr val="262626"/>
                  </a:solidFill>
                </a:rPr>
                <a:t>Activity Breakdown – Days with Sr. Mgmt. Requests</a:t>
              </a: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6107804" y="5598511"/>
              <a:ext cx="1184166" cy="42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800" i="1" dirty="0" smtClean="0">
                  <a:solidFill>
                    <a:srgbClr val="262626"/>
                  </a:solidFill>
                </a:rPr>
                <a:t>Quality Control</a:t>
              </a:r>
              <a:br>
                <a:rPr lang="en-US" altLang="en-US" sz="800" i="1" dirty="0" smtClean="0">
                  <a:solidFill>
                    <a:srgbClr val="262626"/>
                  </a:solidFill>
                </a:rPr>
              </a:br>
              <a:r>
                <a:rPr lang="en-US" altLang="en-US" sz="800" i="1" dirty="0" smtClean="0">
                  <a:solidFill>
                    <a:srgbClr val="262626"/>
                  </a:solidFill>
                </a:rPr>
                <a:t>&amp; Review Work</a:t>
              </a: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6107804" y="5987529"/>
              <a:ext cx="1184166" cy="42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800" i="1" dirty="0" smtClean="0">
                  <a:solidFill>
                    <a:srgbClr val="262626"/>
                  </a:solidFill>
                </a:rPr>
                <a:t>Work for</a:t>
              </a:r>
              <a:br>
                <a:rPr lang="en-US" altLang="en-US" sz="800" i="1" dirty="0" smtClean="0">
                  <a:solidFill>
                    <a:srgbClr val="262626"/>
                  </a:solidFill>
                </a:rPr>
              </a:br>
              <a:r>
                <a:rPr lang="en-US" altLang="en-US" sz="800" i="1" dirty="0" smtClean="0">
                  <a:solidFill>
                    <a:srgbClr val="262626"/>
                  </a:solidFill>
                </a:rPr>
                <a:t>Sr. Mgmt.</a:t>
              </a:r>
              <a:br>
                <a:rPr lang="en-US" altLang="en-US" sz="800" i="1" dirty="0" smtClean="0">
                  <a:solidFill>
                    <a:srgbClr val="262626"/>
                  </a:solidFill>
                </a:rPr>
              </a:br>
              <a:r>
                <a:rPr lang="en-US" altLang="en-US" sz="800" i="1" dirty="0" smtClean="0">
                  <a:solidFill>
                    <a:srgbClr val="262626"/>
                  </a:solidFill>
                </a:rPr>
                <a:t>Requests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6809850" y="6179148"/>
              <a:ext cx="269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958712" y="5811396"/>
              <a:ext cx="137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6" name="Chart 65"/>
            <p:cNvGraphicFramePr/>
            <p:nvPr>
              <p:extLst>
                <p:ext uri="{D42A27DB-BD31-4B8C-83A1-F6EECF244321}">
                  <p14:modId xmlns:p14="http://schemas.microsoft.com/office/powerpoint/2010/main" val="473038063"/>
                </p:ext>
              </p:extLst>
            </p:nvPr>
          </p:nvGraphicFramePr>
          <p:xfrm>
            <a:off x="4562552" y="5351323"/>
            <a:ext cx="1374683" cy="13828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7" name="Rectangle 66"/>
            <p:cNvSpPr/>
            <p:nvPr/>
          </p:nvSpPr>
          <p:spPr>
            <a:xfrm>
              <a:off x="3750957" y="5062503"/>
              <a:ext cx="2127111" cy="1540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3729649" y="5057563"/>
              <a:ext cx="2064009" cy="42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algn="ctr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1000" b="1" i="1" dirty="0" smtClean="0">
                  <a:solidFill>
                    <a:srgbClr val="262626"/>
                  </a:solidFill>
                </a:rPr>
                <a:t>Activity Breakdown – Days without Sr. Mgmt. Requests</a:t>
              </a: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3750957" y="5789905"/>
              <a:ext cx="1184166" cy="425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marL="2857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Aft>
                  <a:spcPts val="1200"/>
                </a:spcAft>
                <a:buClr>
                  <a:srgbClr val="C00000"/>
                </a:buClr>
                <a:buSzPct val="80000"/>
              </a:pPr>
              <a:r>
                <a:rPr lang="en-US" altLang="en-US" sz="800" i="1" dirty="0" smtClean="0">
                  <a:solidFill>
                    <a:srgbClr val="262626"/>
                  </a:solidFill>
                </a:rPr>
                <a:t>Quality Control</a:t>
              </a:r>
              <a:br>
                <a:rPr lang="en-US" altLang="en-US" sz="800" i="1" dirty="0" smtClean="0">
                  <a:solidFill>
                    <a:srgbClr val="262626"/>
                  </a:solidFill>
                </a:rPr>
              </a:br>
              <a:r>
                <a:rPr lang="en-US" altLang="en-US" sz="800" i="1" dirty="0" smtClean="0">
                  <a:solidFill>
                    <a:srgbClr val="262626"/>
                  </a:solidFill>
                </a:rPr>
                <a:t>&amp; Review Work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4559333" y="6002790"/>
              <a:ext cx="137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587519" y="5179466"/>
              <a:ext cx="2644775" cy="59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solidFill>
                    <a:srgbClr val="FFFFFF"/>
                  </a:solidFill>
                  <a:latin typeface="+mn-lt"/>
                </a:rPr>
                <a:t>ACTION</a:t>
              </a:r>
              <a:endParaRPr lang="en-US" sz="1600" b="1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9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305618" y="3223401"/>
            <a:ext cx="3657600" cy="3657600"/>
          </a:xfrm>
          <a:prstGeom prst="ellipse">
            <a:avLst/>
          </a:prstGeom>
          <a:solidFill>
            <a:schemeClr val="accent3">
              <a:lumMod val="60000"/>
              <a:lumOff val="40000"/>
              <a:alpha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ysClr val="windowText" lastClr="000000"/>
                </a:solidFill>
              </a:rPr>
              <a:t>Demand</a:t>
            </a:r>
            <a:br>
              <a:rPr lang="en-US" b="1" dirty="0" smtClean="0">
                <a:solidFill>
                  <a:sysClr val="windowText" lastClr="000000"/>
                </a:solidFill>
              </a:rPr>
            </a:br>
            <a:r>
              <a:rPr lang="en-US" b="1" dirty="0" smtClean="0">
                <a:solidFill>
                  <a:sysClr val="windowText" lastClr="000000"/>
                </a:solidFill>
              </a:rPr>
              <a:t>Management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59451" y="3223401"/>
            <a:ext cx="3657600" cy="3657600"/>
          </a:xfrm>
          <a:prstGeom prst="ellipse">
            <a:avLst/>
          </a:prstGeom>
          <a:solidFill>
            <a:schemeClr val="accent2">
              <a:lumMod val="75000"/>
              <a:alpha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ysClr val="windowText" lastClr="000000"/>
                </a:solidFill>
              </a:rPr>
              <a:t>Resource</a:t>
            </a:r>
            <a:br>
              <a:rPr lang="en-US" b="1" dirty="0" smtClean="0">
                <a:solidFill>
                  <a:sysClr val="windowText" lastClr="000000"/>
                </a:solidFill>
              </a:rPr>
            </a:br>
            <a:r>
              <a:rPr lang="en-US" b="1" dirty="0" smtClean="0">
                <a:solidFill>
                  <a:sysClr val="windowText" lastClr="000000"/>
                </a:solidFill>
              </a:rPr>
              <a:t>&amp; Activity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ysClr val="windowText" lastClr="000000"/>
                </a:solidFill>
              </a:rPr>
              <a:t>Alignment</a:t>
            </a:r>
          </a:p>
        </p:txBody>
      </p:sp>
      <p:sp>
        <p:nvSpPr>
          <p:cNvPr id="20" name="Oval 19"/>
          <p:cNvSpPr/>
          <p:nvPr/>
        </p:nvSpPr>
        <p:spPr>
          <a:xfrm>
            <a:off x="2682535" y="953452"/>
            <a:ext cx="3657600" cy="3657600"/>
          </a:xfrm>
          <a:prstGeom prst="ellipse">
            <a:avLst/>
          </a:prstGeom>
          <a:solidFill>
            <a:schemeClr val="accent6">
              <a:lumMod val="75000"/>
              <a:alpha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ysClr val="windowText" lastClr="000000"/>
                </a:solidFill>
              </a:rPr>
              <a:t>Process</a:t>
            </a:r>
            <a:br>
              <a:rPr lang="en-US" b="1" dirty="0" smtClean="0">
                <a:solidFill>
                  <a:sysClr val="windowText" lastClr="000000"/>
                </a:solidFill>
              </a:rPr>
            </a:br>
            <a:r>
              <a:rPr lang="en-US" b="1" dirty="0" smtClean="0">
                <a:solidFill>
                  <a:sysClr val="windowText" lastClr="000000"/>
                </a:solidFill>
              </a:rPr>
              <a:t>Improvement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Workshop: Preparation – Common Hypothesis Drivers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63218" y="1990443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Process Design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56966" y="1990443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Tools &amp; Technology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12138" y="5888233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Under-Utilized Staff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13965" y="5533428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Parent Company Reporting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32619" y="4037815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Outdated Requests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57522" y="4672993"/>
            <a:ext cx="1536992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Cost/Benefit Mismatch in Reporting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90428" y="1475856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Manual Work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96189" y="3369557"/>
            <a:ext cx="1271179" cy="807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Duplicative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Requests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90428" y="3970972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Over-Stretched Resources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76549" y="3327025"/>
            <a:ext cx="1271179" cy="807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Expertise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Deployed on Manual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Tasks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75745" y="5308887"/>
            <a:ext cx="1271179" cy="64008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Heavy</a:t>
            </a:r>
            <a:br>
              <a:rPr lang="en-US" sz="1200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Admin.</a:t>
            </a:r>
            <a:br>
              <a:rPr lang="en-US" sz="1200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Burden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9966" y="3953995"/>
            <a:ext cx="1271179" cy="807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Understaffed Areas</a:t>
            </a:r>
            <a:br>
              <a:rPr lang="en-US" sz="1200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Resulting in “Stretch”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ysClr val="windowText" lastClr="000000"/>
                </a:solidFill>
              </a:rPr>
              <a:t>Assignments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9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6" grpId="0"/>
      <p:bldP spid="27" grpId="0"/>
      <p:bldP spid="28" grpId="0"/>
      <p:bldP spid="13" grpId="0"/>
      <p:bldP spid="14" grpId="0"/>
      <p:bldP spid="25" grpId="0"/>
      <p:bldP spid="23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rimehousetech.com/wp-content/uploads/2013/06/mdm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37" y="1818717"/>
            <a:ext cx="1703597" cy="9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 – Major Components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1491"/>
          <a:stretch/>
        </p:blipFill>
        <p:spPr>
          <a:xfrm>
            <a:off x="612775" y="1717576"/>
            <a:ext cx="1536747" cy="109707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3478" y="1037297"/>
            <a:ext cx="2276842" cy="5355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 err="1" smtClean="0">
                <a:latin typeface="+mn-lt"/>
              </a:rPr>
              <a:t>ActivityTrak</a:t>
            </a:r>
            <a:r>
              <a:rPr lang="en-US" sz="1600" i="1" dirty="0" smtClean="0">
                <a:latin typeface="+mn-lt"/>
              </a:rPr>
              <a:t>® </a:t>
            </a:r>
          </a:p>
          <a:p>
            <a:pPr algn="ctr">
              <a:lnSpc>
                <a:spcPct val="90000"/>
              </a:lnSpc>
            </a:pPr>
            <a:r>
              <a:rPr lang="en-US" sz="1600" i="1" dirty="0" smtClean="0">
                <a:latin typeface="+mn-lt"/>
              </a:rPr>
              <a:t>Central Command Center</a:t>
            </a:r>
            <a:endParaRPr lang="en-US" sz="1600" i="1" dirty="0">
              <a:latin typeface="+mn-lt"/>
            </a:endParaRPr>
          </a:p>
        </p:txBody>
      </p:sp>
      <p:pic>
        <p:nvPicPr>
          <p:cNvPr id="1026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99" y="1596528"/>
            <a:ext cx="1217286" cy="121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16" y="3886449"/>
            <a:ext cx="4372563" cy="21101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927902" y="3960858"/>
            <a:ext cx="1226015" cy="2649413"/>
            <a:chOff x="1792248" y="1866636"/>
            <a:chExt cx="1895550" cy="40962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11" name="Picture 27" descr="activitytrak-up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248" y="1866636"/>
              <a:ext cx="1895550" cy="4096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1943530" y="2430753"/>
              <a:ext cx="1612036" cy="2853743"/>
              <a:chOff x="3050693" y="167693"/>
              <a:chExt cx="3873981" cy="685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059269" y="167693"/>
                <a:ext cx="3865405" cy="6858000"/>
                <a:chOff x="3611719" y="752475"/>
                <a:chExt cx="3865405" cy="6858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3613462" y="752475"/>
                  <a:ext cx="3863662" cy="6858000"/>
                  <a:chOff x="808192" y="1038225"/>
                  <a:chExt cx="3863662" cy="6858000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8192" y="1038225"/>
                    <a:ext cx="3863662" cy="6858000"/>
                  </a:xfrm>
                  <a:prstGeom prst="rect">
                    <a:avLst/>
                  </a:prstGeom>
                </p:spPr>
              </p:pic>
              <p:sp>
                <p:nvSpPr>
                  <p:cNvPr id="18" name="Rectangle 17"/>
                  <p:cNvSpPr/>
                  <p:nvPr/>
                </p:nvSpPr>
                <p:spPr>
                  <a:xfrm>
                    <a:off x="808192" y="2962275"/>
                    <a:ext cx="1931831" cy="36195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3611719" y="5638800"/>
                  <a:ext cx="3863662" cy="19716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</a:pPr>
                  <a:endParaRPr lang="en-US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639"/>
              <a:stretch/>
            </p:blipFill>
            <p:spPr>
              <a:xfrm>
                <a:off x="3050693" y="5073068"/>
                <a:ext cx="3863662" cy="504825"/>
              </a:xfrm>
              <a:prstGeom prst="rect">
                <a:avLst/>
              </a:prstGeom>
            </p:spPr>
          </p:pic>
        </p:grpSp>
      </p:grpSp>
      <p:sp>
        <p:nvSpPr>
          <p:cNvPr id="27" name="TextBox 26"/>
          <p:cNvSpPr txBox="1"/>
          <p:nvPr/>
        </p:nvSpPr>
        <p:spPr>
          <a:xfrm>
            <a:off x="2516145" y="3477233"/>
            <a:ext cx="3708054" cy="164568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1" dirty="0" err="1" smtClean="0">
                <a:latin typeface="+mn-lt"/>
              </a:rPr>
              <a:t>ActivityTrak</a:t>
            </a:r>
            <a:r>
              <a:rPr lang="en-US" sz="2000" b="1" i="1" dirty="0" smtClean="0">
                <a:latin typeface="+mn-lt"/>
              </a:rPr>
              <a:t>® Data Capture (iOS &amp; Web)</a:t>
            </a:r>
            <a:endParaRPr lang="en-US" sz="2000" b="1" i="1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99758" y="1037298"/>
            <a:ext cx="1691618" cy="5355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 smtClean="0">
                <a:latin typeface="+mn-lt"/>
              </a:rPr>
              <a:t>Cloud Server</a:t>
            </a:r>
          </a:p>
          <a:p>
            <a:pPr algn="ctr">
              <a:lnSpc>
                <a:spcPct val="90000"/>
              </a:lnSpc>
            </a:pPr>
            <a:r>
              <a:rPr lang="en-US" sz="1600" i="1" dirty="0" smtClean="0"/>
              <a:t>(API &amp; MYSQL DB)</a:t>
            </a:r>
            <a:endParaRPr lang="en-US" sz="160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3444" y="1148097"/>
            <a:ext cx="1911229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 smtClean="0">
                <a:latin typeface="+mn-lt"/>
              </a:rPr>
              <a:t>Analytics Platform(s)</a:t>
            </a:r>
            <a:endParaRPr lang="en-US" sz="1600" i="1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532" y="2179706"/>
            <a:ext cx="552470" cy="531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9" y="2231907"/>
            <a:ext cx="422230" cy="4222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017359" y="1148097"/>
            <a:ext cx="1230145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i="1" dirty="0" smtClean="0">
                <a:latin typeface="+mn-lt"/>
              </a:rPr>
              <a:t>MDM Server</a:t>
            </a:r>
            <a:endParaRPr lang="en-US" sz="16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72" y="1692739"/>
            <a:ext cx="2182372" cy="3994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0193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4626763" y="3348213"/>
            <a:ext cx="395615" cy="457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24" y="3407482"/>
            <a:ext cx="1536065" cy="3322046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 – Data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1491"/>
          <a:stretch/>
        </p:blipFill>
        <p:spPr>
          <a:xfrm>
            <a:off x="255024" y="1209585"/>
            <a:ext cx="2835326" cy="1835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2" y="1560811"/>
            <a:ext cx="925643" cy="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79781" y="1967715"/>
            <a:ext cx="1879073" cy="1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66135" y="2127427"/>
            <a:ext cx="18468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783" y="2542670"/>
            <a:ext cx="0" cy="8055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9" name="Picture 921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85" y="3865973"/>
            <a:ext cx="1296108" cy="230428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965407" y="2517646"/>
            <a:ext cx="0" cy="8055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39461" y="1991628"/>
            <a:ext cx="379581" cy="113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7" y="1749967"/>
            <a:ext cx="2290211" cy="448500"/>
          </a:xfrm>
          <a:prstGeom prst="rect">
            <a:avLst/>
          </a:prstGeom>
        </p:spPr>
      </p:pic>
      <p:pic>
        <p:nvPicPr>
          <p:cNvPr id="60" name="Picture 2" descr="http://www.primehousetech.com/wp-content/uploads/2013/06/mdm_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19" y="2384799"/>
            <a:ext cx="1703597" cy="9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7" name="Rounded Rectangle 9236"/>
          <p:cNvSpPr/>
          <p:nvPr/>
        </p:nvSpPr>
        <p:spPr>
          <a:xfrm>
            <a:off x="307974" y="3348213"/>
            <a:ext cx="3429237" cy="3319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9246" name="Group 9245"/>
          <p:cNvGrpSpPr/>
          <p:nvPr/>
        </p:nvGrpSpPr>
        <p:grpSpPr>
          <a:xfrm>
            <a:off x="307975" y="3388351"/>
            <a:ext cx="3429236" cy="2997997"/>
            <a:chOff x="307975" y="3348212"/>
            <a:chExt cx="3429236" cy="2997997"/>
          </a:xfrm>
        </p:grpSpPr>
        <p:sp>
          <p:nvSpPr>
            <p:cNvPr id="75" name="TextBox 74"/>
            <p:cNvSpPr txBox="1"/>
            <p:nvPr/>
          </p:nvSpPr>
          <p:spPr>
            <a:xfrm>
              <a:off x="307975" y="3798938"/>
              <a:ext cx="3429236" cy="254727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r>
                <a:rPr lang="en-US" sz="1600" dirty="0" smtClean="0"/>
                <a:t>Latest version of </a:t>
              </a:r>
              <a:r>
                <a:rPr lang="en-US" sz="1600" dirty="0" err="1" smtClean="0"/>
                <a:t>ActivityTrak</a:t>
              </a:r>
              <a:r>
                <a:rPr lang="en-US" sz="1600" dirty="0" smtClean="0"/>
                <a:t> App is pushed to all iPods in Study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7975" y="3348212"/>
              <a:ext cx="3429236" cy="45072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pPr marL="457200" indent="-457200" algn="ctr">
                <a:buAutoNum type="arabicParenR"/>
              </a:pPr>
              <a:r>
                <a:rPr lang="en-US" sz="1800" dirty="0" smtClean="0"/>
                <a:t>App Push </a:t>
              </a:r>
              <a:endParaRPr lang="en-US" sz="1800" dirty="0"/>
            </a:p>
          </p:txBody>
        </p:sp>
      </p:grpSp>
      <p:pic>
        <p:nvPicPr>
          <p:cNvPr id="49" name="Picture 48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3865973"/>
            <a:ext cx="1307592" cy="2313432"/>
          </a:xfrm>
          <a:prstGeom prst="rect">
            <a:avLst/>
          </a:prstGeom>
        </p:spPr>
      </p:pic>
      <p:pic>
        <p:nvPicPr>
          <p:cNvPr id="9236" name="Picture 92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69" y="2698928"/>
            <a:ext cx="493026" cy="493026"/>
          </a:xfrm>
          <a:prstGeom prst="roundRect">
            <a:avLst>
              <a:gd name="adj" fmla="val 8707"/>
            </a:avLst>
          </a:prstGeom>
          <a:ln>
            <a:solidFill>
              <a:schemeClr val="bg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3867912"/>
            <a:ext cx="1307592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838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9.25069E-7 L 0.08803 0.16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8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24" y="3407482"/>
            <a:ext cx="1536065" cy="3322046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 – Data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1491"/>
          <a:stretch/>
        </p:blipFill>
        <p:spPr>
          <a:xfrm>
            <a:off x="255024" y="1209585"/>
            <a:ext cx="2835326" cy="1835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26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2" y="1560811"/>
            <a:ext cx="925643" cy="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79781" y="1967715"/>
            <a:ext cx="1879073" cy="1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66135" y="2127427"/>
            <a:ext cx="18468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1783" y="2542670"/>
            <a:ext cx="0" cy="8055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480" y="4635556"/>
            <a:ext cx="497577" cy="497577"/>
          </a:xfrm>
          <a:prstGeom prst="rect">
            <a:avLst/>
          </a:prstGeom>
        </p:spPr>
      </p:pic>
      <p:pic>
        <p:nvPicPr>
          <p:cNvPr id="9219" name="Picture 921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85" y="3865973"/>
            <a:ext cx="1296108" cy="2304288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965407" y="2517646"/>
            <a:ext cx="0" cy="8055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39461" y="1991628"/>
            <a:ext cx="379581" cy="113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7" y="1749967"/>
            <a:ext cx="2290211" cy="448500"/>
          </a:xfrm>
          <a:prstGeom prst="rect">
            <a:avLst/>
          </a:prstGeom>
        </p:spPr>
      </p:pic>
      <p:pic>
        <p:nvPicPr>
          <p:cNvPr id="60" name="Picture 2" descr="http://www.primehousetech.com/wp-content/uploads/2013/06/md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19" y="2384799"/>
            <a:ext cx="1703597" cy="9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4626763" y="3348213"/>
            <a:ext cx="395615" cy="457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Rounded Rectangle 9236"/>
          <p:cNvSpPr/>
          <p:nvPr/>
        </p:nvSpPr>
        <p:spPr>
          <a:xfrm>
            <a:off x="307974" y="3348213"/>
            <a:ext cx="3429237" cy="3319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23895" y="3374822"/>
            <a:ext cx="3429236" cy="2997997"/>
            <a:chOff x="307975" y="3348212"/>
            <a:chExt cx="3429236" cy="2997997"/>
          </a:xfrm>
        </p:grpSpPr>
        <p:sp>
          <p:nvSpPr>
            <p:cNvPr id="79" name="TextBox 78"/>
            <p:cNvSpPr txBox="1"/>
            <p:nvPr/>
          </p:nvSpPr>
          <p:spPr>
            <a:xfrm>
              <a:off x="307975" y="3798938"/>
              <a:ext cx="3429236" cy="254727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r>
                <a:rPr lang="en-US" sz="1600" dirty="0" smtClean="0"/>
                <a:t>After hypothesis workshop has been completed, CAST team will input core App Content into Central Command Center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Client Specific </a:t>
              </a:r>
              <a:r>
                <a:rPr lang="en-US" sz="1600" dirty="0" err="1" smtClean="0"/>
                <a:t>ActivityList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User Names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 smtClean="0"/>
                <a:t>Etc</a:t>
              </a:r>
              <a:endParaRPr lang="en-US" sz="16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7975" y="3348212"/>
              <a:ext cx="3429236" cy="45072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pPr marL="457200" indent="-457200" algn="ctr">
                <a:buFont typeface="+mj-lt"/>
                <a:buAutoNum type="arabicParenR" startAt="2"/>
              </a:pPr>
              <a:r>
                <a:rPr lang="en-US" sz="1800" dirty="0" smtClean="0"/>
                <a:t>CAST Study Setup</a:t>
              </a:r>
              <a:endParaRPr lang="en-US" sz="1800" dirty="0"/>
            </a:p>
          </p:txBody>
        </p:sp>
      </p:grpSp>
      <p:pic>
        <p:nvPicPr>
          <p:cNvPr id="9232" name="Picture 92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4" y="3739205"/>
            <a:ext cx="498077" cy="498077"/>
          </a:xfrm>
          <a:prstGeom prst="rect">
            <a:avLst/>
          </a:prstGeom>
        </p:spPr>
      </p:pic>
      <p:pic>
        <p:nvPicPr>
          <p:cNvPr id="9216" name="Picture 92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34" y="3748307"/>
            <a:ext cx="479871" cy="479871"/>
          </a:xfrm>
          <a:prstGeom prst="rect">
            <a:avLst/>
          </a:prstGeom>
        </p:spPr>
      </p:pic>
      <p:pic>
        <p:nvPicPr>
          <p:cNvPr id="48" name="Picture 47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3864986"/>
            <a:ext cx="1307592" cy="23134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11" y="1878387"/>
            <a:ext cx="498077" cy="498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71" y="1887489"/>
            <a:ext cx="479871" cy="4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27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 L 8.33333E-7 -2.44218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0.25 L 3.33333E-6 -1.03608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5763E-6 L 0.33576 -0.0242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122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5763E-6 L 0.3 0.0134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2" y="1560811"/>
            <a:ext cx="925643" cy="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" name="Picture 92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36" y="1803816"/>
            <a:ext cx="479871" cy="4798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24" y="3410712"/>
            <a:ext cx="1536065" cy="332204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5781783" y="2542670"/>
            <a:ext cx="0" cy="8055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 – Data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1491"/>
          <a:stretch/>
        </p:blipFill>
        <p:spPr>
          <a:xfrm>
            <a:off x="255024" y="1209585"/>
            <a:ext cx="2835326" cy="1835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>
            <a:off x="3279781" y="1967715"/>
            <a:ext cx="1879073" cy="1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66135" y="2127427"/>
            <a:ext cx="18468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2480" y="4635556"/>
            <a:ext cx="497577" cy="49757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965407" y="2517646"/>
            <a:ext cx="0" cy="8055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39461" y="1991628"/>
            <a:ext cx="379581" cy="113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7" y="1749967"/>
            <a:ext cx="2290211" cy="448500"/>
          </a:xfrm>
          <a:prstGeom prst="rect">
            <a:avLst/>
          </a:prstGeom>
        </p:spPr>
      </p:pic>
      <p:pic>
        <p:nvPicPr>
          <p:cNvPr id="60" name="Picture 2" descr="http://www.primehousetech.com/wp-content/uploads/2013/06/mdm_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19" y="2384799"/>
            <a:ext cx="1703597" cy="9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4626763" y="3348213"/>
            <a:ext cx="395615" cy="457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Rounded Rectangle 9236"/>
          <p:cNvSpPr/>
          <p:nvPr/>
        </p:nvSpPr>
        <p:spPr>
          <a:xfrm>
            <a:off x="307974" y="3348213"/>
            <a:ext cx="3429237" cy="3319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07974" y="3418270"/>
            <a:ext cx="3429236" cy="2997997"/>
            <a:chOff x="307975" y="3348212"/>
            <a:chExt cx="3429236" cy="2997997"/>
          </a:xfrm>
        </p:grpSpPr>
        <p:sp>
          <p:nvSpPr>
            <p:cNvPr id="85" name="TextBox 84"/>
            <p:cNvSpPr txBox="1"/>
            <p:nvPr/>
          </p:nvSpPr>
          <p:spPr>
            <a:xfrm>
              <a:off x="307975" y="3798938"/>
              <a:ext cx="3429236" cy="254727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r>
                <a:rPr lang="en-US" sz="1600" dirty="0" smtClean="0"/>
                <a:t>App Content is pushed to the iPod when the user first logs in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7975" y="3348212"/>
              <a:ext cx="3429236" cy="45072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pPr marL="342900" indent="-342900" algn="ctr">
                <a:buFont typeface="+mj-lt"/>
                <a:buAutoNum type="arabicParenR" startAt="3"/>
              </a:pPr>
              <a:r>
                <a:rPr lang="en-US" sz="1800" dirty="0" smtClean="0"/>
                <a:t>User App Content Download</a:t>
              </a:r>
              <a:endParaRPr lang="en-US" sz="1800" dirty="0"/>
            </a:p>
          </p:txBody>
        </p:sp>
      </p:grpSp>
      <p:pic>
        <p:nvPicPr>
          <p:cNvPr id="48" name="Picture 47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29" y="3867912"/>
            <a:ext cx="1307592" cy="2313432"/>
          </a:xfrm>
          <a:prstGeom prst="rect">
            <a:avLst/>
          </a:prstGeom>
        </p:spPr>
      </p:pic>
      <p:pic>
        <p:nvPicPr>
          <p:cNvPr id="9219" name="Picture 9218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574" y="3861974"/>
            <a:ext cx="1307592" cy="232257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92" y="1935780"/>
            <a:ext cx="498077" cy="4980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5" y="4292036"/>
            <a:ext cx="564980" cy="564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582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368087" y="4604541"/>
            <a:ext cx="137075" cy="12692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5899148" y="4743825"/>
            <a:ext cx="532988" cy="168551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12700">
            <a:noFill/>
          </a:ln>
          <a:effectLst>
            <a:innerShdw blurRad="63500" dist="50800" dir="13500000">
              <a:prstClr val="black">
                <a:alpha val="4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770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r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554958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1146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y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567334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m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5735225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o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797106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n</a:t>
            </a:r>
            <a:endParaRPr lang="en-US" sz="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4" y="1938052"/>
            <a:ext cx="498077" cy="49807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848601" y="4520697"/>
            <a:ext cx="81074" cy="526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37290" y="4604541"/>
            <a:ext cx="137075" cy="12692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5506493" y="4604541"/>
            <a:ext cx="137075" cy="12692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575697" y="4604541"/>
            <a:ext cx="137075" cy="12692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/>
              <a:t>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98007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0.34135 L 2.5E-6 -2.48844E-6 " pathEditMode="relative" rAng="0" ptsTypes="AA">
                                      <p:cBhvr>
                                        <p:cTn id="56" dur="3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1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5" grpId="0" animBg="1"/>
      <p:bldP spid="5" grpId="1" animBg="1"/>
      <p:bldP spid="51" grpId="0"/>
      <p:bldP spid="51" grpId="1"/>
      <p:bldP spid="52" grpId="0"/>
      <p:bldP spid="52" grpId="1"/>
      <p:bldP spid="53" grpId="0"/>
      <p:bldP spid="53" grpId="1"/>
      <p:bldP spid="56" grpId="0"/>
      <p:bldP spid="56" grpId="1"/>
      <p:bldP spid="58" grpId="0"/>
      <p:bldP spid="58" grpId="1"/>
      <p:bldP spid="59" grpId="0"/>
      <p:bldP spid="59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84" y="3773915"/>
            <a:ext cx="497577" cy="4975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24" y="3410712"/>
            <a:ext cx="1536065" cy="3322046"/>
          </a:xfrm>
          <a:prstGeom prst="rect">
            <a:avLst/>
          </a:prstGeom>
        </p:spPr>
      </p:pic>
      <p:pic>
        <p:nvPicPr>
          <p:cNvPr id="1026" name="Picture 2" descr="http://upload.wikimedia.org/wikipedia/commons/thumb/b/b9/AWS_Simple_Icons_Compute_Amazon_EC2_Instances.svg/2000px-AWS_Simple_Icons_Compute_Amazon_EC2_Instances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2" y="1560811"/>
            <a:ext cx="925643" cy="9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46" y="1673775"/>
            <a:ext cx="498077" cy="49807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965407" y="2517646"/>
            <a:ext cx="0" cy="805543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36132" y="1815090"/>
            <a:ext cx="381366" cy="417084"/>
          </a:xfrm>
          <a:prstGeom prst="rect">
            <a:avLst/>
          </a:prstGeom>
          <a:solidFill>
            <a:srgbClr val="F68222"/>
          </a:solidFill>
          <a:ln w="1270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81783" y="2542670"/>
            <a:ext cx="0" cy="8055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6" name="Picture 92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42" y="1775342"/>
            <a:ext cx="479871" cy="479871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How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 – Data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1491"/>
          <a:stretch/>
        </p:blipFill>
        <p:spPr>
          <a:xfrm>
            <a:off x="255024" y="1209585"/>
            <a:ext cx="2835326" cy="1835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>
            <a:off x="3279781" y="1967715"/>
            <a:ext cx="1879073" cy="11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66135" y="2127427"/>
            <a:ext cx="18468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239461" y="1991628"/>
            <a:ext cx="379581" cy="113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87" y="1749967"/>
            <a:ext cx="2290211" cy="448500"/>
          </a:xfrm>
          <a:prstGeom prst="rect">
            <a:avLst/>
          </a:prstGeom>
        </p:spPr>
      </p:pic>
      <p:pic>
        <p:nvPicPr>
          <p:cNvPr id="60" name="Picture 2" descr="http://www.primehousetech.com/wp-content/uploads/2013/06/mdm_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19" y="2384799"/>
            <a:ext cx="1703597" cy="9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/>
          <p:cNvCxnSpPr/>
          <p:nvPr/>
        </p:nvCxnSpPr>
        <p:spPr>
          <a:xfrm>
            <a:off x="4626763" y="3348213"/>
            <a:ext cx="395615" cy="4571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Rounded Rectangle 9236"/>
          <p:cNvSpPr/>
          <p:nvPr/>
        </p:nvSpPr>
        <p:spPr>
          <a:xfrm>
            <a:off x="307974" y="3348213"/>
            <a:ext cx="3429237" cy="3319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07975" y="3323189"/>
            <a:ext cx="3429236" cy="2997997"/>
            <a:chOff x="307975" y="3348212"/>
            <a:chExt cx="3429236" cy="2997997"/>
          </a:xfrm>
        </p:grpSpPr>
        <p:sp>
          <p:nvSpPr>
            <p:cNvPr id="89" name="TextBox 88"/>
            <p:cNvSpPr txBox="1"/>
            <p:nvPr/>
          </p:nvSpPr>
          <p:spPr>
            <a:xfrm>
              <a:off x="307975" y="3798938"/>
              <a:ext cx="3429236" cy="254727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r>
                <a:rPr lang="en-US" sz="1600" dirty="0" smtClean="0"/>
                <a:t>Tracked Sessions are automatically pushed to the cloud Server every 5 min</a:t>
              </a:r>
            </a:p>
            <a:p>
              <a:endParaRPr lang="en-US" sz="1600" dirty="0"/>
            </a:p>
            <a:p>
              <a:r>
                <a:rPr lang="en-US" sz="1600" dirty="0" smtClean="0"/>
                <a:t>Session Data is Automatically transferred into tableau for real-time analytics*</a:t>
              </a:r>
            </a:p>
            <a:p>
              <a:endParaRPr lang="en-US" sz="1200" dirty="0"/>
            </a:p>
            <a:p>
              <a:r>
                <a:rPr lang="en-US" sz="1200" dirty="0" smtClean="0"/>
                <a:t>*Tableau implementation is still in beta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975" y="3348212"/>
              <a:ext cx="3429236" cy="45072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i="1"/>
              </a:lvl1pPr>
            </a:lstStyle>
            <a:p>
              <a:pPr marL="457200" indent="-457200" algn="ctr">
                <a:buFont typeface="+mj-lt"/>
                <a:buAutoNum type="arabicParenR" startAt="5"/>
              </a:pPr>
              <a:r>
                <a:rPr lang="en-US" sz="1800" dirty="0" smtClean="0"/>
                <a:t>Tracking Data Uploads</a:t>
              </a:r>
              <a:endParaRPr lang="en-US" sz="18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687932" y="1958906"/>
            <a:ext cx="381366" cy="425893"/>
          </a:xfrm>
          <a:prstGeom prst="rect">
            <a:avLst/>
          </a:prstGeom>
          <a:solidFill>
            <a:srgbClr val="F68222"/>
          </a:solidFill>
          <a:ln w="1270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51" y="1946809"/>
            <a:ext cx="456046" cy="45604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88" y="2112826"/>
            <a:ext cx="238695" cy="2386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3867912"/>
            <a:ext cx="1303342" cy="2313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9512" y="5354726"/>
            <a:ext cx="1303342" cy="153620"/>
          </a:xfrm>
          <a:prstGeom prst="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040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25786 L -4.72222E-6 -1.45236E-6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2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87697E-6 L 0.09861 -0.0242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Upcoming </a:t>
            </a:r>
            <a:r>
              <a:rPr lang="en-GB" altLang="en-US" dirty="0" err="1" smtClean="0"/>
              <a:t>ActivityTrak</a:t>
            </a:r>
            <a:r>
              <a:rPr lang="en-GB" altLang="en-US" dirty="0" smtClean="0"/>
              <a:t> Workshop Topics</a:t>
            </a:r>
          </a:p>
        </p:txBody>
      </p: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37" name="Rounded Rectangle 9236"/>
          <p:cNvSpPr/>
          <p:nvPr/>
        </p:nvSpPr>
        <p:spPr>
          <a:xfrm>
            <a:off x="307975" y="1490307"/>
            <a:ext cx="8361148" cy="26816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ActivityTrak</a:t>
            </a:r>
            <a:r>
              <a:rPr lang="en-US" sz="2000" dirty="0" smtClean="0">
                <a:solidFill>
                  <a:schemeClr val="tx1"/>
                </a:solidFill>
              </a:rPr>
              <a:t> Project Methodology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Sales Strategy &amp; </a:t>
            </a:r>
            <a:r>
              <a:rPr lang="en-US" sz="2000" dirty="0">
                <a:solidFill>
                  <a:schemeClr val="tx1"/>
                </a:solidFill>
              </a:rPr>
              <a:t>The Hypothesis </a:t>
            </a:r>
            <a:r>
              <a:rPr lang="en-US" sz="2000" dirty="0" smtClean="0">
                <a:solidFill>
                  <a:schemeClr val="tx1"/>
                </a:solidFill>
              </a:rPr>
              <a:t>Workshop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Hands-on: Build your own </a:t>
            </a:r>
            <a:r>
              <a:rPr lang="en-US" sz="2000" dirty="0" err="1" smtClean="0">
                <a:solidFill>
                  <a:schemeClr val="tx1"/>
                </a:solidFill>
              </a:rPr>
              <a:t>ActivityTrak</a:t>
            </a:r>
            <a:r>
              <a:rPr lang="en-US" sz="2000" dirty="0" smtClean="0">
                <a:solidFill>
                  <a:schemeClr val="tx1"/>
                </a:solidFill>
              </a:rPr>
              <a:t> Study</a:t>
            </a:r>
          </a:p>
        </p:txBody>
      </p:sp>
    </p:spTree>
    <p:extLst>
      <p:ext uri="{BB962C8B-B14F-4D97-AF65-F5344CB8AC3E}">
        <p14:creationId xmlns:p14="http://schemas.microsoft.com/office/powerpoint/2010/main" val="1803895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 err="1" smtClean="0"/>
              <a:t>ActivityTrak</a:t>
            </a:r>
            <a:r>
              <a:rPr lang="en-GB" altLang="en-US" dirty="0" smtClean="0"/>
              <a:t> Sales Methodology</a:t>
            </a:r>
          </a:p>
        </p:txBody>
      </p:sp>
      <p:sp>
        <p:nvSpPr>
          <p:cNvPr id="30" name="AutoShape 4" descr="Image result for activit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mage result for activit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27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kV0AymsEy08pPNtxQqg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kV0AymsEy08pPNtxQq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cNGynhkv0CVKO_vxg2TKg"/>
</p:tagLst>
</file>

<file path=ppt/theme/theme1.xml><?xml version="1.0" encoding="utf-8"?>
<a:theme xmlns:a="http://schemas.openxmlformats.org/drawingml/2006/main" name="CAST Presentation Template_FINAL_01-02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>
          <a:noFill/>
        </a:ln>
      </a:spPr>
      <a:bodyPr rtlCol="0" anchor="ctr"/>
      <a:lstStyle>
        <a:defPPr algn="ctr">
          <a:lnSpc>
            <a:spcPct val="90000"/>
          </a:lnSpc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>
          <a:lnSpc>
            <a:spcPct val="90000"/>
          </a:lnSpc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 Presentation Template_FINAL_01-02-15</Template>
  <TotalTime>3401</TotalTime>
  <Words>1981</Words>
  <Application>Microsoft Office PowerPoint</Application>
  <PresentationFormat>On-screen Show (4:3)</PresentationFormat>
  <Paragraphs>480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CAST Presentation Template_FINAL_01-02-15</vt:lpstr>
      <vt:lpstr>PowerPoint Presentation</vt:lpstr>
      <vt:lpstr>PowerPoint Presentation</vt:lpstr>
      <vt:lpstr>How ActivityTrak Works – Major Components</vt:lpstr>
      <vt:lpstr>How ActivityTrak Works – Data Flow</vt:lpstr>
      <vt:lpstr>How ActivityTrak Works – Data Flow</vt:lpstr>
      <vt:lpstr>How ActivityTrak Works – Data Flow</vt:lpstr>
      <vt:lpstr>How ActivityTrak Works – Data Flow</vt:lpstr>
      <vt:lpstr>Upcoming ActivityTrak Workshop Topics</vt:lpstr>
      <vt:lpstr>ActivityTrak Sales Methodology</vt:lpstr>
      <vt:lpstr>ActivityTrak Introduction &amp; Hypotheses Working Session</vt:lpstr>
      <vt:lpstr>What we do…</vt:lpstr>
      <vt:lpstr>Our detailed design framework is thorough and comprehensive</vt:lpstr>
      <vt:lpstr>ActivityTrak® – A Custom Designed Application</vt:lpstr>
      <vt:lpstr>Why we believe data are useful … a Finance example</vt:lpstr>
      <vt:lpstr>In one of our most recent customized platforms,  around 1.25 billion combinations were “track-able” </vt:lpstr>
      <vt:lpstr>Viewing activities at a categorical level  provides a comprehensive view and direction on where to focus</vt:lpstr>
      <vt:lpstr>Activity Survey results can  powerfully challenge what is held to be important</vt:lpstr>
      <vt:lpstr>Ensuring the data being captured are of the  highest standard is a key component of the overall program</vt:lpstr>
      <vt:lpstr>Common participant reactions when asked to begin using ActivityTrak </vt:lpstr>
      <vt:lpstr>Common practical questions can be anticipated</vt:lpstr>
      <vt:lpstr>Levers can be pulled  singularly or, more powerfully, in combination</vt:lpstr>
      <vt:lpstr>What  might be most important to you?</vt:lpstr>
      <vt:lpstr>Workshop: Introduction</vt:lpstr>
      <vt:lpstr>Workshop: Introduction – Example</vt:lpstr>
      <vt:lpstr>Workshop: Preparation – Common Hypothesis Drivers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Helene Fluhr Hinsey</dc:creator>
  <cp:lastModifiedBy>Skyler Ferry</cp:lastModifiedBy>
  <cp:revision>58</cp:revision>
  <cp:lastPrinted>2015-04-24T00:03:00Z</cp:lastPrinted>
  <dcterms:created xsi:type="dcterms:W3CDTF">2015-03-19T20:33:15Z</dcterms:created>
  <dcterms:modified xsi:type="dcterms:W3CDTF">2015-08-19T21:04:50Z</dcterms:modified>
</cp:coreProperties>
</file>