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279" r:id="rId2"/>
    <p:sldId id="325" r:id="rId3"/>
    <p:sldId id="326" r:id="rId4"/>
    <p:sldId id="327" r:id="rId5"/>
    <p:sldId id="328" r:id="rId6"/>
    <p:sldId id="329" r:id="rId7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8"/>
    <a:srgbClr val="595959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1" autoAdjust="0"/>
    <p:restoredTop sz="94676" autoAdjust="0"/>
  </p:normalViewPr>
  <p:slideViewPr>
    <p:cSldViewPr snapToGrid="0" showGuides="1">
      <p:cViewPr>
        <p:scale>
          <a:sx n="100" d="100"/>
          <a:sy n="100" d="100"/>
        </p:scale>
        <p:origin x="-658" y="518"/>
      </p:cViewPr>
      <p:guideLst>
        <p:guide orient="horz" pos="3730"/>
        <p:guide orient="horz" pos="2868"/>
        <p:guide orient="horz" pos="563"/>
        <p:guide orient="horz" pos="1529"/>
        <p:guide pos="2880"/>
        <p:guide pos="1613"/>
        <p:guide pos="2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06" y="-10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4B77D-8823-45E6-8067-3B93B5317DD9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2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902702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8A24-5489-489E-83DD-6BE1AA9AC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0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1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7A979-9544-48AD-94DC-282FA4A88464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52627"/>
            <a:ext cx="5607050" cy="4217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49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902049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6341C-1D5F-44F5-A3A7-74A43D6336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5E712E-BB4F-41C0-9067-255803F2C7AA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58255-BA68-4DF8-9B12-5881D282C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14324" y="6438900"/>
            <a:ext cx="8315325" cy="152400"/>
          </a:xfrm>
          <a:prstGeom prst="roundRect">
            <a:avLst/>
          </a:prstGeom>
          <a:solidFill>
            <a:srgbClr val="0016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60" y="6281102"/>
            <a:ext cx="1276350" cy="46799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44707" y="3980356"/>
            <a:ext cx="5239618" cy="466599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26016" y="3048248"/>
            <a:ext cx="6477000" cy="646331"/>
          </a:xfrm>
        </p:spPr>
        <p:txBody>
          <a:bodyPr anchor="t" anchorCtr="0">
            <a:sp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192342"/>
            <a:ext cx="8647730" cy="630005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246059" y="1264159"/>
            <a:ext cx="8333614" cy="4888992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0836" y="1368934"/>
            <a:ext cx="3342513" cy="4888992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defRPr sz="2000"/>
            </a:lvl2pPr>
            <a:lvl3pPr marL="685800" indent="-228600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45201" y="1368934"/>
            <a:ext cx="3342513" cy="4888992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defRPr sz="2000"/>
            </a:lvl2pPr>
            <a:lvl3pPr marL="685800" indent="-228600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525" y="1122490"/>
            <a:ext cx="3866769" cy="639762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525" y="1762251"/>
            <a:ext cx="3866769" cy="471474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76752" y="1122490"/>
            <a:ext cx="3868288" cy="639762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752" y="1762251"/>
            <a:ext cx="3868288" cy="471474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1828800" y="1057275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CLICK TO EDIT MASTER TITLE STYLE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44792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624013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6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50026"/>
          </a:xfrm>
          <a:prstGeom prst="rect">
            <a:avLst/>
          </a:prstGeom>
          <a:gradFill flip="none" rotWithShape="1">
            <a:gsLst>
              <a:gs pos="0">
                <a:srgbClr val="001648"/>
              </a:gs>
              <a:gs pos="79000">
                <a:schemeClr val="tx2"/>
              </a:gs>
              <a:gs pos="52000">
                <a:srgbClr val="001648"/>
              </a:gs>
              <a:gs pos="100000">
                <a:srgbClr val="0016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035" y="48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328CCB9D-4824-4693-A256-BE0CBEE283BB}" type="slidenum">
              <a:rPr lang="en-US" sz="1200" i="0" smtClean="0">
                <a:solidFill>
                  <a:schemeClr val="bg1"/>
                </a:solidFill>
              </a:rPr>
              <a:pPr algn="r"/>
              <a:t>‹#›</a:t>
            </a:fld>
            <a:endParaRPr lang="en-US" sz="1200" i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227013"/>
            <a:ext cx="8458200" cy="57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60000"/>
                    </a14:imgEffect>
                    <a14:imgEffect>
                      <a14:brightnessContrast bright="18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03" y="6533911"/>
            <a:ext cx="733929" cy="2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4" r:id="rId3"/>
    <p:sldLayoutId id="2147483692" r:id="rId4"/>
    <p:sldLayoutId id="2147483693" r:id="rId5"/>
    <p:sldLayoutId id="2147483695" r:id="rId6"/>
    <p:sldLayoutId id="214748369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2060"/>
        </a:buClr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715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001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430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4859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»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44707" y="4247056"/>
            <a:ext cx="5239618" cy="466599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January 2015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6016" y="3067298"/>
            <a:ext cx="6477000" cy="733424"/>
          </a:xfrm>
        </p:spPr>
        <p:txBody>
          <a:bodyPr>
            <a:noAutofit/>
          </a:bodyPr>
          <a:lstStyle/>
          <a:p>
            <a:r>
              <a:rPr lang="en-US" dirty="0" smtClean="0"/>
              <a:t>How to Save the CAST Template to your Computer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1610" y="6098728"/>
            <a:ext cx="5838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800" i="1" dirty="0"/>
              <a:t>This document is proprietary in nature and is provided for the exclusive use of </a:t>
            </a:r>
            <a:r>
              <a:rPr lang="en-US" altLang="en-US" sz="800" b="1" i="1" dirty="0" smtClean="0"/>
              <a:t>CAST </a:t>
            </a:r>
            <a:r>
              <a:rPr lang="en-US" altLang="en-US" sz="800" i="1" dirty="0" smtClean="0"/>
              <a:t>personnel</a:t>
            </a:r>
            <a:r>
              <a:rPr lang="en-US" altLang="en-US" sz="800" i="1" dirty="0"/>
              <a:t>. </a:t>
            </a:r>
          </a:p>
          <a:p>
            <a:pPr algn="l">
              <a:lnSpc>
                <a:spcPct val="100000"/>
              </a:lnSpc>
            </a:pPr>
            <a:r>
              <a:rPr lang="en-US" altLang="en-US" sz="800" i="1" dirty="0"/>
              <a:t>The contents are not to be shared with outside parties unless prior written consent is obtained from CAST Management Consultants, Inc.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2282191"/>
            <a:ext cx="210312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33200"/>
              </p:ext>
            </p:extLst>
          </p:nvPr>
        </p:nvGraphicFramePr>
        <p:xfrm>
          <a:off x="637232" y="1767663"/>
          <a:ext cx="8173069" cy="2236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73069"/>
              </a:tblGrid>
              <a:tr h="590567">
                <a:tc>
                  <a:txBody>
                    <a:bodyPr/>
                    <a:lstStyle/>
                    <a:p>
                      <a:pPr marL="233363" indent="0"/>
                      <a:r>
                        <a:rPr lang="en-US" sz="1600" dirty="0" smtClean="0"/>
                        <a:t>Save the template as the</a:t>
                      </a:r>
                      <a:r>
                        <a:rPr lang="en-US" sz="1600" baseline="0" dirty="0" smtClean="0"/>
                        <a:t> default or “Blank” template.  The CAST template will automatically appear each time you open PowerPoint or open a new file.  This is the recommended approach.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590567">
                <a:tc>
                  <a:txBody>
                    <a:bodyPr/>
                    <a:lstStyle/>
                    <a:p>
                      <a:pPr marL="233363" indent="0"/>
                      <a:r>
                        <a:rPr lang="en-US" sz="1600" b="0" dirty="0" smtClean="0"/>
                        <a:t>or</a:t>
                      </a:r>
                    </a:p>
                  </a:txBody>
                  <a:tcPr anchor="ctr">
                    <a:noFill/>
                  </a:tcPr>
                </a:tc>
              </a:tr>
              <a:tr h="590567">
                <a:tc>
                  <a:txBody>
                    <a:bodyPr/>
                    <a:lstStyle/>
                    <a:p>
                      <a:pPr marL="23336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Save the template as an additional template. </a:t>
                      </a:r>
                      <a:r>
                        <a:rPr lang="en-US" sz="1600" baseline="0" dirty="0" smtClean="0"/>
                        <a:t>Your current default template settings will not change.</a:t>
                      </a:r>
                      <a:endParaRPr lang="en-US" sz="1600" dirty="0" smtClean="0"/>
                    </a:p>
                    <a:p>
                      <a:pPr marL="233363" indent="0"/>
                      <a:r>
                        <a:rPr lang="en-US" sz="1600" dirty="0" smtClean="0"/>
                        <a:t>You</a:t>
                      </a:r>
                      <a:r>
                        <a:rPr lang="en-US" sz="1600" baseline="0" dirty="0" smtClean="0"/>
                        <a:t> will need to navigate to the CAST template when you want to use it.  </a:t>
                      </a:r>
                      <a:endParaRPr lang="en-US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You have two options for installing the CAST template. </a:t>
            </a:r>
            <a:br>
              <a:rPr lang="en-US" dirty="0" smtClean="0"/>
            </a:br>
            <a:r>
              <a:rPr lang="en-US" dirty="0" smtClean="0"/>
              <a:t>The instructions for these options appear on the following pages…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745" y="1767663"/>
            <a:ext cx="467832" cy="4678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7745" y="3133956"/>
            <a:ext cx="467832" cy="467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844" y="1135962"/>
            <a:ext cx="6177717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Options for Installing the CAST Template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OPTION 1:</a:t>
            </a:r>
            <a:br>
              <a:rPr lang="en-US" dirty="0" smtClean="0"/>
            </a:br>
            <a:r>
              <a:rPr lang="en-US" dirty="0" smtClean="0"/>
              <a:t>Save the CAST Template as the Default or “Blank” Template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001710" y="44450"/>
            <a:ext cx="657231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i="1" dirty="0" smtClean="0">
                <a:solidFill>
                  <a:schemeClr val="bg1"/>
                </a:solidFill>
              </a:rPr>
              <a:t>OPTION    </a:t>
            </a:r>
            <a:endParaRPr lang="en-US" sz="900" b="0" i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67057" y="44450"/>
            <a:ext cx="214736" cy="214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60379"/>
              </p:ext>
            </p:extLst>
          </p:nvPr>
        </p:nvGraphicFramePr>
        <p:xfrm>
          <a:off x="238919" y="1118340"/>
          <a:ext cx="8666162" cy="505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06"/>
                <a:gridCol w="4733308"/>
                <a:gridCol w="2969948"/>
              </a:tblGrid>
              <a:tr h="474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9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Open the CAST Template file attached to the email</a:t>
                      </a:r>
                      <a:r>
                        <a:rPr lang="en-US" baseline="0" dirty="0" smtClean="0"/>
                        <a:t> (CAST Presentation Template_FINAL_01-02-15.potx)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9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Click the ‘</a:t>
                      </a:r>
                      <a:r>
                        <a:rPr lang="en-US" b="1" dirty="0" smtClean="0"/>
                        <a:t>File</a:t>
                      </a:r>
                      <a:r>
                        <a:rPr lang="en-US" dirty="0" smtClean="0"/>
                        <a:t>’ tab on the ribbon and select “</a:t>
                      </a:r>
                      <a:r>
                        <a:rPr lang="en-US" b="1" dirty="0" smtClean="0"/>
                        <a:t>Save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As.</a:t>
                      </a:r>
                      <a:r>
                        <a:rPr lang="en-US" dirty="0" smtClean="0"/>
                        <a:t>”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“</a:t>
                      </a:r>
                      <a:r>
                        <a:rPr lang="en-US" b="1" dirty="0" smtClean="0"/>
                        <a:t>Save As</a:t>
                      </a:r>
                      <a:r>
                        <a:rPr lang="en-US" dirty="0" smtClean="0"/>
                        <a:t>” dialogue</a:t>
                      </a:r>
                      <a:r>
                        <a:rPr lang="en-US" baseline="0" dirty="0" smtClean="0"/>
                        <a:t> box appears.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9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Click the down arrow in the ‘</a:t>
                      </a:r>
                      <a:r>
                        <a:rPr lang="en-US" b="1" dirty="0" smtClean="0"/>
                        <a:t>Save as type</a:t>
                      </a:r>
                      <a:r>
                        <a:rPr lang="en-US" dirty="0" smtClean="0"/>
                        <a:t>’ field and select “</a:t>
                      </a:r>
                      <a:r>
                        <a:rPr lang="en-US" b="1" dirty="0" smtClean="0"/>
                        <a:t>PowerPoint Template (*.</a:t>
                      </a:r>
                      <a:r>
                        <a:rPr lang="en-US" b="1" dirty="0" err="1" smtClean="0"/>
                        <a:t>potx</a:t>
                      </a:r>
                      <a:r>
                        <a:rPr lang="en-US" dirty="0" smtClean="0"/>
                        <a:t>)” from the list.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The system</a:t>
                      </a:r>
                      <a:r>
                        <a:rPr lang="en-US" baseline="0" dirty="0" smtClean="0"/>
                        <a:t> automatically navigates to the correct template folder on your computer. </a:t>
                      </a:r>
                      <a:br>
                        <a:rPr lang="en-US" baseline="0" dirty="0" smtClean="0"/>
                      </a:br>
                      <a:r>
                        <a:rPr lang="en-US" sz="1200" baseline="0" dirty="0" smtClean="0"/>
                        <a:t>(e.g., </a:t>
                      </a:r>
                      <a:r>
                        <a:rPr lang="en-US" sz="1200" dirty="0" smtClean="0"/>
                        <a:t>C:\Users\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YourName</a:t>
                      </a:r>
                      <a:r>
                        <a:rPr lang="en-US" sz="1200" dirty="0" smtClean="0"/>
                        <a:t>\AppData\Roaming\Microsoft\Templates 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448573" y="2758460"/>
            <a:ext cx="700148" cy="971634"/>
            <a:chOff x="6884298" y="516420"/>
            <a:chExt cx="1633536" cy="2266950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298" y="516420"/>
              <a:ext cx="1438275" cy="226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eft Arrow 10"/>
            <p:cNvSpPr/>
            <p:nvPr/>
          </p:nvSpPr>
          <p:spPr>
            <a:xfrm>
              <a:off x="7851913" y="1431236"/>
              <a:ext cx="665921" cy="31805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47" y="4377739"/>
            <a:ext cx="2989112" cy="165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OPTION 1:</a:t>
            </a:r>
            <a:br>
              <a:rPr lang="en-US" dirty="0" smtClean="0"/>
            </a:br>
            <a:r>
              <a:rPr lang="en-US" dirty="0" smtClean="0"/>
              <a:t>Save the CAST Template as the Default or “Blank” Template (continued)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001710" y="44450"/>
            <a:ext cx="657231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i="1" dirty="0" smtClean="0">
                <a:solidFill>
                  <a:schemeClr val="bg1"/>
                </a:solidFill>
              </a:rPr>
              <a:t>OPTION    </a:t>
            </a:r>
            <a:endParaRPr lang="en-US" sz="900" b="0" i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67057" y="44450"/>
            <a:ext cx="214736" cy="214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72017"/>
              </p:ext>
            </p:extLst>
          </p:nvPr>
        </p:nvGraphicFramePr>
        <p:xfrm>
          <a:off x="238919" y="1118340"/>
          <a:ext cx="8666162" cy="553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06"/>
                <a:gridCol w="4538575"/>
                <a:gridCol w="1219200"/>
                <a:gridCol w="1945481"/>
              </a:tblGrid>
              <a:tr h="474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9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Type “</a:t>
                      </a:r>
                      <a:r>
                        <a:rPr lang="en-US" b="1" dirty="0" smtClean="0"/>
                        <a:t>Blank</a:t>
                      </a:r>
                      <a:r>
                        <a:rPr lang="en-US" dirty="0" smtClean="0"/>
                        <a:t>” in the “</a:t>
                      </a:r>
                      <a:r>
                        <a:rPr lang="en-US" b="1" dirty="0" smtClean="0"/>
                        <a:t>File name</a:t>
                      </a:r>
                      <a:r>
                        <a:rPr lang="en-US" dirty="0" smtClean="0"/>
                        <a:t>” box (replacing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‘CAST Presentation Template_FINAL_01-02-15.potx’). </a:t>
                      </a:r>
                      <a:r>
                        <a:rPr lang="en-US" b="1" u="sng" baseline="0" dirty="0" smtClean="0"/>
                        <a:t>This step is extremely important. </a:t>
                      </a:r>
                      <a:r>
                        <a:rPr lang="en-US" baseline="0" dirty="0" smtClean="0"/>
                        <a:t> Naming the template “Blank” sets this template as the PowerPoint default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Click ‘</a:t>
                      </a:r>
                      <a:r>
                        <a:rPr lang="en-US" b="1" baseline="0" dirty="0" smtClean="0"/>
                        <a:t>Save</a:t>
                      </a:r>
                      <a:r>
                        <a:rPr lang="en-US" b="0" baseline="0" dirty="0" smtClean="0"/>
                        <a:t>’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Close out</a:t>
                      </a:r>
                      <a:r>
                        <a:rPr lang="en-US" baseline="0" dirty="0" smtClean="0"/>
                        <a:t> of the file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Close out of PowerPoint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84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Open PowerPoint.  The CAST template automatically will open as the new default template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Alternatively, you</a:t>
                      </a:r>
                      <a:r>
                        <a:rPr lang="en-US" baseline="0" dirty="0" smtClean="0"/>
                        <a:t> can select “</a:t>
                      </a:r>
                      <a:r>
                        <a:rPr lang="en-US" b="1" baseline="0" dirty="0" smtClean="0"/>
                        <a:t>File&gt;New&gt;Blank presentation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20" y="1628741"/>
            <a:ext cx="3200398" cy="177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643" y="4358217"/>
            <a:ext cx="1490134" cy="188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4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OPTION 2:</a:t>
            </a:r>
            <a:br>
              <a:rPr lang="en-US" dirty="0" smtClean="0"/>
            </a:br>
            <a:r>
              <a:rPr lang="en-US" dirty="0" smtClean="0"/>
              <a:t>Save the CAST Template as an Additional/Alternate Template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001710" y="44450"/>
            <a:ext cx="657231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i="1" dirty="0" smtClean="0">
                <a:solidFill>
                  <a:schemeClr val="bg1"/>
                </a:solidFill>
              </a:rPr>
              <a:t>OPTION    </a:t>
            </a:r>
            <a:endParaRPr lang="en-US" sz="900" b="0" i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67057" y="44450"/>
            <a:ext cx="214736" cy="2147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2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7363"/>
              </p:ext>
            </p:extLst>
          </p:nvPr>
        </p:nvGraphicFramePr>
        <p:xfrm>
          <a:off x="238919" y="1118340"/>
          <a:ext cx="8666162" cy="505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06"/>
                <a:gridCol w="4733308"/>
                <a:gridCol w="2969948"/>
              </a:tblGrid>
              <a:tr h="474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9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Open the CAST Template file attached to the email</a:t>
                      </a:r>
                      <a:r>
                        <a:rPr lang="en-US" baseline="0" dirty="0" smtClean="0"/>
                        <a:t> (CAST Presentation Template_FINAL_01-02-15.potx)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9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Click the ‘</a:t>
                      </a:r>
                      <a:r>
                        <a:rPr lang="en-US" b="1" dirty="0" smtClean="0"/>
                        <a:t>File</a:t>
                      </a:r>
                      <a:r>
                        <a:rPr lang="en-US" dirty="0" smtClean="0"/>
                        <a:t>’ tab on the ribbon and select “</a:t>
                      </a:r>
                      <a:r>
                        <a:rPr lang="en-US" b="1" dirty="0" smtClean="0"/>
                        <a:t>Save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As.</a:t>
                      </a:r>
                      <a:r>
                        <a:rPr lang="en-US" dirty="0" smtClean="0"/>
                        <a:t>”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“</a:t>
                      </a:r>
                      <a:r>
                        <a:rPr lang="en-US" b="1" dirty="0" smtClean="0"/>
                        <a:t>Save As</a:t>
                      </a:r>
                      <a:r>
                        <a:rPr lang="en-US" dirty="0" smtClean="0"/>
                        <a:t>” dialogue</a:t>
                      </a:r>
                      <a:r>
                        <a:rPr lang="en-US" baseline="0" dirty="0" smtClean="0"/>
                        <a:t> box appears.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9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Click the down arrow in the ‘</a:t>
                      </a:r>
                      <a:r>
                        <a:rPr lang="en-US" b="1" dirty="0" smtClean="0"/>
                        <a:t>Save as type</a:t>
                      </a:r>
                      <a:r>
                        <a:rPr lang="en-US" dirty="0" smtClean="0"/>
                        <a:t>’ field and select “</a:t>
                      </a:r>
                      <a:r>
                        <a:rPr lang="en-US" b="1" dirty="0" smtClean="0"/>
                        <a:t>PowerPoint Template (*.</a:t>
                      </a:r>
                      <a:r>
                        <a:rPr lang="en-US" b="1" dirty="0" err="1" smtClean="0"/>
                        <a:t>potx</a:t>
                      </a:r>
                      <a:r>
                        <a:rPr lang="en-US" dirty="0" smtClean="0"/>
                        <a:t>)” from the list.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The system</a:t>
                      </a:r>
                      <a:r>
                        <a:rPr lang="en-US" baseline="0" dirty="0" smtClean="0"/>
                        <a:t> automatically navigates to the correct template folder on your computer. </a:t>
                      </a:r>
                      <a:br>
                        <a:rPr lang="en-US" baseline="0" dirty="0" smtClean="0"/>
                      </a:br>
                      <a:r>
                        <a:rPr lang="en-US" sz="1200" baseline="0" dirty="0" smtClean="0"/>
                        <a:t>(e.g., </a:t>
                      </a:r>
                      <a:r>
                        <a:rPr lang="en-US" sz="1200" dirty="0" smtClean="0"/>
                        <a:t>C:\Users\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YourName</a:t>
                      </a:r>
                      <a:r>
                        <a:rPr lang="en-US" sz="1200" dirty="0" smtClean="0"/>
                        <a:t>\AppData\Roaming\Microsoft\Templates 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448573" y="2758460"/>
            <a:ext cx="700148" cy="971634"/>
            <a:chOff x="6884298" y="516420"/>
            <a:chExt cx="1633536" cy="2266950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298" y="516420"/>
              <a:ext cx="1438275" cy="226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eft Arrow 10"/>
            <p:cNvSpPr/>
            <p:nvPr/>
          </p:nvSpPr>
          <p:spPr>
            <a:xfrm>
              <a:off x="7851913" y="1431236"/>
              <a:ext cx="665921" cy="31805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47" y="4377739"/>
            <a:ext cx="2989112" cy="165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5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OPTION 2:</a:t>
            </a:r>
            <a:br>
              <a:rPr lang="en-US" dirty="0"/>
            </a:br>
            <a:r>
              <a:rPr lang="en-US" dirty="0"/>
              <a:t>Save the CAST Template as an Additional/Alternate Template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001710" y="44450"/>
            <a:ext cx="657231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i="1" dirty="0" smtClean="0">
                <a:solidFill>
                  <a:schemeClr val="bg1"/>
                </a:solidFill>
              </a:rPr>
              <a:t>OPTION    </a:t>
            </a:r>
            <a:endParaRPr lang="en-US" sz="900" b="0" i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68948"/>
              </p:ext>
            </p:extLst>
          </p:nvPr>
        </p:nvGraphicFramePr>
        <p:xfrm>
          <a:off x="238919" y="1118340"/>
          <a:ext cx="8666162" cy="540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06"/>
                <a:gridCol w="4538575"/>
                <a:gridCol w="660400"/>
                <a:gridCol w="2504281"/>
              </a:tblGrid>
              <a:tr h="474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63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“</a:t>
                      </a:r>
                      <a:r>
                        <a:rPr lang="en-US" b="1" dirty="0" smtClean="0"/>
                        <a:t>File name</a:t>
                      </a:r>
                      <a:r>
                        <a:rPr lang="en-US" dirty="0" smtClean="0"/>
                        <a:t>” to “CAST Template” or leave the file name as is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 Click ‘</a:t>
                      </a:r>
                      <a:r>
                        <a:rPr lang="en-US" b="1" baseline="0" dirty="0" smtClean="0"/>
                        <a:t>Save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Close out</a:t>
                      </a:r>
                      <a:r>
                        <a:rPr lang="en-US" baseline="0" dirty="0" smtClean="0"/>
                        <a:t> of the file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Close out of PowerPoint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84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the CAST template: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Click on the </a:t>
                      </a:r>
                      <a:r>
                        <a:rPr lang="en-US" b="1" baseline="0" dirty="0" smtClean="0"/>
                        <a:t>File</a:t>
                      </a:r>
                      <a:r>
                        <a:rPr lang="en-US" baseline="0" dirty="0" smtClean="0"/>
                        <a:t> tab in the Ribbon. Select ‘</a:t>
                      </a:r>
                      <a:r>
                        <a:rPr lang="en-US" b="1" baseline="0" dirty="0" smtClean="0"/>
                        <a:t>New</a:t>
                      </a:r>
                      <a:r>
                        <a:rPr lang="en-US" baseline="0" dirty="0" smtClean="0"/>
                        <a:t>’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Select ‘</a:t>
                      </a:r>
                      <a:r>
                        <a:rPr lang="en-US" b="1" baseline="0" dirty="0" smtClean="0"/>
                        <a:t>My Templates</a:t>
                      </a:r>
                      <a:r>
                        <a:rPr lang="en-US" baseline="0" dirty="0" smtClean="0"/>
                        <a:t>.’  The Personal Templates/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New Presentation Dialogue box appears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Select the </a:t>
                      </a:r>
                      <a:r>
                        <a:rPr lang="en-US" b="1" baseline="0" dirty="0" smtClean="0"/>
                        <a:t>CAST Template </a:t>
                      </a:r>
                      <a:r>
                        <a:rPr lang="en-US" baseline="0" dirty="0" smtClean="0"/>
                        <a:t>from the list. Click ‘</a:t>
                      </a:r>
                      <a:r>
                        <a:rPr lang="en-US" b="1" baseline="0" dirty="0" smtClean="0"/>
                        <a:t>OK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567057" y="44450"/>
            <a:ext cx="214736" cy="2147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2</a:t>
            </a:r>
            <a:endParaRPr lang="en-US" sz="1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650247" y="1655252"/>
            <a:ext cx="3207656" cy="1824530"/>
            <a:chOff x="2223466" y="3678801"/>
            <a:chExt cx="5224643" cy="2971800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600" y="3678801"/>
              <a:ext cx="5215509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3032556" y="5645424"/>
              <a:ext cx="3615599" cy="35935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223466" y="5595727"/>
              <a:ext cx="477078" cy="359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76" y="4451364"/>
            <a:ext cx="916742" cy="115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347" y="5367061"/>
            <a:ext cx="1672378" cy="11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7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 Presentation Template_FINAL_01-02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2700">
          <a:noFill/>
        </a:ln>
      </a:spPr>
      <a:bodyPr rtlCol="0" anchor="ctr"/>
      <a:lstStyle>
        <a:defPPr algn="ctr">
          <a:lnSpc>
            <a:spcPct val="90000"/>
          </a:lnSpc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noAutofit/>
      </a:bodyPr>
      <a:lstStyle>
        <a:defPPr>
          <a:lnSpc>
            <a:spcPct val="90000"/>
          </a:lnSpc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 Presentation Template_FINAL_01-02-15</Template>
  <TotalTime>156</TotalTime>
  <Words>460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CAST Presentation Template_FINAL_01-02-15</vt:lpstr>
      <vt:lpstr>How to Save the CAST Template to your Computer</vt:lpstr>
      <vt:lpstr>You have two options for installing the CAST template.  The instructions for these options appear on the following pages…</vt:lpstr>
      <vt:lpstr>OPTION 1: Save the CAST Template as the Default or “Blank” Template</vt:lpstr>
      <vt:lpstr>OPTION 1: Save the CAST Template as the Default or “Blank” Template (continued)</vt:lpstr>
      <vt:lpstr>OPTION 2: Save the CAST Template as an Additional/Alternate Template</vt:lpstr>
      <vt:lpstr>OPTION 2: Save the CAST Template as an Additional/Alternate Template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Save the CAST Template to your Computer</dc:title>
  <dc:creator>Helene Fluhr Hinsey</dc:creator>
  <cp:lastModifiedBy>Helene Fluhr Hinsey</cp:lastModifiedBy>
  <cp:revision>21</cp:revision>
  <cp:lastPrinted>2015-01-09T18:56:40Z</cp:lastPrinted>
  <dcterms:created xsi:type="dcterms:W3CDTF">2015-01-09T17:30:34Z</dcterms:created>
  <dcterms:modified xsi:type="dcterms:W3CDTF">2015-01-21T00:01:05Z</dcterms:modified>
</cp:coreProperties>
</file>